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554" autoAdjust="0"/>
  </p:normalViewPr>
  <p:slideViewPr>
    <p:cSldViewPr snapToGrid="0">
      <p:cViewPr>
        <p:scale>
          <a:sx n="96" d="100"/>
          <a:sy n="96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D63B8-AE97-44E2-A68D-A490C5B693E0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1878B-A85C-4E86-B20E-001400131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77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If you find traditional diagramming tools cumbersome and time-consuming,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As a powerful, open-source solution, </a:t>
            </a:r>
            <a:r>
              <a:rPr lang="en-US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PlantUML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allows you to generate a wide variety of UML diagrams, including the indispensable sequence diagram, directly from simple text descriptions.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Let's explore how </a:t>
            </a:r>
            <a:r>
              <a:rPr lang="en-US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PlantUML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can streamline your software development process, enhance communication, and improve documentation.</a:t>
            </a:r>
          </a:p>
          <a:p>
            <a:endParaRPr lang="en-US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endParaRPr lang="en-US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r>
              <a:rPr lang="en-IN" dirty="0"/>
              <a:t>@startuml</a:t>
            </a:r>
          </a:p>
          <a:p>
            <a:r>
              <a:rPr lang="en-IN" dirty="0"/>
              <a:t>title Sequence Diagram</a:t>
            </a:r>
          </a:p>
          <a:p>
            <a:endParaRPr lang="en-IN" dirty="0"/>
          </a:p>
          <a:p>
            <a:r>
              <a:rPr lang="en-IN" dirty="0"/>
              <a:t>participant User</a:t>
            </a:r>
          </a:p>
          <a:p>
            <a:r>
              <a:rPr lang="en-IN" dirty="0"/>
              <a:t>participant "Authentication System" as Auth</a:t>
            </a:r>
          </a:p>
          <a:p>
            <a:r>
              <a:rPr lang="en-IN" dirty="0"/>
              <a:t>participant Database as DB</a:t>
            </a:r>
          </a:p>
          <a:p>
            <a:r>
              <a:rPr lang="en-IN" dirty="0"/>
              <a:t>participant "Order Processing" as OP</a:t>
            </a:r>
          </a:p>
          <a:p>
            <a:endParaRPr lang="en-IN" dirty="0"/>
          </a:p>
          <a:p>
            <a:r>
              <a:rPr lang="en-IN" dirty="0"/>
              <a:t>User -&gt; Auth: Login request</a:t>
            </a:r>
          </a:p>
          <a:p>
            <a:r>
              <a:rPr lang="en-IN" dirty="0"/>
              <a:t>Auth -&gt; DB: Validate credentials</a:t>
            </a:r>
          </a:p>
          <a:p>
            <a:r>
              <a:rPr lang="en-IN" dirty="0"/>
              <a:t>DB --&gt; Auth: Validation result</a:t>
            </a:r>
          </a:p>
          <a:p>
            <a:r>
              <a:rPr lang="en-IN" dirty="0"/>
              <a:t>Auth -&gt; User: Authentication response</a:t>
            </a:r>
          </a:p>
          <a:p>
            <a:endParaRPr lang="en-IN" dirty="0"/>
          </a:p>
          <a:p>
            <a:r>
              <a:rPr lang="en-IN" dirty="0"/>
              <a:t>User -&gt; OP: Submit order</a:t>
            </a:r>
          </a:p>
          <a:p>
            <a:r>
              <a:rPr lang="en-IN" dirty="0"/>
              <a:t>OP -&gt; DB: Store order data</a:t>
            </a:r>
          </a:p>
          <a:p>
            <a:r>
              <a:rPr lang="en-IN" dirty="0"/>
              <a:t>DB --&gt; OP: Order confirmation</a:t>
            </a:r>
          </a:p>
          <a:p>
            <a:r>
              <a:rPr lang="en-IN" dirty="0"/>
              <a:t>OP -&gt; User: Order successful</a:t>
            </a:r>
          </a:p>
          <a:p>
            <a:r>
              <a:rPr lang="en-IN" dirty="0"/>
              <a:t>@enduml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1878B-A85C-4E86-B20E-00140013145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68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Diagrams become part of your codebase – easier to create, update, and manage.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Integrate it with your version control system for seamless documentation that evolves alongside your project.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PlantUML's</a:t>
            </a:r>
            <a:r>
              <a:rPr lang="en-US" dirty="0"/>
              <a:t> flexibility lets you work how you want, and its open-source nature means it's both cost-effective and adaptable to project needs.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1878B-A85C-4E86-B20E-00140013145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476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Sequence diagrams are essential tools for unraveling the communication pathways within our application.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identify the players involved, the exchanges that happen, and the order in which processes occur.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clarity is invaluable for debugging, designing new features, and onboarding new team members.</a:t>
            </a:r>
          </a:p>
          <a:p>
            <a:endParaRPr lang="en-US" dirty="0"/>
          </a:p>
          <a:p>
            <a:r>
              <a:rPr lang="en-IN" dirty="0"/>
              <a:t>@startuml</a:t>
            </a:r>
          </a:p>
          <a:p>
            <a:r>
              <a:rPr lang="en-IN" dirty="0"/>
              <a:t>title Basic Login Process</a:t>
            </a:r>
          </a:p>
          <a:p>
            <a:endParaRPr lang="en-IN" dirty="0"/>
          </a:p>
          <a:p>
            <a:r>
              <a:rPr lang="en-IN" dirty="0"/>
              <a:t>participant User</a:t>
            </a:r>
          </a:p>
          <a:p>
            <a:r>
              <a:rPr lang="en-IN" dirty="0"/>
              <a:t>participant "Web Server" as WS</a:t>
            </a:r>
          </a:p>
          <a:p>
            <a:r>
              <a:rPr lang="en-IN" dirty="0"/>
              <a:t>participant "Authentication Service" as Auth</a:t>
            </a:r>
          </a:p>
          <a:p>
            <a:endParaRPr lang="en-IN" dirty="0"/>
          </a:p>
          <a:p>
            <a:r>
              <a:rPr lang="en-IN" dirty="0"/>
              <a:t>User -&gt; WS: Submit login form</a:t>
            </a:r>
          </a:p>
          <a:p>
            <a:r>
              <a:rPr lang="en-IN" dirty="0"/>
              <a:t>WS -&gt; Auth: Authentication request</a:t>
            </a:r>
          </a:p>
          <a:p>
            <a:r>
              <a:rPr lang="en-IN" dirty="0"/>
              <a:t>Auth --&gt; WS: Authentication result</a:t>
            </a:r>
          </a:p>
          <a:p>
            <a:r>
              <a:rPr lang="en-IN" dirty="0"/>
              <a:t>WS -&gt; User: Display login result (success/failure)</a:t>
            </a:r>
          </a:p>
          <a:p>
            <a:r>
              <a:rPr lang="en-IN" dirty="0"/>
              <a:t>@enduml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1878B-A85C-4E86-B20E-00140013145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PlantUML's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syntax is beautifully simple.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In contrast to the tedious drag-and-drop interfaces and complex menus often found in traditional tools, </a:t>
            </a:r>
            <a:r>
              <a:rPr lang="en-US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PlantUML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uses a small set of keywords and symbols that let you efficiently model complex interactions.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The primary focus remains on the logic of your system, freeing you from time-consuming diagram tweaking tasks.</a:t>
            </a:r>
          </a:p>
          <a:p>
            <a:endParaRPr lang="en-US" dirty="0"/>
          </a:p>
          <a:p>
            <a:r>
              <a:rPr lang="en-US" dirty="0"/>
              <a:t>@startuml</a:t>
            </a:r>
          </a:p>
          <a:p>
            <a:r>
              <a:rPr lang="en-US" dirty="0"/>
              <a:t>title Syntax Example</a:t>
            </a:r>
          </a:p>
          <a:p>
            <a:r>
              <a:rPr lang="en-US" dirty="0"/>
              <a:t>actor User </a:t>
            </a:r>
          </a:p>
          <a:p>
            <a:r>
              <a:rPr lang="en-US" dirty="0"/>
              <a:t>participant System</a:t>
            </a:r>
          </a:p>
          <a:p>
            <a:endParaRPr lang="en-US" dirty="0"/>
          </a:p>
          <a:p>
            <a:r>
              <a:rPr lang="en-US" dirty="0"/>
              <a:t>User -&gt; System: Send message</a:t>
            </a:r>
          </a:p>
          <a:p>
            <a:r>
              <a:rPr lang="en-US" dirty="0"/>
              <a:t>activate System</a:t>
            </a:r>
          </a:p>
          <a:p>
            <a:r>
              <a:rPr lang="en-US" dirty="0"/>
              <a:t>System --&gt; User: Reply message</a:t>
            </a:r>
          </a:p>
          <a:p>
            <a:r>
              <a:rPr lang="en-US" dirty="0"/>
              <a:t>deactivate System</a:t>
            </a:r>
          </a:p>
          <a:p>
            <a:r>
              <a:rPr lang="en-US" dirty="0"/>
              <a:t>@enduml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1878B-A85C-4E86-B20E-00140013145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871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PlantUML's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syntax is beautifully simple.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In contrast to the tedious drag-and-drop interfaces and complex menus often found in traditional tools, </a:t>
            </a:r>
            <a:r>
              <a:rPr lang="en-US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PlantUML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uses a small set of keywords and symbols that let you efficiently model complex interactions.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The primary focus remains on the logic of your system, freeing you from time-consuming diagram tweaking tasks.</a:t>
            </a:r>
          </a:p>
          <a:p>
            <a:endParaRPr lang="en-US" dirty="0"/>
          </a:p>
          <a:p>
            <a:r>
              <a:rPr lang="en-US" dirty="0"/>
              <a:t>@startuml</a:t>
            </a:r>
          </a:p>
          <a:p>
            <a:r>
              <a:rPr lang="en-US" dirty="0"/>
              <a:t>title E-commerce Flow with Advanced Constructs</a:t>
            </a:r>
          </a:p>
          <a:p>
            <a:r>
              <a:rPr lang="en-US" dirty="0"/>
              <a:t>actor Customer</a:t>
            </a:r>
          </a:p>
          <a:p>
            <a:r>
              <a:rPr lang="en-US" dirty="0"/>
              <a:t>participant "E-commerce System" as System</a:t>
            </a:r>
          </a:p>
          <a:p>
            <a:endParaRPr lang="en-US" dirty="0"/>
          </a:p>
          <a:p>
            <a:r>
              <a:rPr lang="en-US" dirty="0"/>
              <a:t>Customer -&gt; System: Browse Products</a:t>
            </a:r>
          </a:p>
          <a:p>
            <a:endParaRPr lang="en-US" dirty="0"/>
          </a:p>
          <a:p>
            <a:r>
              <a:rPr lang="en-US" dirty="0"/>
              <a:t>group User Authentication</a:t>
            </a:r>
          </a:p>
          <a:p>
            <a:r>
              <a:rPr lang="en-US" dirty="0"/>
              <a:t>    alt User logged in</a:t>
            </a:r>
          </a:p>
          <a:p>
            <a:r>
              <a:rPr lang="en-US" dirty="0"/>
              <a:t>        Customer -&gt; System: Add item to Cart</a:t>
            </a:r>
          </a:p>
          <a:p>
            <a:r>
              <a:rPr lang="en-US" dirty="0"/>
              <a:t>    else User not logged in</a:t>
            </a:r>
          </a:p>
          <a:p>
            <a:r>
              <a:rPr lang="en-US" dirty="0"/>
              <a:t>        System -&gt; Customer: Display Login Prompt</a:t>
            </a:r>
          </a:p>
          <a:p>
            <a:r>
              <a:rPr lang="en-US" dirty="0"/>
              <a:t>        Customer -&gt; System: Submit Login Credentials</a:t>
            </a:r>
          </a:p>
          <a:p>
            <a:r>
              <a:rPr lang="en-US" dirty="0"/>
              <a:t>        System -&gt; Customer: Authentication Result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  note right: Authentication status determines possible actions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loop 3 times</a:t>
            </a:r>
          </a:p>
          <a:p>
            <a:r>
              <a:rPr lang="en-US" dirty="0"/>
              <a:t>    Customer -&gt; System: Add item to Cart</a:t>
            </a:r>
          </a:p>
          <a:p>
            <a:r>
              <a:rPr lang="en-US" dirty="0"/>
              <a:t>end loop</a:t>
            </a:r>
          </a:p>
          <a:p>
            <a:endParaRPr lang="en-US" dirty="0"/>
          </a:p>
          <a:p>
            <a:r>
              <a:rPr lang="en-US" dirty="0"/>
              <a:t>note over System: Customer can add multiple items (up to 3 in this example)</a:t>
            </a:r>
          </a:p>
          <a:p>
            <a:endParaRPr lang="en-US" dirty="0"/>
          </a:p>
          <a:p>
            <a:r>
              <a:rPr lang="en-US" dirty="0"/>
              <a:t>@enduml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1878B-A85C-4E86-B20E-00140013145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74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1878B-A85C-4E86-B20E-00140013145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61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FC77-0179-8DE0-97E2-CA4239A6F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A2514-4186-D921-B665-6AB0EBB3A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D6B33-ABB4-CC87-F5F9-AFA9E497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3A3F-1E93-465B-BBE9-C36CD75A72E5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7C3CA-F9F7-5C7A-5EFE-C142813F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0CAF3-EA87-849B-AFBF-2B93B595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7EF1-4CB1-458B-A086-785513A23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8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4BF0-8D65-12A3-4880-5DCBB83F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0803D-571A-BA1B-504A-F0FD54916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9371A-3F4D-6DB1-3AE7-4438A85D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3A3F-1E93-465B-BBE9-C36CD75A72E5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31BC4-9CD9-54FC-5207-5C04BE59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B12BE-9433-62DE-6DD4-7216AFB3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7EF1-4CB1-458B-A086-785513A23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55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50D16-951B-CCE3-EEC7-F85138159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5D2CD-95AF-93DB-9DC9-01971604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5EDFA-9356-91BE-0B5C-4DD1F855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3A3F-1E93-465B-BBE9-C36CD75A72E5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F14E3-7E1A-B0D7-F197-58CD2C27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69099-DF87-431F-2F45-FB98CB9B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7EF1-4CB1-458B-A086-785513A23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70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477A-A1D4-3801-C88C-2DEE8812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95B26-4F83-4E75-D622-CFB45C308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83EA-5218-D3E4-9909-086BB489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3A3F-1E93-465B-BBE9-C36CD75A72E5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7D7B4-B76F-7DB6-16EE-03F95322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DC025-919A-9DE2-786A-EC8606A8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7EF1-4CB1-458B-A086-785513A23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31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9817-0F6A-CA73-7BCC-CF539032F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1D194-663C-7143-94E1-2D262C164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01D08-0955-3C86-AC9B-0D269C71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3A3F-1E93-465B-BBE9-C36CD75A72E5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70FFE-9DA7-52CA-9FB3-22787659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0DEA9-2094-FDFC-BCB7-448DDBA3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7EF1-4CB1-458B-A086-785513A23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80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574B-17BC-0E48-4A26-9F736D9D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B0258-BABD-4CA0-8996-3480AD199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389B8-4302-8131-F29F-46BB9DA98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D8ED0-DF0D-5D3B-9686-04BE8346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3A3F-1E93-465B-BBE9-C36CD75A72E5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81E80-151E-5055-74F4-6DB09A31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C7710-31FC-8856-1F8A-C1851816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7EF1-4CB1-458B-A086-785513A23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1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1D39-F463-4B3D-080E-E97C86C5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5DC87-C975-09F5-43B6-29F5C376A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1C5BB-E0E6-2C04-1E3C-537B682E3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AB948-930A-03B3-0F8E-CA8132451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914EC-933A-64A2-4836-8B034600C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30634-8226-31B5-7823-C38E0AFD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3A3F-1E93-465B-BBE9-C36CD75A72E5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329EC-A97E-9DD0-7B04-9FD8315D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5CD73-B8DD-A91C-D614-A59E3D56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7EF1-4CB1-458B-A086-785513A23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66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6013-0AE0-C3BB-8B70-816E28F9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9D015-8257-EABE-8251-39299B94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3A3F-1E93-465B-BBE9-C36CD75A72E5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0DA6-11E9-25AA-2FC0-4D6B1291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25E39-1EFA-6B23-E3E5-DDC4F8C2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7EF1-4CB1-458B-A086-785513A23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4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EA44D-F5D0-7D6A-8C19-392B3E5D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3A3F-1E93-465B-BBE9-C36CD75A72E5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B23FB-2E39-22EC-D844-F2E554AE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01C02-BA6F-3AF3-622E-58BD6518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7EF1-4CB1-458B-A086-785513A23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12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8630-8719-D6C9-302D-204B39BA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D687-BC73-68DF-BDD4-206B0E712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0E384-1265-C48B-B6AF-FFB5ABB6C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CADD2-411C-28D3-5932-F36C6673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3A3F-1E93-465B-BBE9-C36CD75A72E5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1B9E6-768A-78BD-B6A5-998DC1F8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E89D5-BCA3-7166-270A-3BA6A73B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7EF1-4CB1-458B-A086-785513A23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24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11E8-FB87-FE6E-2739-C7FDF1CC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B4EE5-CCDF-60CA-936B-20C1D219F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34575-98B3-5929-50D2-5F11ED263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5DFDF-DDCE-54DB-36E5-2CCE9F38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3A3F-1E93-465B-BBE9-C36CD75A72E5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19DDB-9252-E2AA-A895-3BE83994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A5B4B-4AB2-A7AE-66B5-A33CB170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7EF1-4CB1-458B-A086-785513A23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80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A82C4-50BD-70D7-E0D2-D8B47F4D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C8F15-D5DB-8926-2D4B-FC471D57C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69A15-1C0D-AF79-1285-3DD003DE7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73A3F-1E93-465B-BBE9-C36CD75A72E5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AEA5D-5ACD-AD75-45F5-1E5BCD54F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9FB17-ED8F-4462-1480-AE1805E18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57EF1-4CB1-458B-A086-785513A23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3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eclipse.org/content/plantuml-plugin" TargetMode="External"/><Relationship Id="rId2" Type="http://schemas.openxmlformats.org/officeDocument/2006/relationships/hyperlink" Target="https://plantuml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13D4-DE82-07B8-89E8-192E71CFF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899" y="160256"/>
            <a:ext cx="9144000" cy="477837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err="1"/>
              <a:t>PlantUML</a:t>
            </a:r>
            <a:r>
              <a:rPr lang="en-IN" sz="2000" b="1" dirty="0"/>
              <a:t>: Efficient Diagramming for Developers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9EBBE-217D-6358-233E-7EDAC9312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1120" y="638093"/>
            <a:ext cx="9144000" cy="4084982"/>
          </a:xfrm>
        </p:spPr>
        <p:txBody>
          <a:bodyPr>
            <a:noAutofit/>
          </a:bodyPr>
          <a:lstStyle/>
          <a:p>
            <a:pPr algn="l"/>
            <a:r>
              <a:rPr lang="en-IN" sz="1200" dirty="0"/>
              <a:t>What is </a:t>
            </a:r>
            <a:r>
              <a:rPr lang="en-IN" sz="1200" b="1" dirty="0" err="1"/>
              <a:t>PlantUML</a:t>
            </a:r>
            <a:r>
              <a:rPr lang="en-IN" sz="1200" dirty="0"/>
              <a:t>?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 err="1"/>
              <a:t>PlantUML</a:t>
            </a:r>
            <a:r>
              <a:rPr lang="en-US" sz="1200" dirty="0"/>
              <a:t> is a tool that allows users to create </a:t>
            </a:r>
            <a:r>
              <a:rPr lang="en-US" sz="1200" b="1" dirty="0"/>
              <a:t>diagrams using a plain text language</a:t>
            </a:r>
            <a:r>
              <a:rPr lang="en-US" sz="1200" dirty="0"/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It is particularly popular for </a:t>
            </a:r>
            <a:r>
              <a:rPr lang="en-US" sz="1200" b="1" dirty="0"/>
              <a:t>generating UML </a:t>
            </a:r>
            <a:r>
              <a:rPr lang="en-US" sz="1200" dirty="0"/>
              <a:t>(Unified Modeling Language) diagrams, extensively used in software engineering to visualize system designs.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Diagram as code- </a:t>
            </a:r>
            <a:r>
              <a:rPr lang="en-US" sz="105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-apple-system"/>
              </a:rPr>
              <a:t>allows us to </a:t>
            </a:r>
            <a:r>
              <a:rPr lang="en-US" sz="1050" b="1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-apple-system"/>
              </a:rPr>
              <a:t>track</a:t>
            </a:r>
            <a:r>
              <a:rPr lang="en-US" sz="105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-apple-system"/>
              </a:rPr>
              <a:t> the architecture diagram changes in any </a:t>
            </a:r>
            <a:r>
              <a:rPr lang="en-US" sz="1050" b="1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-apple-system"/>
              </a:rPr>
              <a:t>version control</a:t>
            </a:r>
            <a:r>
              <a:rPr lang="en-US" sz="105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-apple-system"/>
              </a:rPr>
              <a:t> system</a:t>
            </a:r>
            <a:endParaRPr lang="en-US" sz="1200" dirty="0"/>
          </a:p>
          <a:p>
            <a:pPr algn="l"/>
            <a:r>
              <a:rPr lang="en-US" sz="1200" b="1" dirty="0"/>
              <a:t>Supported Diagram Types: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Sequence diagrams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Use case diagrams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Class diagrams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Activity diagrams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Component diagrams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State diagrams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And more: https://plantuml.com/</a:t>
            </a:r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01732-9C38-F661-549E-C1A01CD4F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899" y="1932166"/>
            <a:ext cx="5624047" cy="33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9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2FEF-EFED-D124-8E6B-7E7F8552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4447"/>
          </a:xfrm>
        </p:spPr>
        <p:txBody>
          <a:bodyPr>
            <a:normAutofit/>
          </a:bodyPr>
          <a:lstStyle/>
          <a:p>
            <a:r>
              <a:rPr lang="en-IN" sz="2000" b="1" dirty="0"/>
              <a:t>Why Should We Use </a:t>
            </a:r>
            <a:r>
              <a:rPr lang="en-IN" sz="2000" b="1" dirty="0" err="1"/>
              <a:t>PlantUML</a:t>
            </a:r>
            <a:endParaRPr lang="en-I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3C5B-8D5C-27EC-AAD1-7965526E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742"/>
            <a:ext cx="10515600" cy="1537777"/>
          </a:xfrm>
        </p:spPr>
        <p:txBody>
          <a:bodyPr>
            <a:normAutofit fontScale="92500"/>
          </a:bodyPr>
          <a:lstStyle/>
          <a:p>
            <a:r>
              <a:rPr lang="en-US" sz="1400" b="1" dirty="0"/>
              <a:t>Code-centric: </a:t>
            </a:r>
            <a:r>
              <a:rPr lang="en-US" sz="1400" dirty="0"/>
              <a:t>Diagrams are defined as text, promoting consistency and easier maintenance</a:t>
            </a:r>
          </a:p>
          <a:p>
            <a:r>
              <a:rPr lang="en-US" sz="1400" b="1" dirty="0"/>
              <a:t>Version Control Integration: </a:t>
            </a:r>
            <a:r>
              <a:rPr lang="en-US" sz="1400" dirty="0"/>
              <a:t>Track diagram history alongside your code changes using Git or similar systems.</a:t>
            </a:r>
          </a:p>
          <a:p>
            <a:r>
              <a:rPr lang="en-US" sz="1400" b="1" dirty="0"/>
              <a:t>Platform Agnostic: </a:t>
            </a:r>
            <a:r>
              <a:rPr lang="en-US" sz="1400" dirty="0"/>
              <a:t>Works in project confluence, within your IDE, or as a command-line tool – flexibility is key.</a:t>
            </a:r>
          </a:p>
          <a:p>
            <a:r>
              <a:rPr lang="en-US" sz="1400" b="1" dirty="0"/>
              <a:t>Open Source &amp; Extensible: </a:t>
            </a:r>
            <a:r>
              <a:rPr lang="en-US" sz="1400" dirty="0"/>
              <a:t>Free to use, with a vibrant community for support and customization.</a:t>
            </a:r>
          </a:p>
          <a:p>
            <a:r>
              <a:rPr lang="en-US" sz="1400" b="1" dirty="0"/>
              <a:t>Automation</a:t>
            </a:r>
            <a:r>
              <a:rPr lang="en-US" sz="1400" dirty="0"/>
              <a:t>: The text-based nature also allows for automation in generating diagrams, making it suitable for dynamic documentation needs.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7542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2FEF-EFED-D124-8E6B-7E7F8552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13"/>
            <a:ext cx="10515600" cy="983022"/>
          </a:xfrm>
        </p:spPr>
        <p:txBody>
          <a:bodyPr>
            <a:normAutofit/>
          </a:bodyPr>
          <a:lstStyle/>
          <a:p>
            <a:r>
              <a:rPr lang="en-IN" sz="2000" b="1" dirty="0"/>
              <a:t>Sequence Diagrams: Understanding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3C5B-8D5C-27EC-AAD1-7965526E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859" y="993126"/>
            <a:ext cx="10515600" cy="1537777"/>
          </a:xfrm>
        </p:spPr>
        <p:txBody>
          <a:bodyPr>
            <a:normAutofit/>
          </a:bodyPr>
          <a:lstStyle/>
          <a:p>
            <a:r>
              <a:rPr lang="en-US" sz="1400" b="1" dirty="0"/>
              <a:t>Modeling the Message Flow</a:t>
            </a:r>
            <a:r>
              <a:rPr lang="en-US" sz="1400" dirty="0"/>
              <a:t>: Map out how components in your system or user interactions with your software unfold over time.</a:t>
            </a:r>
          </a:p>
          <a:p>
            <a:r>
              <a:rPr lang="en-US" sz="1400" b="1" dirty="0"/>
              <a:t>Participants: Entities </a:t>
            </a:r>
            <a:r>
              <a:rPr lang="en-US" sz="1400" dirty="0"/>
              <a:t>– objects, systems, or actors – represented by vertical lifelines.</a:t>
            </a:r>
          </a:p>
          <a:p>
            <a:r>
              <a:rPr lang="en-US" sz="1400" b="1" dirty="0"/>
              <a:t>Messages: </a:t>
            </a:r>
            <a:r>
              <a:rPr lang="en-US" sz="1400" dirty="0"/>
              <a:t>Interactions are visualized as horizontal arrows with varied arrowheads for different message types.</a:t>
            </a:r>
          </a:p>
          <a:p>
            <a:r>
              <a:rPr lang="en-US" sz="1400" b="1" dirty="0"/>
              <a:t>Chronological Order: </a:t>
            </a:r>
            <a:r>
              <a:rPr lang="en-US" sz="1400" dirty="0"/>
              <a:t>Top to bottom represents the progression of time.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D71B7-B8CB-225F-E1FB-5F4BF4FC5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780" y="2299142"/>
            <a:ext cx="5197290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7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2FEF-EFED-D124-8E6B-7E7F8552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13"/>
            <a:ext cx="10515600" cy="983022"/>
          </a:xfrm>
        </p:spPr>
        <p:txBody>
          <a:bodyPr>
            <a:normAutofit/>
          </a:bodyPr>
          <a:lstStyle/>
          <a:p>
            <a:r>
              <a:rPr lang="en-IN" sz="2000" b="1" dirty="0" err="1"/>
              <a:t>PlantUML</a:t>
            </a:r>
            <a:r>
              <a:rPr lang="en-IN" sz="2000" b="1" dirty="0"/>
              <a:t> Sequence Diagram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3C5B-8D5C-27EC-AAD1-7965526E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859" y="993126"/>
            <a:ext cx="10515600" cy="1537777"/>
          </a:xfrm>
        </p:spPr>
        <p:txBody>
          <a:bodyPr>
            <a:normAutofit lnSpcReduction="10000"/>
          </a:bodyPr>
          <a:lstStyle/>
          <a:p>
            <a:r>
              <a:rPr lang="en-US" sz="1400" b="1" dirty="0"/>
              <a:t>Clarity and Conciseness: </a:t>
            </a:r>
            <a:r>
              <a:rPr lang="en-US" sz="1400" dirty="0" err="1"/>
              <a:t>PlantUML</a:t>
            </a:r>
            <a:r>
              <a:rPr lang="en-US" sz="1400" dirty="0"/>
              <a:t> uses a straightforward textual language.</a:t>
            </a:r>
          </a:p>
          <a:p>
            <a:r>
              <a:rPr lang="en-US" sz="1400" b="1" dirty="0"/>
              <a:t>Start/End:</a:t>
            </a:r>
            <a:r>
              <a:rPr lang="en-US" sz="1400" dirty="0"/>
              <a:t> @startuml and @enduml tags enclose your diagram definition.</a:t>
            </a:r>
          </a:p>
          <a:p>
            <a:r>
              <a:rPr lang="en-US" sz="1400" b="1" dirty="0"/>
              <a:t>Participants</a:t>
            </a:r>
            <a:r>
              <a:rPr lang="en-US" sz="1400" dirty="0"/>
              <a:t>: Introduced with the participant keyword.</a:t>
            </a:r>
          </a:p>
          <a:p>
            <a:r>
              <a:rPr lang="en-US" sz="1400" b="1" dirty="0"/>
              <a:t>Messages</a:t>
            </a:r>
            <a:r>
              <a:rPr lang="en-US" sz="1400" dirty="0"/>
              <a:t>: Arrows (-&gt;, --&gt;, etc.) define interactions.</a:t>
            </a:r>
          </a:p>
          <a:p>
            <a:r>
              <a:rPr lang="en-US" sz="1400" b="1" dirty="0"/>
              <a:t>Activation</a:t>
            </a:r>
            <a:r>
              <a:rPr lang="en-US" sz="1400" dirty="0"/>
              <a:t>: Rectangles on lifelines show when a participant is actively engaged.</a:t>
            </a:r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5FACB8-690D-94CC-F685-A6D601F55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977" y="1762014"/>
            <a:ext cx="1737511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1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2FEF-EFED-D124-8E6B-7E7F8552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13"/>
            <a:ext cx="10515600" cy="983022"/>
          </a:xfrm>
        </p:spPr>
        <p:txBody>
          <a:bodyPr>
            <a:normAutofit/>
          </a:bodyPr>
          <a:lstStyle/>
          <a:p>
            <a:r>
              <a:rPr lang="en-IN" sz="2000" b="1" dirty="0"/>
              <a:t>Mastering Advanced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3C5B-8D5C-27EC-AAD1-7965526E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859" y="993126"/>
            <a:ext cx="10515600" cy="1537777"/>
          </a:xfrm>
        </p:spPr>
        <p:txBody>
          <a:bodyPr>
            <a:normAutofit/>
          </a:bodyPr>
          <a:lstStyle/>
          <a:p>
            <a:r>
              <a:rPr lang="en-US" sz="1400" b="1" dirty="0"/>
              <a:t>Loops: </a:t>
            </a:r>
            <a:r>
              <a:rPr lang="en-US" sz="1400" dirty="0"/>
              <a:t>loop for repetitive sequences</a:t>
            </a:r>
          </a:p>
          <a:p>
            <a:r>
              <a:rPr lang="en-US" sz="1400" b="1" dirty="0"/>
              <a:t>Conditionals: </a:t>
            </a:r>
            <a:r>
              <a:rPr lang="en-US" sz="1400" dirty="0"/>
              <a:t>alt/else model decision points and branching logic.</a:t>
            </a:r>
          </a:p>
          <a:p>
            <a:r>
              <a:rPr lang="en-US" sz="1400" b="1" dirty="0"/>
              <a:t>Annotations: </a:t>
            </a:r>
            <a:r>
              <a:rPr lang="en-US" sz="1400" dirty="0"/>
              <a:t>note for adding clarifying comments.</a:t>
            </a:r>
          </a:p>
          <a:p>
            <a:r>
              <a:rPr lang="en-US" sz="1400" b="1" dirty="0"/>
              <a:t>Grouping: </a:t>
            </a:r>
            <a:r>
              <a:rPr lang="en-US" sz="1400" dirty="0"/>
              <a:t>group to visually organize related actions.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05684-79C1-A0DA-ADC7-02B86B868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257" y="0"/>
            <a:ext cx="6607113" cy="52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9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2FEF-EFED-D124-8E6B-7E7F8552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13"/>
            <a:ext cx="10515600" cy="983022"/>
          </a:xfrm>
        </p:spPr>
        <p:txBody>
          <a:bodyPr>
            <a:normAutofit/>
          </a:bodyPr>
          <a:lstStyle/>
          <a:p>
            <a:r>
              <a:rPr lang="en-IN" sz="2000" b="1" dirty="0"/>
              <a:t>Live Demo: User Login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3C5B-8D5C-27EC-AAD1-7965526E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859" y="993126"/>
            <a:ext cx="10515600" cy="15377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131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5102-953F-187B-2AF8-AD40FE07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35B1C-A5A5-EEEB-1D64-E21FFA2D6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PlantUML</a:t>
            </a:r>
            <a:r>
              <a:rPr lang="en-US" sz="1400" dirty="0"/>
              <a:t> Website: The definitive source for documentation, syntax, and examples.</a:t>
            </a:r>
          </a:p>
          <a:p>
            <a:pPr marL="457200" lvl="1" indent="0">
              <a:buNone/>
            </a:pPr>
            <a:r>
              <a:rPr lang="en-US" sz="1200" dirty="0"/>
              <a:t>   </a:t>
            </a:r>
            <a:r>
              <a:rPr lang="en-US" sz="1200" dirty="0">
                <a:hlinkClick r:id="rId2"/>
              </a:rPr>
              <a:t>https://plantuml.com/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/>
              <a:t>   https://github.com/plantuml/plantuml</a:t>
            </a:r>
          </a:p>
          <a:p>
            <a:r>
              <a:rPr lang="en-US" sz="1400" dirty="0"/>
              <a:t>Online </a:t>
            </a:r>
            <a:r>
              <a:rPr lang="en-US" sz="1400" dirty="0" err="1"/>
              <a:t>PlantUML</a:t>
            </a:r>
            <a:r>
              <a:rPr lang="en-US" sz="1400" dirty="0"/>
              <a:t> Editor: </a:t>
            </a:r>
          </a:p>
          <a:p>
            <a:pPr marL="457200" lvl="1" indent="0">
              <a:buNone/>
            </a:pPr>
            <a:r>
              <a:rPr lang="en-US" sz="1000" dirty="0"/>
              <a:t>  </a:t>
            </a:r>
            <a:r>
              <a:rPr lang="en-US" sz="1200" dirty="0"/>
              <a:t>Test and generate diagrams directly in your browser. http://www.planttext.com/</a:t>
            </a:r>
          </a:p>
          <a:p>
            <a:r>
              <a:rPr lang="en-US" sz="1400" dirty="0"/>
              <a:t>IDE Integration Guides: </a:t>
            </a:r>
          </a:p>
          <a:p>
            <a:pPr marL="457200" lvl="1" indent="0">
              <a:buNone/>
            </a:pPr>
            <a:r>
              <a:rPr lang="en-US" sz="1000" dirty="0"/>
              <a:t> </a:t>
            </a:r>
            <a:r>
              <a:rPr lang="en-US" sz="1200" dirty="0" err="1"/>
              <a:t>Intellj</a:t>
            </a:r>
            <a:r>
              <a:rPr lang="en-US" sz="1200" dirty="0"/>
              <a:t>: https://plugins.jetbrains.com/plugin/7017-plantuml-integration</a:t>
            </a:r>
          </a:p>
          <a:p>
            <a:pPr marL="457200" lvl="1" indent="0">
              <a:buNone/>
            </a:pPr>
            <a:r>
              <a:rPr lang="en-US" sz="1200" dirty="0"/>
              <a:t> </a:t>
            </a:r>
            <a:r>
              <a:rPr lang="en-US" sz="1200" dirty="0" err="1"/>
              <a:t>Eclispe</a:t>
            </a:r>
            <a:r>
              <a:rPr lang="en-US" sz="1200" dirty="0"/>
              <a:t>: </a:t>
            </a:r>
            <a:r>
              <a:rPr lang="en-US" sz="1200" dirty="0">
                <a:hlinkClick r:id="rId3"/>
              </a:rPr>
              <a:t>https://marketplace.eclipse.org/content/plantuml-plugin</a:t>
            </a:r>
            <a:endParaRPr lang="en-US" sz="1200" dirty="0"/>
          </a:p>
          <a:p>
            <a:pPr marL="457200" lvl="1" indent="0">
              <a:buNone/>
            </a:pPr>
            <a:endParaRPr lang="en-IN" sz="1200" dirty="0"/>
          </a:p>
          <a:p>
            <a:r>
              <a:rPr lang="en-IN" sz="1600" dirty="0"/>
              <a:t>More about sequence diagrams:</a:t>
            </a:r>
          </a:p>
          <a:p>
            <a:pPr marL="457200" lvl="1" indent="0">
              <a:buNone/>
            </a:pPr>
            <a:r>
              <a:rPr lang="en-US" sz="1200" dirty="0"/>
              <a:t>https://developer.ibm.com/articles/the-sequence-diagram/</a:t>
            </a:r>
          </a:p>
          <a:p>
            <a:pPr marL="457200" lvl="1" indent="0">
              <a:buNone/>
            </a:pPr>
            <a:r>
              <a:rPr lang="en-US" sz="1200" dirty="0"/>
              <a:t>https://www.cs.odu.edu/~zeil/cs330/latest/Public/sequenceDiagrams/index.html</a:t>
            </a:r>
          </a:p>
        </p:txBody>
      </p:sp>
    </p:spTree>
    <p:extLst>
      <p:ext uri="{BB962C8B-B14F-4D97-AF65-F5344CB8AC3E}">
        <p14:creationId xmlns:p14="http://schemas.microsoft.com/office/powerpoint/2010/main" val="199545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2975</TotalTime>
  <Words>1048</Words>
  <Application>Microsoft Office PowerPoint</Application>
  <PresentationFormat>Widescreen</PresentationFormat>
  <Paragraphs>140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Google Sans</vt:lpstr>
      <vt:lpstr>Office Theme</vt:lpstr>
      <vt:lpstr>PlantUML: Efficient Diagramming for Developers</vt:lpstr>
      <vt:lpstr>Why Should We Use PlantUML</vt:lpstr>
      <vt:lpstr>Sequence Diagrams: Understanding Interactions</vt:lpstr>
      <vt:lpstr>PlantUML Sequence Diagram Syntax</vt:lpstr>
      <vt:lpstr>Mastering Advanced Constructs</vt:lpstr>
      <vt:lpstr>Live Demo: User Login Flow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PlantUML: Efficient Diagramming for Developers</dc:title>
  <dc:creator>Harshal patil</dc:creator>
  <cp:lastModifiedBy>Harshal patil</cp:lastModifiedBy>
  <cp:revision>21</cp:revision>
  <dcterms:created xsi:type="dcterms:W3CDTF">2024-04-14T08:18:09Z</dcterms:created>
  <dcterms:modified xsi:type="dcterms:W3CDTF">2024-04-16T09:53:27Z</dcterms:modified>
</cp:coreProperties>
</file>