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59" r:id="rId6"/>
    <p:sldId id="260" r:id="rId7"/>
    <p:sldId id="261" r:id="rId8"/>
    <p:sldId id="264" r:id="rId9"/>
    <p:sldId id="265" r:id="rId10"/>
    <p:sldId id="267" r:id="rId11"/>
    <p:sldId id="262" r:id="rId12"/>
    <p:sldId id="258" r:id="rId13"/>
  </p:sldIdLst>
  <p:sldSz cx="9144000" cy="5143500" type="screen16x9"/>
  <p:notesSz cx="6858000" cy="9144000"/>
  <p:embeddedFontLst>
    <p:embeddedFont>
      <p:font typeface="Posterama" panose="020B0504020200020000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23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5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3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e6664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e6664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tharvaingle/crop-recommendation-data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syedjaferk/agriculture-commodity-data-2019" TargetMode="External"/><Relationship Id="rId5" Type="http://schemas.openxmlformats.org/officeDocument/2006/relationships/hyperlink" Target="https://www.kaggle.com/datasets/seroshkarim/cotton-leaf-disease-dataset" TargetMode="External"/><Relationship Id="rId4" Type="http://schemas.openxmlformats.org/officeDocument/2006/relationships/hyperlink" Target="https://www.kaggle.com/datasets/mansijain14/soil-classification-datas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09" y="776772"/>
            <a:ext cx="6268773" cy="1426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66939" y="2571750"/>
            <a:ext cx="6378767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osterama" panose="020B0504020200020000" pitchFamily="34" charset="0"/>
                <a:ea typeface="Red Hat Display SemiBold"/>
                <a:cs typeface="Posterama" panose="020B0504020200020000" pitchFamily="34" charset="0"/>
                <a:sym typeface="Red Hat Display SemiBold"/>
              </a:rPr>
              <a:t>Team Name: RUGVED </a:t>
            </a:r>
            <a:endParaRPr sz="2000" dirty="0">
              <a:latin typeface="Posterama" panose="020B0504020200020000" pitchFamily="34" charset="0"/>
              <a:ea typeface="Red Hat Display SemiBold"/>
              <a:cs typeface="Posterama" panose="020B0504020200020000" pitchFamily="34" charset="0"/>
              <a:sym typeface="Red Hat Display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Posterama" panose="020B0504020200020000" pitchFamily="34" charset="0"/>
                <a:ea typeface="Red Hat Display SemiBold"/>
                <a:cs typeface="Posterama" panose="020B0504020200020000" pitchFamily="34" charset="0"/>
                <a:sym typeface="Red Hat Display SemiBold"/>
              </a:rPr>
              <a:t>Team Members: Abhigyan, Arnav, Harshal, Siddharth </a:t>
            </a:r>
            <a:endParaRPr sz="2000" dirty="0">
              <a:latin typeface="Posterama" panose="020B0504020200020000" pitchFamily="34" charset="0"/>
              <a:ea typeface="Red Hat Display SemiBold"/>
              <a:cs typeface="Posterama" panose="020B0504020200020000" pitchFamily="34" charset="0"/>
              <a:sym typeface="Red Hat Display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osterama" panose="020B0504020200020000" pitchFamily="34" charset="0"/>
                <a:ea typeface="Red Hat Display SemiBold"/>
                <a:cs typeface="Posterama" panose="020B0504020200020000" pitchFamily="34" charset="0"/>
                <a:sym typeface="Red Hat Display SemiBold"/>
              </a:rPr>
              <a:t>College Name: Manipal Institute of Technology</a:t>
            </a:r>
            <a:endParaRPr sz="2000" dirty="0">
              <a:latin typeface="Posterama" panose="020B0504020200020000" pitchFamily="34" charset="0"/>
              <a:ea typeface="Red Hat Display SemiBold"/>
              <a:cs typeface="Posterama" panose="020B0504020200020000" pitchFamily="34" charset="0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Posterama" panose="020B0504020200020000" pitchFamily="34" charset="0"/>
              <a:ea typeface="Red Hat Display SemiBold"/>
              <a:cs typeface="Posterama" panose="020B0504020200020000" pitchFamily="34" charset="0"/>
              <a:sym typeface="Red Hat Displ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4386F1-E670-C925-08A2-8C99BC53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98" y="1311105"/>
            <a:ext cx="5998800" cy="60510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Future prospective: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24B74-962A-B827-1C3C-1AB49F974B47}"/>
              </a:ext>
            </a:extLst>
          </p:cNvPr>
          <p:cNvSpPr txBox="1"/>
          <p:nvPr/>
        </p:nvSpPr>
        <p:spPr>
          <a:xfrm>
            <a:off x="848298" y="1916205"/>
            <a:ext cx="6643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Posterama" panose="020B0504020200020000" pitchFamily="34" charset="0"/>
                <a:cs typeface="Posterama" panose="020B0504020200020000" pitchFamily="34" charset="0"/>
              </a:rPr>
              <a:t>Advancement of the APP, improving user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Posterama" panose="020B0504020200020000" pitchFamily="34" charset="0"/>
                <a:cs typeface="Posterama" panose="020B0504020200020000" pitchFamily="34" charset="0"/>
              </a:rPr>
              <a:t>Adding more types of crop disease to the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Posterama" panose="020B0504020200020000" pitchFamily="34" charset="0"/>
                <a:cs typeface="Posterama" panose="020B0504020200020000" pitchFamily="34" charset="0"/>
              </a:rPr>
              <a:t>Inclusion of more soil types in soil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6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EB78186-1606-38C8-5715-7D0EB635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716096"/>
            <a:ext cx="8520600" cy="471521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Dataset (Resources):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3"/>
              </a:rPr>
              <a:t>https://www.kaggle.com/datasets/atharvaingle/crop-recommendation-dataset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4"/>
              </a:rPr>
              <a:t>https://www.kaggle.com/datasets/mansijain14/soil-classification-dataset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5"/>
              </a:rPr>
              <a:t>https://www.kaggle.com/datasets/seroshkarim/cotton-leaf-disease-dataset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6"/>
              </a:rPr>
              <a:t>https://www.kaggle.com/datasets/syedjaferk/agriculture-commodity-data-2019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 err="1">
                <a:latin typeface="Posterama" panose="020B0504020200020000" pitchFamily="34" charset="0"/>
                <a:cs typeface="Posterama" panose="020B0504020200020000" pitchFamily="34" charset="0"/>
              </a:rPr>
              <a:t>Opencv</a:t>
            </a:r>
            <a:endParaRPr lang="en-IN" sz="1800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Machine learning ( Linear &amp; logistic regression models)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Deep learning(CNN classification)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Basic math libraries [pandas, </a:t>
            </a:r>
            <a:r>
              <a:rPr lang="en-IN" sz="1800" dirty="0" err="1">
                <a:latin typeface="Posterama" panose="020B0504020200020000" pitchFamily="34" charset="0"/>
                <a:cs typeface="Posterama" panose="020B0504020200020000" pitchFamily="34" charset="0"/>
              </a:rPr>
              <a:t>numpy</a:t>
            </a: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, matplotlib]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Android studio using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 err="1">
                <a:latin typeface="Posterama" panose="020B0504020200020000" pitchFamily="34" charset="0"/>
                <a:cs typeface="Posterama" panose="020B0504020200020000" pitchFamily="34" charset="0"/>
              </a:rPr>
              <a:t>Tensorflow</a:t>
            </a: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 using </a:t>
            </a:r>
            <a:r>
              <a:rPr lang="en-IN" sz="1800" dirty="0" err="1">
                <a:latin typeface="Posterama" panose="020B0504020200020000" pitchFamily="34" charset="0"/>
                <a:cs typeface="Posterama" panose="020B0504020200020000" pitchFamily="34" charset="0"/>
              </a:rPr>
              <a:t>keras</a:t>
            </a:r>
            <a:endParaRPr lang="en-IN" sz="1800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 err="1">
                <a:latin typeface="Posterama" panose="020B0504020200020000" pitchFamily="34" charset="0"/>
                <a:cs typeface="Posterama" panose="020B0504020200020000" pitchFamily="34" charset="0"/>
              </a:rPr>
              <a:t>Sklearn</a:t>
            </a: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 library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3877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561625" y="577100"/>
            <a:ext cx="4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Posterama" panose="020B0504020200020000" pitchFamily="34" charset="0"/>
                <a:ea typeface="Red Hat Display"/>
                <a:cs typeface="Posterama" panose="020B0504020200020000" pitchFamily="34" charset="0"/>
                <a:sym typeface="Red Hat Display"/>
              </a:rPr>
              <a:t>Something about us</a:t>
            </a:r>
            <a:endParaRPr b="1" dirty="0">
              <a:latin typeface="Posterama" panose="020B0504020200020000" pitchFamily="34" charset="0"/>
              <a:ea typeface="Red Hat Display"/>
              <a:cs typeface="Posterama" panose="020B0504020200020000" pitchFamily="34" charset="0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sterama" panose="020B0504020200020000" pitchFamily="34" charset="0"/>
              <a:ea typeface="Red Hat Display"/>
              <a:cs typeface="Posterama" panose="020B0504020200020000" pitchFamily="34" charset="0"/>
              <a:sym typeface="Red Hat Dis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66750" y="1689450"/>
            <a:ext cx="48105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166749" y="2867900"/>
            <a:ext cx="4810499" cy="915158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208300" y="2874080"/>
            <a:ext cx="4670400" cy="119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W</a:t>
            </a:r>
            <a:r>
              <a:rPr lang="en" sz="1200" dirty="0">
                <a:solidFill>
                  <a:schemeClr val="dk1"/>
                </a:solidFill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e  are sophmore year students from MIT aming to be a better version of ourselfs and be a part of a cherished community that helps the backbone of our nation.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265300" y="1747200"/>
            <a:ext cx="46134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Posterama" panose="020B0504020200020000" pitchFamily="34" charset="0"/>
                <a:ea typeface="Red Hat Display"/>
                <a:cs typeface="Posterama" panose="020B0504020200020000" pitchFamily="34" charset="0"/>
                <a:sym typeface="Red Hat Display"/>
              </a:rPr>
              <a:t>RUGVED is a multi disciplinary student project  located at MIT , Manipal.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Posterama" panose="020B0504020200020000" pitchFamily="34" charset="0"/>
              <a:ea typeface="Red Hat Display SemiBold"/>
              <a:cs typeface="Posterama" panose="020B0504020200020000" pitchFamily="34" charset="0"/>
              <a:sym typeface="Red Hat Display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2AE6A-714A-9141-0177-ED99AC8926ED}"/>
              </a:ext>
            </a:extLst>
          </p:cNvPr>
          <p:cNvSpPr txBox="1"/>
          <p:nvPr/>
        </p:nvSpPr>
        <p:spPr>
          <a:xfrm>
            <a:off x="3602516" y="41203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06191" y="462708"/>
            <a:ext cx="8551370" cy="1432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4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ea typeface="Red Hat Display SemiBold"/>
                <a:cs typeface="Posterama" panose="020B0504020200020000" pitchFamily="34" charset="0"/>
                <a:sym typeface="Red Hat Display SemiBold"/>
              </a:rPr>
              <a:t>Problem Statement: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ea typeface="Red Hat Display SemiBold"/>
                <a:cs typeface="Posterama" panose="020B0504020200020000" pitchFamily="34" charset="0"/>
                <a:sym typeface="Red Hat Display SemiBold"/>
              </a:rPr>
              <a:t>How does inclusion of AI in agriculture give rise to new sustainable and efficient models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2B2F-7B71-5E99-F8C4-D033D03C08F2}"/>
              </a:ext>
            </a:extLst>
          </p:cNvPr>
          <p:cNvSpPr txBox="1"/>
          <p:nvPr/>
        </p:nvSpPr>
        <p:spPr>
          <a:xfrm>
            <a:off x="550842" y="2247441"/>
            <a:ext cx="80312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u="sng" dirty="0">
                <a:latin typeface="Posterama" panose="020B0504020200020000" pitchFamily="34" charset="0"/>
                <a:ea typeface="Red Hat Display SemiBold"/>
                <a:cs typeface="Posterama" panose="020B0504020200020000" pitchFamily="34" charset="0"/>
                <a:sym typeface="Red Hat Display SemiBold"/>
              </a:rPr>
              <a:t>Problem Description: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Posterama" panose="020B0504020200020000" pitchFamily="34" charset="0"/>
                <a:cs typeface="Posterama" panose="020B0504020200020000" pitchFamily="34" charset="0"/>
              </a:rPr>
              <a:t>unforeseen changes in weather , inaccurate soil information and  cultivation of unsuitable crop and improper detection of plant health are few of the most common nightmares farmers face.</a:t>
            </a:r>
            <a:endParaRPr lang="en-IN" sz="1600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      </a:t>
            </a:r>
          </a:p>
          <a:p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9BAC7-9AB3-F4A7-9219-E6E4D10A72B6}"/>
              </a:ext>
            </a:extLst>
          </p:cNvPr>
          <p:cNvSpPr txBox="1"/>
          <p:nvPr/>
        </p:nvSpPr>
        <p:spPr>
          <a:xfrm>
            <a:off x="727113" y="176271"/>
            <a:ext cx="7546554" cy="517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While</a:t>
            </a:r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Artificial Intelligence was always the fastest growing sector, agriculture has been slowest sector in modern days. A fusion of these two sectors would ease life of many.  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 make the lives of our farmers easy, we have devised few solutions to the above problems: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We have developed an algorithm which predicts the type of soil , with just a picture.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cs typeface="Posterama" panose="020B0504020200020000" pitchFamily="34" charset="0"/>
              </a:rPr>
              <a:t>We have developed a model that can predict the type of crop that is best suited for the soil based on the given parameters.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cs typeface="Posterama" panose="020B0504020200020000" pitchFamily="34" charset="0"/>
              </a:rPr>
              <a:t>We have reduced the ambiguity regarding the health of plant by developing an algorithm which predicts if the plant is healthy or unhealthy.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cs typeface="Posterama" panose="020B0504020200020000" pitchFamily="34" charset="0"/>
              </a:rPr>
              <a:t>To top it off we have created a user-friendly app which even a commoner can use and access all the above-mentioned features.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5490972-2862-A2F1-DCBF-FE1E5BEFD432}"/>
              </a:ext>
            </a:extLst>
          </p:cNvPr>
          <p:cNvSpPr/>
          <p:nvPr/>
        </p:nvSpPr>
        <p:spPr>
          <a:xfrm>
            <a:off x="5244028" y="859315"/>
            <a:ext cx="2035183" cy="958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Soil</a:t>
            </a:r>
            <a:r>
              <a:rPr lang="en-IN" sz="1600" b="1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Classification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DD409A-68F3-2206-9B28-1D7ACC12D177}"/>
              </a:ext>
            </a:extLst>
          </p:cNvPr>
          <p:cNvSpPr/>
          <p:nvPr/>
        </p:nvSpPr>
        <p:spPr>
          <a:xfrm>
            <a:off x="5255041" y="2645769"/>
            <a:ext cx="2599985" cy="1093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Posterama" panose="020B0504020200020000" pitchFamily="34" charset="0"/>
                <a:cs typeface="Posterama" panose="020B0504020200020000" pitchFamily="34" charset="0"/>
              </a:rPr>
              <a:t>Crop Recommendation</a:t>
            </a:r>
          </a:p>
          <a:p>
            <a:pPr algn="ctr"/>
            <a:endParaRPr lang="en-IN" sz="105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381DD6-4188-0DCB-3F59-6F4A4D3B54F2}"/>
              </a:ext>
            </a:extLst>
          </p:cNvPr>
          <p:cNvSpPr/>
          <p:nvPr/>
        </p:nvSpPr>
        <p:spPr>
          <a:xfrm>
            <a:off x="914397" y="859315"/>
            <a:ext cx="2115241" cy="1035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Price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prediction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</a:p>
          <a:p>
            <a:pPr algn="ctr"/>
            <a:endParaRPr lang="en-IN" sz="16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D58B5B-5FB8-E783-218F-7D939DD53D40}"/>
              </a:ext>
            </a:extLst>
          </p:cNvPr>
          <p:cNvSpPr/>
          <p:nvPr/>
        </p:nvSpPr>
        <p:spPr>
          <a:xfrm>
            <a:off x="914397" y="2645770"/>
            <a:ext cx="2115241" cy="1035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Crop health 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17808-3867-3382-5413-E9A6BC0864B0}"/>
              </a:ext>
            </a:extLst>
          </p:cNvPr>
          <p:cNvSpPr/>
          <p:nvPr/>
        </p:nvSpPr>
        <p:spPr>
          <a:xfrm>
            <a:off x="3260992" y="1817783"/>
            <a:ext cx="1961001" cy="95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FFC00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SOLUTIONS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4A1548-C686-1854-7CDD-24D58176C2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029638" y="2776251"/>
            <a:ext cx="1211855" cy="3873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4514A9-70C1-4085-28F5-5C859702BDDD}"/>
              </a:ext>
            </a:extLst>
          </p:cNvPr>
          <p:cNvCxnSpPr>
            <a:cxnSpLocks/>
            <a:stCxn id="3" idx="4"/>
            <a:endCxn id="7" idx="3"/>
          </p:cNvCxnSpPr>
          <p:nvPr/>
        </p:nvCxnSpPr>
        <p:spPr>
          <a:xfrm rot="5400000">
            <a:off x="5502190" y="1537587"/>
            <a:ext cx="479234" cy="10396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701B0E9-E73B-AEFB-18D9-CFD1CCF08124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5714138" y="1804872"/>
            <a:ext cx="348752" cy="13330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CC9B6F-686E-E83E-7268-6B9637AFF2DC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2415447" y="1451472"/>
            <a:ext cx="402116" cy="12889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4910C25-3A51-97AA-C9DB-F6D534896473}"/>
              </a:ext>
            </a:extLst>
          </p:cNvPr>
          <p:cNvSpPr/>
          <p:nvPr/>
        </p:nvSpPr>
        <p:spPr>
          <a:xfrm>
            <a:off x="3285962" y="3739539"/>
            <a:ext cx="1911059" cy="980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Android App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C81B43-D9FC-A0F5-99F9-2F6CA7770083}"/>
              </a:ext>
            </a:extLst>
          </p:cNvPr>
          <p:cNvCxnSpPr>
            <a:stCxn id="7" idx="2"/>
            <a:endCxn id="40" idx="0"/>
          </p:cNvCxnSpPr>
          <p:nvPr/>
        </p:nvCxnSpPr>
        <p:spPr>
          <a:xfrm flipH="1">
            <a:off x="4241492" y="2776251"/>
            <a:ext cx="1" cy="963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9A29106-76E1-715C-4BFE-03728159BED5}"/>
              </a:ext>
            </a:extLst>
          </p:cNvPr>
          <p:cNvSpPr/>
          <p:nvPr/>
        </p:nvSpPr>
        <p:spPr>
          <a:xfrm>
            <a:off x="3288900" y="394885"/>
            <a:ext cx="1911059" cy="1035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Posterama" panose="020B0504020200020000" pitchFamily="34" charset="0"/>
                <a:cs typeface="Posterama" panose="020B0504020200020000" pitchFamily="34" charset="0"/>
              </a:rPr>
              <a:t>Weather status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0A2002-3F44-2CED-09B3-2F1D2693497F}"/>
              </a:ext>
            </a:extLst>
          </p:cNvPr>
          <p:cNvCxnSpPr>
            <a:stCxn id="48" idx="4"/>
            <a:endCxn id="7" idx="0"/>
          </p:cNvCxnSpPr>
          <p:nvPr/>
        </p:nvCxnSpPr>
        <p:spPr>
          <a:xfrm flipH="1">
            <a:off x="4241493" y="1430471"/>
            <a:ext cx="2937" cy="387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750724" y="391945"/>
            <a:ext cx="3072129" cy="569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Model Description</a:t>
            </a:r>
            <a:r>
              <a:rPr lang="en-IN" sz="3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:</a:t>
            </a:r>
            <a:endParaRPr sz="3000" dirty="0">
              <a:latin typeface="Posterama" panose="020B0504020200020000" pitchFamily="34" charset="0"/>
              <a:ea typeface="Red Hat Display ExtraBold"/>
              <a:cs typeface="Posterama" panose="020B0504020200020000" pitchFamily="34" charset="0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24" y="961027"/>
            <a:ext cx="7930568" cy="2960978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IN" sz="6400" b="1" u="sng" dirty="0">
                <a:solidFill>
                  <a:schemeClr val="tx2">
                    <a:lumMod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Soil Classification:</a:t>
            </a:r>
          </a:p>
          <a:p>
            <a:pPr algn="l">
              <a:lnSpc>
                <a:spcPct val="120000"/>
              </a:lnSpc>
            </a:pPr>
            <a:endParaRPr lang="en-IN" sz="7200" b="1" u="sng" dirty="0">
              <a:solidFill>
                <a:schemeClr val="tx2">
                  <a:lumMod val="2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IN" sz="5600" dirty="0">
                <a:solidFill>
                  <a:schemeClr val="tx2">
                    <a:lumMod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Based on our research, we have found several types soil in India. Hence developed an algorithm using CNN to classify the soil based on the image input.</a:t>
            </a:r>
          </a:p>
          <a:p>
            <a:pPr algn="l">
              <a:lnSpc>
                <a:spcPct val="120000"/>
              </a:lnSpc>
            </a:pPr>
            <a:r>
              <a:rPr lang="en-IN" sz="5600" dirty="0">
                <a:solidFill>
                  <a:schemeClr val="tx2">
                    <a:lumMod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Major soil classes the algorithm can predict:</a:t>
            </a:r>
          </a:p>
          <a:p>
            <a:pPr algn="l">
              <a:lnSpc>
                <a:spcPct val="120000"/>
              </a:lnSpc>
            </a:pP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"Black Soil“</a:t>
            </a:r>
          </a:p>
          <a:p>
            <a:pPr algn="l">
              <a:lnSpc>
                <a:spcPct val="120000"/>
              </a:lnSpc>
            </a:pP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"Cinder Soil“</a:t>
            </a:r>
          </a:p>
          <a:p>
            <a:pPr algn="l">
              <a:lnSpc>
                <a:spcPct val="120000"/>
              </a:lnSpc>
            </a:pP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"Laterite Soil“</a:t>
            </a:r>
          </a:p>
          <a:p>
            <a:pPr algn="l">
              <a:lnSpc>
                <a:spcPct val="120000"/>
              </a:lnSpc>
            </a:pP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"Peat Soil“</a:t>
            </a:r>
          </a:p>
          <a:p>
            <a:pPr algn="l">
              <a:lnSpc>
                <a:spcPct val="120000"/>
              </a:lnSpc>
            </a:pP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"Yellow Soil" </a:t>
            </a: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l"/>
            <a:endParaRPr lang="en-IN" sz="1400" dirty="0">
              <a:solidFill>
                <a:schemeClr val="tx2">
                  <a:lumMod val="2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97123-93DE-54DF-AF5F-B22E29A60096}"/>
              </a:ext>
            </a:extLst>
          </p:cNvPr>
          <p:cNvSpPr txBox="1"/>
          <p:nvPr/>
        </p:nvSpPr>
        <p:spPr>
          <a:xfrm>
            <a:off x="1098713" y="4077893"/>
            <a:ext cx="347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Accuracy: 94.8%</a:t>
            </a:r>
          </a:p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Loss: 12.6%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9314E00-31E4-AA80-2675-777E5212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80" y="2191683"/>
            <a:ext cx="3799729" cy="27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44759" y="428962"/>
            <a:ext cx="3325535" cy="450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Model</a:t>
            </a:r>
            <a:r>
              <a:rPr lang="en-IN" sz="3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 </a:t>
            </a:r>
            <a:r>
              <a:rPr lang="en-IN" sz="2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Description</a:t>
            </a:r>
            <a:r>
              <a:rPr lang="en-IN" sz="3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:</a:t>
            </a:r>
            <a:endParaRPr sz="3000" dirty="0">
              <a:latin typeface="Posterama" panose="020B0504020200020000" pitchFamily="34" charset="0"/>
              <a:ea typeface="Red Hat Display ExtraBold"/>
              <a:cs typeface="Posterama" panose="020B0504020200020000" pitchFamily="34" charset="0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23" y="1145754"/>
            <a:ext cx="9371270" cy="41853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u="sng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Crop Recommendation: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 have developed an algorithm using logistic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regression,which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 can predict the type of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crop which would be best suited based on the soil based on-</a:t>
            </a:r>
          </a:p>
          <a:p>
            <a:pPr marL="114300" indent="0"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1. Nitrogen, Potassium and Phosphorus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2. Temperature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3. Humidity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4. Rainfall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66636-CA5F-680C-E0E3-96825EC15622}"/>
              </a:ext>
            </a:extLst>
          </p:cNvPr>
          <p:cNvSpPr txBox="1"/>
          <p:nvPr/>
        </p:nvSpPr>
        <p:spPr>
          <a:xfrm>
            <a:off x="2239730" y="4406761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Posterama" panose="020B0504020200020000" pitchFamily="34" charset="0"/>
                <a:cs typeface="Posterama" panose="020B0504020200020000" pitchFamily="34" charset="0"/>
              </a:rPr>
              <a:t>Accuracy of the model: 96.18%</a:t>
            </a:r>
          </a:p>
        </p:txBody>
      </p:sp>
    </p:spTree>
    <p:extLst>
      <p:ext uri="{BB962C8B-B14F-4D97-AF65-F5344CB8AC3E}">
        <p14:creationId xmlns:p14="http://schemas.microsoft.com/office/powerpoint/2010/main" val="124217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21048" y="396272"/>
            <a:ext cx="2719607" cy="452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Model Description</a:t>
            </a:r>
            <a:r>
              <a:rPr lang="en-IN" sz="3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 </a:t>
            </a:r>
            <a:r>
              <a:rPr lang="en-IN" sz="2000" dirty="0"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:</a:t>
            </a:r>
            <a:endParaRPr sz="3000" dirty="0">
              <a:latin typeface="Posterama" panose="020B0504020200020000" pitchFamily="34" charset="0"/>
              <a:ea typeface="Red Hat Display ExtraBold"/>
              <a:cs typeface="Posterama" panose="020B0504020200020000" pitchFamily="34" charset="0"/>
              <a:sym typeface="Red Hat Display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68D7F4-D432-2443-4FA1-D37DD7A6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" y="947452"/>
            <a:ext cx="9510220" cy="10906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800" b="1" u="sng" dirty="0">
                <a:solidFill>
                  <a:srgbClr val="00B050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Plant Status:</a:t>
            </a:r>
          </a:p>
          <a:p>
            <a:pPr algn="l"/>
            <a:endParaRPr lang="en-IN" sz="1800" dirty="0">
              <a:solidFill>
                <a:schemeClr val="accent2">
                  <a:lumMod val="75000"/>
                  <a:lumOff val="2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l"/>
            <a:r>
              <a:rPr lang="en-IN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By observing the photo of a leaf, the algorithm developed by us using CNN, can detect whether a</a:t>
            </a:r>
          </a:p>
          <a:p>
            <a:pPr algn="l"/>
            <a:r>
              <a:rPr lang="en-IN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plant is healthy or not and what type of disease does it have.</a:t>
            </a:r>
          </a:p>
          <a:p>
            <a:pPr algn="l"/>
            <a:endParaRPr lang="en-IN" sz="1600" dirty="0">
              <a:solidFill>
                <a:schemeClr val="accent2">
                  <a:lumMod val="75000"/>
                  <a:lumOff val="2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08020-B50C-CF5D-2EAC-D0AA74849103}"/>
              </a:ext>
            </a:extLst>
          </p:cNvPr>
          <p:cNvSpPr txBox="1"/>
          <p:nvPr/>
        </p:nvSpPr>
        <p:spPr>
          <a:xfrm>
            <a:off x="4374600" y="3016332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Accuracy: 97.4%</a:t>
            </a:r>
          </a:p>
          <a:p>
            <a:r>
              <a:rPr lang="en-IN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Loss: 12.2%</a:t>
            </a:r>
          </a:p>
        </p:txBody>
      </p:sp>
      <p:pic>
        <p:nvPicPr>
          <p:cNvPr id="3" name="Picture 2" descr="A close up of a leaf&#10;&#10;Description automatically generated with medium confidence">
            <a:extLst>
              <a:ext uri="{FF2B5EF4-FFF2-40B4-BE49-F238E27FC236}">
                <a16:creationId xmlns:a16="http://schemas.microsoft.com/office/drawing/2014/main" id="{3A69425E-BD8E-2621-9463-969063E1CD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93" y="2520844"/>
            <a:ext cx="1988087" cy="1982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44801-873B-9266-DE8D-1075FC4A1BB6}"/>
              </a:ext>
            </a:extLst>
          </p:cNvPr>
          <p:cNvSpPr txBox="1"/>
          <p:nvPr/>
        </p:nvSpPr>
        <p:spPr>
          <a:xfrm>
            <a:off x="2212505" y="4256704"/>
            <a:ext cx="1426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Leaf with curl virus</a:t>
            </a:r>
          </a:p>
        </p:txBody>
      </p:sp>
    </p:spTree>
    <p:extLst>
      <p:ext uri="{BB962C8B-B14F-4D97-AF65-F5344CB8AC3E}">
        <p14:creationId xmlns:p14="http://schemas.microsoft.com/office/powerpoint/2010/main" val="52918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ADF34-6428-FC13-5AD8-052924BA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744" y="536382"/>
            <a:ext cx="5998800" cy="60510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Posterama" panose="020B0504020200020000" pitchFamily="34" charset="0"/>
                <a:ea typeface="Red Hat Display ExtraBold"/>
                <a:cs typeface="Posterama" panose="020B0504020200020000" pitchFamily="34" charset="0"/>
                <a:sym typeface="Red Hat Display ExtraBold"/>
              </a:rPr>
              <a:t>Model Description:</a:t>
            </a:r>
            <a:endParaRPr lang="en-IN" sz="2800" dirty="0">
              <a:solidFill>
                <a:schemeClr val="tx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F2867-A7A7-0AAE-96F5-AD19659C089C}"/>
              </a:ext>
            </a:extLst>
          </p:cNvPr>
          <p:cNvSpPr txBox="1"/>
          <p:nvPr/>
        </p:nvSpPr>
        <p:spPr>
          <a:xfrm>
            <a:off x="732621" y="1347636"/>
            <a:ext cx="7678757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solidFill>
                  <a:schemeClr val="accent5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Price prediction :</a:t>
            </a:r>
            <a:endParaRPr lang="en-IN" sz="1600" b="1" u="sng" dirty="0">
              <a:solidFill>
                <a:schemeClr val="accent2">
                  <a:lumMod val="75000"/>
                  <a:lumOff val="2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The algorithm we developed using linear regression can help us in predicting the future prices of the plant or crop.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A1663664-BC34-425A-5128-04D954DB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65045"/>
            <a:ext cx="3977089" cy="24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37D84-5E5E-447E-F5E8-DE7C365F57EC}"/>
              </a:ext>
            </a:extLst>
          </p:cNvPr>
          <p:cNvSpPr txBox="1"/>
          <p:nvPr/>
        </p:nvSpPr>
        <p:spPr>
          <a:xfrm>
            <a:off x="892366" y="3111161"/>
            <a:ext cx="329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Accuracy – 99.4%</a:t>
            </a:r>
          </a:p>
        </p:txBody>
      </p:sp>
    </p:spTree>
    <p:extLst>
      <p:ext uri="{BB962C8B-B14F-4D97-AF65-F5344CB8AC3E}">
        <p14:creationId xmlns:p14="http://schemas.microsoft.com/office/powerpoint/2010/main" val="38630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ED199-8CA8-79A3-5B72-D81DB2A1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666" y="429756"/>
            <a:ext cx="5998800" cy="60510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Android studio to the rescue!!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B090F-4D51-C815-4700-A0BC8F20CE34}"/>
              </a:ext>
            </a:extLst>
          </p:cNvPr>
          <p:cNvSpPr txBox="1"/>
          <p:nvPr/>
        </p:nvSpPr>
        <p:spPr>
          <a:xfrm>
            <a:off x="625589" y="1031857"/>
            <a:ext cx="741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Prototype of the app</a:t>
            </a:r>
          </a:p>
          <a:p>
            <a:endParaRPr lang="en-IN" sz="1800" dirty="0">
              <a:solidFill>
                <a:schemeClr val="tx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FB37F3-C27C-6727-17E8-7D42587D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51" y="1555077"/>
            <a:ext cx="1665481" cy="3194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Diagram, application&#10;&#10;Description automatically generated with medium confidence">
            <a:extLst>
              <a:ext uri="{FF2B5EF4-FFF2-40B4-BE49-F238E27FC236}">
                <a16:creationId xmlns:a16="http://schemas.microsoft.com/office/drawing/2014/main" id="{B8303F06-F8DA-B6F9-EE5B-7A6BB926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61" y="1590754"/>
            <a:ext cx="1665481" cy="31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A7F064-FB57-F877-E686-333535FC73FD}"/>
              </a:ext>
            </a:extLst>
          </p:cNvPr>
          <p:cNvSpPr/>
          <p:nvPr/>
        </p:nvSpPr>
        <p:spPr>
          <a:xfrm rot="10800000" flipV="1">
            <a:off x="4037168" y="2617466"/>
            <a:ext cx="689068" cy="21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dirty="0">
                <a:solidFill>
                  <a:schemeClr val="tx1"/>
                </a:solidFill>
                <a:cs typeface="Posterama" panose="020B0504020200020000" pitchFamily="34" charset="0"/>
              </a:rPr>
              <a:t>Load image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88130BCA-5938-A34E-1AE6-AE86540506DF}"/>
              </a:ext>
            </a:extLst>
          </p:cNvPr>
          <p:cNvSpPr/>
          <p:nvPr/>
        </p:nvSpPr>
        <p:spPr>
          <a:xfrm>
            <a:off x="2936760" y="3040655"/>
            <a:ext cx="506776" cy="2864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B96E8E05-8FFD-5293-378C-F35AE8D78FB5}"/>
              </a:ext>
            </a:extLst>
          </p:cNvPr>
          <p:cNvSpPr/>
          <p:nvPr/>
        </p:nvSpPr>
        <p:spPr>
          <a:xfrm>
            <a:off x="5321147" y="3040655"/>
            <a:ext cx="506776" cy="2864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50F733-1AF8-9720-AE12-CFB4E842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647" y="1555077"/>
            <a:ext cx="1665481" cy="316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1935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622</Words>
  <Application>Microsoft Office PowerPoint</Application>
  <PresentationFormat>On-screen Show (16:9)</PresentationFormat>
  <Paragraphs>79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Posterama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Model Description:</vt:lpstr>
      <vt:lpstr>Model Description:</vt:lpstr>
      <vt:lpstr>Model Description :</vt:lpstr>
      <vt:lpstr>PowerPoint Presentation</vt:lpstr>
      <vt:lpstr>PowerPoint Presentation</vt:lpstr>
      <vt:lpstr>PowerPoint Presentation</vt:lpstr>
      <vt:lpstr>PowerPoint Presentation</vt:lpstr>
      <vt:lpstr>Something about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pai</cp:lastModifiedBy>
  <cp:revision>15</cp:revision>
  <dcterms:modified xsi:type="dcterms:W3CDTF">2023-02-09T18:01:03Z</dcterms:modified>
</cp:coreProperties>
</file>