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33" r:id="rId1"/>
  </p:sldMasterIdLst>
  <p:notesMasterIdLst>
    <p:notesMasterId r:id="rId13"/>
  </p:notesMasterIdLst>
  <p:sldIdLst>
    <p:sldId id="256" r:id="rId2"/>
    <p:sldId id="266" r:id="rId3"/>
    <p:sldId id="26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9"/>
  </p:normalViewPr>
  <p:slideViewPr>
    <p:cSldViewPr snapToGrid="0" snapToObjects="1">
      <p:cViewPr varScale="1">
        <p:scale>
          <a:sx n="90" d="100"/>
          <a:sy n="90" d="100"/>
        </p:scale>
        <p:origin x="232"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0C0E11-F485-EF42-BD44-D08F8C1FC515}" type="datetimeFigureOut">
              <a:rPr lang="en-US" smtClean="0"/>
              <a:t>6/17/22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69995-E3B8-0F4F-8F6C-FBE28A791643}" type="slidenum">
              <a:rPr lang="en-US" smtClean="0"/>
              <a:t>‹#›</a:t>
            </a:fld>
            <a:endParaRPr lang="en-US"/>
          </a:p>
        </p:txBody>
      </p:sp>
    </p:spTree>
    <p:extLst>
      <p:ext uri="{BB962C8B-B14F-4D97-AF65-F5344CB8AC3E}">
        <p14:creationId xmlns:p14="http://schemas.microsoft.com/office/powerpoint/2010/main" val="164221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2</a:t>
            </a:fld>
            <a:endParaRPr lang="en-US"/>
          </a:p>
        </p:txBody>
      </p:sp>
    </p:spTree>
    <p:extLst>
      <p:ext uri="{BB962C8B-B14F-4D97-AF65-F5344CB8AC3E}">
        <p14:creationId xmlns:p14="http://schemas.microsoft.com/office/powerpoint/2010/main" val="1797268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11</a:t>
            </a:fld>
            <a:endParaRPr lang="en-US"/>
          </a:p>
        </p:txBody>
      </p:sp>
    </p:spTree>
    <p:extLst>
      <p:ext uri="{BB962C8B-B14F-4D97-AF65-F5344CB8AC3E}">
        <p14:creationId xmlns:p14="http://schemas.microsoft.com/office/powerpoint/2010/main" val="88941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3</a:t>
            </a:fld>
            <a:endParaRPr lang="en-US"/>
          </a:p>
        </p:txBody>
      </p:sp>
    </p:spTree>
    <p:extLst>
      <p:ext uri="{BB962C8B-B14F-4D97-AF65-F5344CB8AC3E}">
        <p14:creationId xmlns:p14="http://schemas.microsoft.com/office/powerpoint/2010/main" val="2908884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4</a:t>
            </a:fld>
            <a:endParaRPr lang="en-US"/>
          </a:p>
        </p:txBody>
      </p:sp>
    </p:spTree>
    <p:extLst>
      <p:ext uri="{BB962C8B-B14F-4D97-AF65-F5344CB8AC3E}">
        <p14:creationId xmlns:p14="http://schemas.microsoft.com/office/powerpoint/2010/main" val="82371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5</a:t>
            </a:fld>
            <a:endParaRPr lang="en-US"/>
          </a:p>
        </p:txBody>
      </p:sp>
    </p:spTree>
    <p:extLst>
      <p:ext uri="{BB962C8B-B14F-4D97-AF65-F5344CB8AC3E}">
        <p14:creationId xmlns:p14="http://schemas.microsoft.com/office/powerpoint/2010/main" val="161069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6</a:t>
            </a:fld>
            <a:endParaRPr lang="en-US"/>
          </a:p>
        </p:txBody>
      </p:sp>
    </p:spTree>
    <p:extLst>
      <p:ext uri="{BB962C8B-B14F-4D97-AF65-F5344CB8AC3E}">
        <p14:creationId xmlns:p14="http://schemas.microsoft.com/office/powerpoint/2010/main" val="377848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7</a:t>
            </a:fld>
            <a:endParaRPr lang="en-US"/>
          </a:p>
        </p:txBody>
      </p:sp>
    </p:spTree>
    <p:extLst>
      <p:ext uri="{BB962C8B-B14F-4D97-AF65-F5344CB8AC3E}">
        <p14:creationId xmlns:p14="http://schemas.microsoft.com/office/powerpoint/2010/main" val="3314545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8</a:t>
            </a:fld>
            <a:endParaRPr lang="en-US"/>
          </a:p>
        </p:txBody>
      </p:sp>
    </p:spTree>
    <p:extLst>
      <p:ext uri="{BB962C8B-B14F-4D97-AF65-F5344CB8AC3E}">
        <p14:creationId xmlns:p14="http://schemas.microsoft.com/office/powerpoint/2010/main" val="672563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9</a:t>
            </a:fld>
            <a:endParaRPr lang="en-US"/>
          </a:p>
        </p:txBody>
      </p:sp>
    </p:spTree>
    <p:extLst>
      <p:ext uri="{BB962C8B-B14F-4D97-AF65-F5344CB8AC3E}">
        <p14:creationId xmlns:p14="http://schemas.microsoft.com/office/powerpoint/2010/main" val="2085131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69995-E3B8-0F4F-8F6C-FBE28A791643}" type="slidenum">
              <a:rPr lang="en-US" smtClean="0"/>
              <a:t>10</a:t>
            </a:fld>
            <a:endParaRPr lang="en-US"/>
          </a:p>
        </p:txBody>
      </p:sp>
    </p:spTree>
    <p:extLst>
      <p:ext uri="{BB962C8B-B14F-4D97-AF65-F5344CB8AC3E}">
        <p14:creationId xmlns:p14="http://schemas.microsoft.com/office/powerpoint/2010/main" val="917441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r>
              <a:rPr lang="en-IN"/>
              <a:t>16/06/22</a:t>
            </a:r>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Tranzevo - Harshal Jadhav</a:t>
            </a:r>
          </a:p>
        </p:txBody>
      </p:sp>
      <p:sp>
        <p:nvSpPr>
          <p:cNvPr id="6" name="Slide Number Placeholder 5"/>
          <p:cNvSpPr>
            <a:spLocks noGrp="1"/>
          </p:cNvSpPr>
          <p:nvPr>
            <p:ph type="sldNum" sz="quarter" idx="12"/>
          </p:nvPr>
        </p:nvSpPr>
        <p:spPr>
          <a:xfrm>
            <a:off x="10608958" y="5870575"/>
            <a:ext cx="551167" cy="377825"/>
          </a:xfrm>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28365029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16/06/22</a:t>
            </a:r>
            <a:endParaRPr lang="en-US"/>
          </a:p>
        </p:txBody>
      </p:sp>
      <p:sp>
        <p:nvSpPr>
          <p:cNvPr id="6" name="Footer Placeholder 5"/>
          <p:cNvSpPr>
            <a:spLocks noGrp="1"/>
          </p:cNvSpPr>
          <p:nvPr>
            <p:ph type="ftr" sz="quarter" idx="11"/>
          </p:nvPr>
        </p:nvSpPr>
        <p:spPr/>
        <p:txBody>
          <a:bodyPr/>
          <a:lstStyle/>
          <a:p>
            <a:r>
              <a:rPr lang="en-US"/>
              <a:t>Tranzevo - Harshal Jadhav</a:t>
            </a:r>
          </a:p>
        </p:txBody>
      </p:sp>
      <p:sp>
        <p:nvSpPr>
          <p:cNvPr id="7" name="Slide Number Placeholder 6"/>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837970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3901691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05125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177290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403446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2348294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829663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424964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70550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IN"/>
              <a:t>16/06/22</a:t>
            </a:r>
            <a:endParaRPr lang="en-US"/>
          </a:p>
        </p:txBody>
      </p:sp>
      <p:sp>
        <p:nvSpPr>
          <p:cNvPr id="5" name="Footer Placeholder 4"/>
          <p:cNvSpPr>
            <a:spLocks noGrp="1"/>
          </p:cNvSpPr>
          <p:nvPr>
            <p:ph type="ftr" sz="quarter" idx="11"/>
          </p:nvPr>
        </p:nvSpPr>
        <p:spPr/>
        <p:txBody>
          <a:bodyPr/>
          <a:lstStyle/>
          <a:p>
            <a:r>
              <a:rPr lang="en-US"/>
              <a:t>Tranzevo - Harshal Jadhav</a:t>
            </a:r>
          </a:p>
        </p:txBody>
      </p:sp>
      <p:sp>
        <p:nvSpPr>
          <p:cNvPr id="6" name="Slide Number Placeholder 5"/>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71298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IN"/>
              <a:t>16/06/22</a:t>
            </a:r>
            <a:endParaRPr lang="en-US"/>
          </a:p>
        </p:txBody>
      </p:sp>
      <p:sp>
        <p:nvSpPr>
          <p:cNvPr id="6" name="Footer Placeholder 5"/>
          <p:cNvSpPr>
            <a:spLocks noGrp="1"/>
          </p:cNvSpPr>
          <p:nvPr>
            <p:ph type="ftr" sz="quarter" idx="11"/>
          </p:nvPr>
        </p:nvSpPr>
        <p:spPr/>
        <p:txBody>
          <a:bodyPr/>
          <a:lstStyle/>
          <a:p>
            <a:r>
              <a:rPr lang="en-US"/>
              <a:t>Tranzevo - Harshal Jadhav</a:t>
            </a:r>
          </a:p>
        </p:txBody>
      </p:sp>
      <p:sp>
        <p:nvSpPr>
          <p:cNvPr id="7" name="Slide Number Placeholder 6"/>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275556751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IN"/>
              <a:t>16/06/22</a:t>
            </a:r>
            <a:endParaRPr lang="en-US"/>
          </a:p>
        </p:txBody>
      </p:sp>
      <p:sp>
        <p:nvSpPr>
          <p:cNvPr id="8" name="Footer Placeholder 7"/>
          <p:cNvSpPr>
            <a:spLocks noGrp="1"/>
          </p:cNvSpPr>
          <p:nvPr>
            <p:ph type="ftr" sz="quarter" idx="11"/>
          </p:nvPr>
        </p:nvSpPr>
        <p:spPr/>
        <p:txBody>
          <a:bodyPr/>
          <a:lstStyle/>
          <a:p>
            <a:r>
              <a:rPr lang="en-US"/>
              <a:t>Tranzevo - Harshal Jadhav</a:t>
            </a:r>
          </a:p>
        </p:txBody>
      </p:sp>
      <p:sp>
        <p:nvSpPr>
          <p:cNvPr id="9" name="Slide Number Placeholder 8"/>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190172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IN"/>
              <a:t>16/06/22</a:t>
            </a:r>
            <a:endParaRPr lang="en-US"/>
          </a:p>
        </p:txBody>
      </p:sp>
      <p:sp>
        <p:nvSpPr>
          <p:cNvPr id="4" name="Footer Placeholder 3"/>
          <p:cNvSpPr>
            <a:spLocks noGrp="1"/>
          </p:cNvSpPr>
          <p:nvPr>
            <p:ph type="ftr" sz="quarter" idx="11"/>
          </p:nvPr>
        </p:nvSpPr>
        <p:spPr/>
        <p:txBody>
          <a:bodyPr/>
          <a:lstStyle/>
          <a:p>
            <a:r>
              <a:rPr lang="en-US"/>
              <a:t>Tranzevo - Harshal Jadhav</a:t>
            </a:r>
          </a:p>
        </p:txBody>
      </p:sp>
      <p:sp>
        <p:nvSpPr>
          <p:cNvPr id="5" name="Slide Number Placeholder 4"/>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2109565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r>
              <a:rPr lang="en-IN"/>
              <a:t>16/06/22</a:t>
            </a:r>
            <a:endParaRPr lang="en-US"/>
          </a:p>
        </p:txBody>
      </p:sp>
      <p:sp>
        <p:nvSpPr>
          <p:cNvPr id="3" name="Footer Placeholder 2"/>
          <p:cNvSpPr>
            <a:spLocks noGrp="1"/>
          </p:cNvSpPr>
          <p:nvPr>
            <p:ph type="ftr" sz="quarter" idx="11"/>
          </p:nvPr>
        </p:nvSpPr>
        <p:spPr/>
        <p:txBody>
          <a:bodyPr/>
          <a:lstStyle/>
          <a:p>
            <a:r>
              <a:rPr lang="en-US"/>
              <a:t>Tranzevo - Harshal Jadhav</a:t>
            </a:r>
          </a:p>
        </p:txBody>
      </p:sp>
      <p:sp>
        <p:nvSpPr>
          <p:cNvPr id="4" name="Slide Number Placeholder 3"/>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2704190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16/06/22</a:t>
            </a:r>
            <a:endParaRPr lang="en-US"/>
          </a:p>
        </p:txBody>
      </p:sp>
      <p:sp>
        <p:nvSpPr>
          <p:cNvPr id="6" name="Footer Placeholder 5"/>
          <p:cNvSpPr>
            <a:spLocks noGrp="1"/>
          </p:cNvSpPr>
          <p:nvPr>
            <p:ph type="ftr" sz="quarter" idx="11"/>
          </p:nvPr>
        </p:nvSpPr>
        <p:spPr/>
        <p:txBody>
          <a:bodyPr/>
          <a:lstStyle/>
          <a:p>
            <a:r>
              <a:rPr lang="en-US"/>
              <a:t>Tranzevo - Harshal Jadhav</a:t>
            </a:r>
          </a:p>
        </p:txBody>
      </p:sp>
      <p:sp>
        <p:nvSpPr>
          <p:cNvPr id="7" name="Slide Number Placeholder 6"/>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5893160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IN"/>
              <a:t>16/06/22</a:t>
            </a:r>
            <a:endParaRPr lang="en-US"/>
          </a:p>
        </p:txBody>
      </p:sp>
      <p:sp>
        <p:nvSpPr>
          <p:cNvPr id="6" name="Footer Placeholder 5"/>
          <p:cNvSpPr>
            <a:spLocks noGrp="1"/>
          </p:cNvSpPr>
          <p:nvPr>
            <p:ph type="ftr" sz="quarter" idx="11"/>
          </p:nvPr>
        </p:nvSpPr>
        <p:spPr/>
        <p:txBody>
          <a:bodyPr/>
          <a:lstStyle/>
          <a:p>
            <a:r>
              <a:rPr lang="en-US"/>
              <a:t>Tranzevo - Harshal Jadhav</a:t>
            </a:r>
          </a:p>
        </p:txBody>
      </p:sp>
      <p:sp>
        <p:nvSpPr>
          <p:cNvPr id="7" name="Slide Number Placeholder 6"/>
          <p:cNvSpPr>
            <a:spLocks noGrp="1"/>
          </p:cNvSpPr>
          <p:nvPr>
            <p:ph type="sldNum" sz="quarter" idx="12"/>
          </p:nvPr>
        </p:nvSpPr>
        <p:spPr/>
        <p:txBody>
          <a:bodyPr/>
          <a:lstStyle/>
          <a:p>
            <a:fld id="{E2BDA30B-F217-1E49-A5DA-A8B6C9F00C85}" type="slidenum">
              <a:rPr lang="en-US" smtClean="0"/>
              <a:t>‹#›</a:t>
            </a:fld>
            <a:endParaRPr lang="en-US"/>
          </a:p>
        </p:txBody>
      </p:sp>
    </p:spTree>
    <p:extLst>
      <p:ext uri="{BB962C8B-B14F-4D97-AF65-F5344CB8AC3E}">
        <p14:creationId xmlns:p14="http://schemas.microsoft.com/office/powerpoint/2010/main" val="87853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IN"/>
              <a:t>16/06/22</a:t>
            </a:r>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Tranzevo - Harshal Jadhav</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2BDA30B-F217-1E49-A5DA-A8B6C9F00C85}" type="slidenum">
              <a:rPr lang="en-US" smtClean="0"/>
              <a:t>‹#›</a:t>
            </a:fld>
            <a:endParaRPr lang="en-US"/>
          </a:p>
        </p:txBody>
      </p:sp>
    </p:spTree>
    <p:extLst>
      <p:ext uri="{BB962C8B-B14F-4D97-AF65-F5344CB8AC3E}">
        <p14:creationId xmlns:p14="http://schemas.microsoft.com/office/powerpoint/2010/main" val="91921802"/>
      </p:ext>
    </p:extLst>
  </p:cSld>
  <p:clrMap bg1="dk1" tx1="lt1" bg2="dk2" tx2="lt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 id="2147483948" r:id="rId15"/>
    <p:sldLayoutId id="2147483949" r:id="rId16"/>
    <p:sldLayoutId id="2147483950"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anius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lumOff val="50000"/>
              </a:schemeClr>
            </a:gs>
            <a:gs pos="48000">
              <a:schemeClr val="bg1">
                <a:lumMod val="65000"/>
                <a:lumOff val="35000"/>
              </a:schemeClr>
            </a:gs>
            <a:gs pos="100000">
              <a:schemeClr val="bg1">
                <a:lumMod val="75000"/>
                <a:lumOff val="25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76B44-F060-F66A-ABE6-A172DA8CE30A}"/>
              </a:ext>
            </a:extLst>
          </p:cNvPr>
          <p:cNvSpPr>
            <a:spLocks noGrp="1"/>
          </p:cNvSpPr>
          <p:nvPr>
            <p:ph type="ctrTitle"/>
          </p:nvPr>
        </p:nvSpPr>
        <p:spPr>
          <a:xfrm>
            <a:off x="5437187" y="3763291"/>
            <a:ext cx="5106987" cy="896957"/>
          </a:xfrm>
        </p:spPr>
        <p:txBody>
          <a:bodyPr/>
          <a:lstStyle/>
          <a:p>
            <a:pPr algn="l"/>
            <a:r>
              <a:rPr lang="en-US" cap="none" dirty="0"/>
              <a:t>JavaScript</a:t>
            </a:r>
            <a:endParaRPr lang="en-US" dirty="0"/>
          </a:p>
        </p:txBody>
      </p:sp>
      <p:sp>
        <p:nvSpPr>
          <p:cNvPr id="3" name="Subtitle 2">
            <a:extLst>
              <a:ext uri="{FF2B5EF4-FFF2-40B4-BE49-F238E27FC236}">
                <a16:creationId xmlns:a16="http://schemas.microsoft.com/office/drawing/2014/main" id="{A04FDAA6-6974-CB45-5684-D895195DDECB}"/>
              </a:ext>
            </a:extLst>
          </p:cNvPr>
          <p:cNvSpPr>
            <a:spLocks noGrp="1"/>
          </p:cNvSpPr>
          <p:nvPr>
            <p:ph type="subTitle" idx="1"/>
          </p:nvPr>
        </p:nvSpPr>
        <p:spPr>
          <a:xfrm>
            <a:off x="5478749" y="3311771"/>
            <a:ext cx="3913875" cy="588717"/>
          </a:xfrm>
        </p:spPr>
        <p:txBody>
          <a:bodyPr>
            <a:normAutofit lnSpcReduction="10000"/>
          </a:bodyPr>
          <a:lstStyle/>
          <a:p>
            <a:pPr algn="l"/>
            <a:r>
              <a:rPr lang="en-US" sz="3600" cap="none" dirty="0"/>
              <a:t>Revisiting the basics</a:t>
            </a:r>
          </a:p>
        </p:txBody>
      </p:sp>
      <p:pic>
        <p:nvPicPr>
          <p:cNvPr id="10" name="Picture 9" descr="Logo, icon&#10;&#10;Description automatically generated">
            <a:extLst>
              <a:ext uri="{FF2B5EF4-FFF2-40B4-BE49-F238E27FC236}">
                <a16:creationId xmlns:a16="http://schemas.microsoft.com/office/drawing/2014/main" id="{7FE6B777-2646-37BA-0605-8D7EA13F1DB5}"/>
              </a:ext>
            </a:extLst>
          </p:cNvPr>
          <p:cNvPicPr>
            <a:picLocks noChangeAspect="1"/>
          </p:cNvPicPr>
          <p:nvPr/>
        </p:nvPicPr>
        <p:blipFill>
          <a:blip r:embed="rId2"/>
          <a:stretch>
            <a:fillRect/>
          </a:stretch>
        </p:blipFill>
        <p:spPr>
          <a:xfrm>
            <a:off x="3811588" y="3087688"/>
            <a:ext cx="1625600" cy="1625600"/>
          </a:xfrm>
          <a:prstGeom prst="rect">
            <a:avLst/>
          </a:prstGeom>
        </p:spPr>
      </p:pic>
    </p:spTree>
    <p:extLst>
      <p:ext uri="{BB962C8B-B14F-4D97-AF65-F5344CB8AC3E}">
        <p14:creationId xmlns:p14="http://schemas.microsoft.com/office/powerpoint/2010/main" val="406647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a:bodyPr>
          <a:lstStyle/>
          <a:p>
            <a:r>
              <a:rPr lang="en-IN" sz="2000" dirty="0"/>
              <a:t>Operators</a:t>
            </a:r>
          </a:p>
          <a:p>
            <a:pPr lvl="1"/>
            <a:r>
              <a:rPr lang="en-IN" sz="2000" dirty="0"/>
              <a:t>Addition +</a:t>
            </a:r>
          </a:p>
          <a:p>
            <a:pPr lvl="1"/>
            <a:r>
              <a:rPr lang="en-IN" sz="2000" dirty="0"/>
              <a:t>Subtraction -</a:t>
            </a:r>
          </a:p>
          <a:p>
            <a:pPr lvl="1"/>
            <a:r>
              <a:rPr lang="en-IN" sz="2000" dirty="0"/>
              <a:t>Multiplication *</a:t>
            </a:r>
          </a:p>
          <a:p>
            <a:pPr lvl="1"/>
            <a:r>
              <a:rPr lang="en-IN" sz="2000" dirty="0"/>
              <a:t>Division /</a:t>
            </a:r>
          </a:p>
          <a:p>
            <a:pPr lvl="1"/>
            <a:r>
              <a:rPr lang="en-IN" sz="2000" dirty="0"/>
              <a:t>Remainder % </a:t>
            </a:r>
            <a:r>
              <a:rPr lang="en-IN" sz="2000" dirty="0">
                <a:solidFill>
                  <a:schemeClr val="bg1">
                    <a:lumMod val="75000"/>
                  </a:schemeClr>
                </a:solidFill>
              </a:rPr>
              <a:t>// 8 % 3 = 2</a:t>
            </a:r>
          </a:p>
          <a:p>
            <a:pPr lvl="1"/>
            <a:r>
              <a:rPr lang="en-IN" sz="2000" dirty="0"/>
              <a:t>Exponentiation ** </a:t>
            </a:r>
            <a:r>
              <a:rPr lang="en-IN" sz="2000" dirty="0">
                <a:solidFill>
                  <a:schemeClr val="bg1">
                    <a:lumMod val="75000"/>
                  </a:schemeClr>
                </a:solidFill>
              </a:rPr>
              <a:t>// 2² = 4</a:t>
            </a:r>
          </a:p>
          <a:p>
            <a:pPr lvl="1"/>
            <a:endParaRPr lang="en-IN" sz="2000" dirty="0">
              <a:solidFill>
                <a:schemeClr val="bg1">
                  <a:lumMod val="75000"/>
                </a:schemeClr>
              </a:solidFill>
            </a:endParaRPr>
          </a:p>
          <a:p>
            <a:pPr marL="457200" lvl="1" indent="0">
              <a:buNone/>
            </a:pPr>
            <a:r>
              <a:rPr lang="en-IN" sz="2000" b="1" dirty="0"/>
              <a:t>For a strict equality check </a:t>
            </a:r>
            <a:r>
              <a:rPr lang="en-IN" sz="2000" dirty="0"/>
              <a:t>===</a:t>
            </a:r>
          </a:p>
          <a:p>
            <a:pPr marL="457200" lvl="1" indent="0">
              <a:buNone/>
            </a:pPr>
            <a:r>
              <a:rPr lang="en-IN" sz="2000" b="1" dirty="0"/>
              <a:t>For a non-strict check </a:t>
            </a:r>
            <a:r>
              <a:rPr lang="en-IN" sz="2000" dirty="0"/>
              <a:t>==</a:t>
            </a:r>
            <a:br>
              <a:rPr lang="en-IN" dirty="0">
                <a:solidFill>
                  <a:schemeClr val="bg1">
                    <a:lumMod val="75000"/>
                  </a:schemeClr>
                </a:solidFill>
              </a:rPr>
            </a:br>
            <a:br>
              <a:rPr lang="en-IN" dirty="0">
                <a:solidFill>
                  <a:schemeClr val="bg1">
                    <a:lumMod val="75000"/>
                  </a:schemeClr>
                </a:solidFill>
              </a:rPr>
            </a:br>
            <a:endParaRPr lang="en-IN" dirty="0">
              <a:solidFill>
                <a:schemeClr val="bg1">
                  <a:lumMod val="75000"/>
                </a:schemeClr>
              </a:solidFill>
            </a:endParaRPr>
          </a:p>
          <a:p>
            <a:pPr marL="0" indent="0">
              <a:buNone/>
            </a:pPr>
            <a:endParaRPr lang="en-IN" sz="2000" dirty="0">
              <a:solidFill>
                <a:schemeClr val="tx1">
                  <a:lumMod val="50000"/>
                  <a:lumOff val="50000"/>
                </a:schemeClr>
              </a:solidFill>
            </a:endParaRPr>
          </a:p>
          <a:p>
            <a:endParaRPr lang="en-IN" sz="2000" dirty="0"/>
          </a:p>
          <a:p>
            <a:pPr marL="0" indent="0">
              <a:buNone/>
            </a:pP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10</a:t>
            </a:fld>
            <a:endParaRPr lang="en-US"/>
          </a:p>
        </p:txBody>
      </p:sp>
    </p:spTree>
    <p:extLst>
      <p:ext uri="{BB962C8B-B14F-4D97-AF65-F5344CB8AC3E}">
        <p14:creationId xmlns:p14="http://schemas.microsoft.com/office/powerpoint/2010/main" val="81525965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400049" y="1044361"/>
            <a:ext cx="8872539" cy="5473072"/>
          </a:xfrm>
        </p:spPr>
        <p:txBody>
          <a:bodyPr anchor="t">
            <a:normAutofit/>
          </a:bodyPr>
          <a:lstStyle/>
          <a:p>
            <a:pPr marL="0" indent="0">
              <a:buNone/>
            </a:pPr>
            <a:r>
              <a:rPr lang="en-IN" sz="2000" b="1" dirty="0"/>
              <a:t>Function Declaration:  </a:t>
            </a:r>
          </a:p>
          <a:p>
            <a:pPr marL="0" indent="0">
              <a:buNone/>
            </a:pPr>
            <a:r>
              <a:rPr lang="en-IN" sz="2000" dirty="0">
                <a:solidFill>
                  <a:schemeClr val="tx1">
                    <a:lumMod val="50000"/>
                    <a:lumOff val="50000"/>
                  </a:schemeClr>
                </a:solidFill>
              </a:rPr>
              <a:t>  function greet() </a:t>
            </a:r>
            <a:br>
              <a:rPr lang="en-IN" sz="2000" dirty="0">
                <a:solidFill>
                  <a:schemeClr val="tx1">
                    <a:lumMod val="50000"/>
                    <a:lumOff val="50000"/>
                  </a:schemeClr>
                </a:solidFill>
              </a:rPr>
            </a:br>
            <a:r>
              <a:rPr lang="en-IN" sz="2000" dirty="0">
                <a:solidFill>
                  <a:schemeClr val="tx1">
                    <a:lumMod val="50000"/>
                    <a:lumOff val="50000"/>
                  </a:schemeClr>
                </a:solidFill>
              </a:rPr>
              <a:t>   { </a:t>
            </a:r>
            <a:br>
              <a:rPr lang="en-IN" sz="2000" dirty="0">
                <a:solidFill>
                  <a:schemeClr val="tx1">
                    <a:lumMod val="50000"/>
                    <a:lumOff val="50000"/>
                  </a:schemeClr>
                </a:solidFill>
              </a:rPr>
            </a:br>
            <a:r>
              <a:rPr lang="en-IN" sz="2000" dirty="0">
                <a:solidFill>
                  <a:schemeClr val="tx1">
                    <a:lumMod val="50000"/>
                    <a:lumOff val="50000"/>
                  </a:schemeClr>
                </a:solidFill>
              </a:rPr>
              <a:t>     alert( "Hello" ); </a:t>
            </a:r>
            <a:br>
              <a:rPr lang="en-IN" sz="2000" dirty="0">
                <a:solidFill>
                  <a:schemeClr val="tx1">
                    <a:lumMod val="50000"/>
                    <a:lumOff val="50000"/>
                  </a:schemeClr>
                </a:solidFill>
              </a:rPr>
            </a:br>
            <a:r>
              <a:rPr lang="en-IN" sz="2000" dirty="0">
                <a:solidFill>
                  <a:schemeClr val="tx1">
                    <a:lumMod val="50000"/>
                    <a:lumOff val="50000"/>
                  </a:schemeClr>
                </a:solidFill>
              </a:rPr>
              <a:t>   }</a:t>
            </a:r>
            <a:br>
              <a:rPr lang="en-IN" dirty="0">
                <a:solidFill>
                  <a:schemeClr val="bg1">
                    <a:lumMod val="75000"/>
                  </a:schemeClr>
                </a:solidFill>
              </a:rPr>
            </a:br>
            <a:r>
              <a:rPr lang="en-IN" sz="2000" b="1" dirty="0"/>
              <a:t>Function Expression:  </a:t>
            </a:r>
          </a:p>
          <a:p>
            <a:pPr marL="0" indent="0">
              <a:buNone/>
            </a:pPr>
            <a:r>
              <a:rPr lang="en-IN" sz="2000" dirty="0">
                <a:solidFill>
                  <a:schemeClr val="bg1">
                    <a:lumMod val="75000"/>
                  </a:schemeClr>
                </a:solidFill>
              </a:rPr>
              <a:t>   </a:t>
            </a:r>
            <a:r>
              <a:rPr lang="en-IN" sz="2000" dirty="0">
                <a:solidFill>
                  <a:schemeClr val="tx1">
                    <a:lumMod val="50000"/>
                    <a:lumOff val="50000"/>
                  </a:schemeClr>
                </a:solidFill>
              </a:rPr>
              <a:t>let greet = function() { </a:t>
            </a:r>
            <a:br>
              <a:rPr lang="en-IN" sz="2000" dirty="0">
                <a:solidFill>
                  <a:schemeClr val="tx1">
                    <a:lumMod val="50000"/>
                    <a:lumOff val="50000"/>
                  </a:schemeClr>
                </a:solidFill>
              </a:rPr>
            </a:br>
            <a:r>
              <a:rPr lang="en-IN" sz="2000" dirty="0">
                <a:solidFill>
                  <a:schemeClr val="tx1">
                    <a:lumMod val="50000"/>
                    <a:lumOff val="50000"/>
                  </a:schemeClr>
                </a:solidFill>
              </a:rPr>
              <a:t>       alert( "Hello" ); </a:t>
            </a:r>
            <a:br>
              <a:rPr lang="en-IN" sz="2000" dirty="0">
                <a:solidFill>
                  <a:schemeClr val="tx1">
                    <a:lumMod val="50000"/>
                    <a:lumOff val="50000"/>
                  </a:schemeClr>
                </a:solidFill>
              </a:rPr>
            </a:br>
            <a:r>
              <a:rPr lang="en-IN" sz="2000" dirty="0">
                <a:solidFill>
                  <a:schemeClr val="tx1">
                    <a:lumMod val="50000"/>
                    <a:lumOff val="50000"/>
                  </a:schemeClr>
                </a:solidFill>
              </a:rPr>
              <a:t>   };</a:t>
            </a:r>
          </a:p>
          <a:p>
            <a:pPr marL="0" indent="0">
              <a:buNone/>
            </a:pPr>
            <a:r>
              <a:rPr lang="en-IN" sz="2000" b="1" dirty="0"/>
              <a:t>Callback Functions</a:t>
            </a:r>
          </a:p>
          <a:p>
            <a:pPr marL="0" indent="0">
              <a:buNone/>
            </a:pPr>
            <a:r>
              <a:rPr lang="en-IN" sz="2000" b="1" dirty="0"/>
              <a:t>Arrow Functions</a:t>
            </a:r>
          </a:p>
          <a:p>
            <a:endParaRPr lang="en-IN" sz="2000" dirty="0"/>
          </a:p>
          <a:p>
            <a:pPr marL="0" indent="0">
              <a:buNone/>
            </a:pP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11</a:t>
            </a:fld>
            <a:endParaRPr lang="en-US"/>
          </a:p>
        </p:txBody>
      </p:sp>
    </p:spTree>
    <p:extLst>
      <p:ext uri="{BB962C8B-B14F-4D97-AF65-F5344CB8AC3E}">
        <p14:creationId xmlns:p14="http://schemas.microsoft.com/office/powerpoint/2010/main" val="118378686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Emergence of JavaScript</a:t>
            </a:r>
            <a:endParaRPr lang="en-US" sz="3200" b="1" dirty="0"/>
          </a:p>
        </p:txBody>
      </p:sp>
      <p:pic>
        <p:nvPicPr>
          <p:cNvPr id="8" name="Content Placeholder 7">
            <a:extLst>
              <a:ext uri="{FF2B5EF4-FFF2-40B4-BE49-F238E27FC236}">
                <a16:creationId xmlns:a16="http://schemas.microsoft.com/office/drawing/2014/main" id="{861BB790-197F-493C-4AB5-99E6A301026D}"/>
              </a:ext>
            </a:extLst>
          </p:cNvPr>
          <p:cNvPicPr>
            <a:picLocks noGrp="1" noChangeAspect="1"/>
          </p:cNvPicPr>
          <p:nvPr>
            <p:ph idx="1"/>
          </p:nvPr>
        </p:nvPicPr>
        <p:blipFill>
          <a:blip r:embed="rId4"/>
          <a:stretch>
            <a:fillRect/>
          </a:stretch>
        </p:blipFill>
        <p:spPr>
          <a:xfrm>
            <a:off x="934244" y="2161381"/>
            <a:ext cx="7518400" cy="3238500"/>
          </a:xfrm>
        </p:spPr>
      </p:pic>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2</a:t>
            </a:fld>
            <a:endParaRPr lang="en-US"/>
          </a:p>
        </p:txBody>
      </p:sp>
    </p:spTree>
    <p:extLst>
      <p:ext uri="{BB962C8B-B14F-4D97-AF65-F5344CB8AC3E}">
        <p14:creationId xmlns:p14="http://schemas.microsoft.com/office/powerpoint/2010/main" val="38578430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7865806" y="643463"/>
            <a:ext cx="3706762" cy="1608124"/>
          </a:xfrm>
        </p:spPr>
        <p:txBody>
          <a:bodyPr vert="horz" lIns="91440" tIns="45720" rIns="91440" bIns="45720" rtlCol="0" anchor="ctr">
            <a:normAutofit/>
          </a:bodyPr>
          <a:lstStyle/>
          <a:p>
            <a:r>
              <a:rPr lang="en-US" b="1"/>
              <a:t>Power of JavaScript</a:t>
            </a:r>
          </a:p>
        </p:txBody>
      </p:sp>
      <p:pic>
        <p:nvPicPr>
          <p:cNvPr id="10" name="Content Placeholder 9" descr="A picture containing text, outdoor&#10;&#10;Description automatically generated">
            <a:extLst>
              <a:ext uri="{FF2B5EF4-FFF2-40B4-BE49-F238E27FC236}">
                <a16:creationId xmlns:a16="http://schemas.microsoft.com/office/drawing/2014/main" id="{802A31F3-81F0-CF03-3C2B-AAD1920390CE}"/>
              </a:ext>
            </a:extLst>
          </p:cNvPr>
          <p:cNvPicPr>
            <a:picLocks noGrp="1" noChangeAspect="1"/>
          </p:cNvPicPr>
          <p:nvPr>
            <p:ph idx="1"/>
          </p:nvPr>
        </p:nvPicPr>
        <p:blipFill>
          <a:blip r:embed="rId3"/>
          <a:stretch>
            <a:fillRect/>
          </a:stretch>
        </p:blipFill>
        <p:spPr>
          <a:xfrm>
            <a:off x="459058" y="942975"/>
            <a:ext cx="7284167" cy="406388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TextBox 10">
            <a:extLst>
              <a:ext uri="{FF2B5EF4-FFF2-40B4-BE49-F238E27FC236}">
                <a16:creationId xmlns:a16="http://schemas.microsoft.com/office/drawing/2014/main" id="{FB2845B4-2E38-158C-F456-E201F784C5A1}"/>
              </a:ext>
            </a:extLst>
          </p:cNvPr>
          <p:cNvSpPr txBox="1"/>
          <p:nvPr/>
        </p:nvSpPr>
        <p:spPr>
          <a:xfrm>
            <a:off x="7865806" y="2040195"/>
            <a:ext cx="3706762" cy="2566219"/>
          </a:xfrm>
          <a:prstGeom prst="rect">
            <a:avLst/>
          </a:prstGeom>
        </p:spPr>
        <p:txBody>
          <a:bodyPr vert="horz" lIns="91440" tIns="45720" rIns="91440" bIns="45720" rtlCol="0" anchor="ctr">
            <a:normAutofit/>
          </a:bodyPr>
          <a:lstStyle/>
          <a:p>
            <a:pPr>
              <a:spcAft>
                <a:spcPts val="1000"/>
              </a:spcAft>
              <a:buClr>
                <a:schemeClr val="tx1"/>
              </a:buClr>
              <a:buSzPct val="100000"/>
              <a:buFont typeface="Arial"/>
              <a:buChar char="•"/>
            </a:pPr>
            <a:r>
              <a:rPr lang="en-US" dirty="0"/>
              <a:t> Front End</a:t>
            </a:r>
          </a:p>
          <a:p>
            <a:pPr>
              <a:spcAft>
                <a:spcPts val="1000"/>
              </a:spcAft>
              <a:buClr>
                <a:schemeClr val="tx1"/>
              </a:buClr>
              <a:buSzPct val="100000"/>
              <a:buFont typeface="Arial"/>
              <a:buChar char="•"/>
            </a:pPr>
            <a:r>
              <a:rPr lang="en-US" dirty="0"/>
              <a:t> Back End, </a:t>
            </a:r>
          </a:p>
          <a:p>
            <a:pPr>
              <a:spcAft>
                <a:spcPts val="1000"/>
              </a:spcAft>
              <a:buClr>
                <a:schemeClr val="tx1"/>
              </a:buClr>
              <a:buSzPct val="100000"/>
              <a:buFont typeface="Arial"/>
              <a:buChar char="•"/>
            </a:pPr>
            <a:r>
              <a:rPr lang="en-US" dirty="0"/>
              <a:t> Mobile Development, </a:t>
            </a:r>
          </a:p>
          <a:p>
            <a:pPr>
              <a:spcAft>
                <a:spcPts val="1000"/>
              </a:spcAft>
              <a:buClr>
                <a:schemeClr val="tx1"/>
              </a:buClr>
              <a:buSzPct val="100000"/>
              <a:buFont typeface="Arial"/>
              <a:buChar char="•"/>
            </a:pPr>
            <a:r>
              <a:rPr lang="en-US" dirty="0"/>
              <a:t> AI &amp; Machine Learning</a:t>
            </a: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a:xfrm>
            <a:off x="719663" y="6391687"/>
            <a:ext cx="6762959" cy="377825"/>
          </a:xfrm>
        </p:spPr>
        <p:txBody>
          <a:bodyPr vert="horz" lIns="91440" tIns="45720" rIns="91440" bIns="45720" rtlCol="0" anchor="ctr">
            <a:normAutofit/>
          </a:bodyPr>
          <a:lstStyle/>
          <a:p>
            <a:pPr defTabSz="914400">
              <a:spcAft>
                <a:spcPts val="600"/>
              </a:spcAft>
            </a:pPr>
            <a:r>
              <a:rPr lang="en-US" b="0" i="0" kern="1200">
                <a:solidFill>
                  <a:schemeClr val="tx1"/>
                </a:solidFill>
                <a:effectLst/>
                <a:latin typeface="+mn-lt"/>
                <a:ea typeface="+mn-ea"/>
                <a:cs typeface="+mn-cs"/>
              </a:rPr>
              <a:t>Tranzevo - Harshal Jadhav</a:t>
            </a:r>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a:xfrm>
            <a:off x="9286517" y="6391687"/>
            <a:ext cx="1600200" cy="377825"/>
          </a:xfrm>
        </p:spPr>
        <p:txBody>
          <a:bodyPr vert="horz" lIns="91440" tIns="45720" rIns="91440" bIns="45720" rtlCol="0" anchor="ctr">
            <a:normAutofit/>
          </a:bodyPr>
          <a:lstStyle/>
          <a:p>
            <a:pPr defTabSz="914400">
              <a:spcAft>
                <a:spcPts val="600"/>
              </a:spcAft>
            </a:pPr>
            <a:r>
              <a:rPr lang="en-US"/>
              <a:t>16/06/22</a:t>
            </a:r>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a:xfrm>
            <a:off x="10962917" y="6391687"/>
            <a:ext cx="551167" cy="377825"/>
          </a:xfrm>
        </p:spPr>
        <p:txBody>
          <a:bodyPr vert="horz" lIns="91440" tIns="45720" rIns="91440" bIns="45720" rtlCol="0" anchor="ctr">
            <a:normAutofit/>
          </a:bodyPr>
          <a:lstStyle/>
          <a:p>
            <a:pPr defTabSz="914400">
              <a:spcAft>
                <a:spcPts val="600"/>
              </a:spcAft>
            </a:pPr>
            <a:fld id="{E2BDA30B-F217-1E49-A5DA-A8B6C9F00C85}" type="slidenum">
              <a:rPr lang="en-US" smtClean="0"/>
              <a:pPr defTabSz="914400">
                <a:spcAft>
                  <a:spcPts val="600"/>
                </a:spcAft>
              </a:pPr>
              <a:t>3</a:t>
            </a:fld>
            <a:endParaRPr lang="en-US"/>
          </a:p>
        </p:txBody>
      </p:sp>
    </p:spTree>
    <p:extLst>
      <p:ext uri="{BB962C8B-B14F-4D97-AF65-F5344CB8AC3E}">
        <p14:creationId xmlns:p14="http://schemas.microsoft.com/office/powerpoint/2010/main" val="172514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Introduction</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a:bodyPr>
          <a:lstStyle/>
          <a:p>
            <a:r>
              <a:rPr lang="en-IN" sz="2000" dirty="0"/>
              <a:t>JavaScript is </a:t>
            </a:r>
            <a:r>
              <a:rPr lang="en-IN" sz="2000" b="1" dirty="0"/>
              <a:t>a text-based programming language used both on the client-side and server-side that allows you to make web pages interactive</a:t>
            </a:r>
            <a:r>
              <a:rPr lang="en-IN" sz="2000" dirty="0"/>
              <a:t>. Where HTML and CSS are languages that give structure and style to web pages, JavaScript gives web pages interactive elements that engage a user.</a:t>
            </a:r>
          </a:p>
          <a:p>
            <a:r>
              <a:rPr lang="en-IN" sz="2000" dirty="0"/>
              <a:t>JavaScript can execute on browsers, servers or any device that has JavaScript Engine.</a:t>
            </a:r>
          </a:p>
          <a:p>
            <a:r>
              <a:rPr lang="en-IN" sz="2000" dirty="0"/>
              <a:t>Chrome ,Opera and Edge uses V8 engine &amp; Firefox uses Spider Monkey engine. </a:t>
            </a:r>
          </a:p>
          <a:p>
            <a:r>
              <a:rPr lang="en-IN" sz="2000" dirty="0"/>
              <a:t>The ECMAScript specification is its standardized specification</a:t>
            </a:r>
          </a:p>
          <a:p>
            <a:r>
              <a:rPr lang="en-IN" sz="2000" dirty="0"/>
              <a:t>ES6 introduced in 2015 is widely used and talked about, since it introduced many new features to the language. </a:t>
            </a:r>
            <a:r>
              <a:rPr lang="en-IN" sz="2000" dirty="0">
                <a:hlinkClick r:id="rId4"/>
              </a:rPr>
              <a:t>https://</a:t>
            </a:r>
            <a:r>
              <a:rPr lang="en-IN" sz="2000" dirty="0" err="1">
                <a:hlinkClick r:id="rId4"/>
              </a:rPr>
              <a:t>caniuse.com</a:t>
            </a:r>
            <a:r>
              <a:rPr lang="en-IN" sz="2000" dirty="0">
                <a:hlinkClick r:id="rId4"/>
              </a:rPr>
              <a:t>/</a:t>
            </a:r>
            <a:endParaRPr lang="en-IN" sz="2000" dirty="0"/>
          </a:p>
          <a:p>
            <a:r>
              <a:rPr lang="en-IN" sz="2000" dirty="0"/>
              <a:t>Plethora of new languages appeared, which are </a:t>
            </a:r>
            <a:r>
              <a:rPr lang="en-IN" sz="2000" i="1" dirty="0"/>
              <a:t>transpiled</a:t>
            </a:r>
            <a:r>
              <a:rPr lang="en-IN" sz="2000" dirty="0"/>
              <a:t> (converted) to JavaScript before they run in the browser. E.g., Typescript, Coffeescript</a:t>
            </a:r>
            <a:br>
              <a:rPr lang="en-IN" sz="2000" dirty="0">
                <a:solidFill>
                  <a:schemeClr val="tx1">
                    <a:lumMod val="85000"/>
                    <a:lumOff val="15000"/>
                  </a:schemeClr>
                </a:solidFill>
              </a:rPr>
            </a:b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4</a:t>
            </a:fld>
            <a:endParaRPr lang="en-US"/>
          </a:p>
        </p:txBody>
      </p:sp>
    </p:spTree>
    <p:extLst>
      <p:ext uri="{BB962C8B-B14F-4D97-AF65-F5344CB8AC3E}">
        <p14:creationId xmlns:p14="http://schemas.microsoft.com/office/powerpoint/2010/main" val="139768244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686800" cy="703792"/>
          </a:xfrm>
        </p:spPr>
        <p:txBody>
          <a:bodyPr anchor="b">
            <a:normAutofit fontScale="90000"/>
          </a:bodyPr>
          <a:lstStyle/>
          <a:p>
            <a:r>
              <a:rPr lang="en-US" b="1" cap="none" dirty="0"/>
              <a:t>IDE’s </a:t>
            </a:r>
            <a:r>
              <a:rPr lang="en-IN" dirty="0"/>
              <a:t>(Integrated Development Environment)</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400051" y="1044361"/>
            <a:ext cx="8872538" cy="5473072"/>
          </a:xfrm>
        </p:spPr>
        <p:txBody>
          <a:bodyPr anchor="t">
            <a:normAutofit/>
          </a:bodyPr>
          <a:lstStyle/>
          <a:p>
            <a:pPr lvl="1"/>
            <a:endParaRPr lang="en-IN" sz="1800" dirty="0">
              <a:solidFill>
                <a:schemeClr val="tx1">
                  <a:lumMod val="85000"/>
                  <a:lumOff val="15000"/>
                </a:schemeClr>
              </a:solidFill>
            </a:endParaRPr>
          </a:p>
          <a:p>
            <a:pPr lvl="1"/>
            <a:r>
              <a:rPr lang="en-IN" sz="1800" dirty="0">
                <a:solidFill>
                  <a:schemeClr val="tx1">
                    <a:lumMod val="85000"/>
                    <a:lumOff val="15000"/>
                  </a:schemeClr>
                </a:solidFill>
              </a:rPr>
              <a:t>VS Code</a:t>
            </a:r>
          </a:p>
          <a:p>
            <a:pPr lvl="1"/>
            <a:r>
              <a:rPr lang="en-IN" sz="1800" dirty="0">
                <a:solidFill>
                  <a:schemeClr val="tx1">
                    <a:lumMod val="85000"/>
                    <a:lumOff val="15000"/>
                  </a:schemeClr>
                </a:solidFill>
              </a:rPr>
              <a:t>Atom</a:t>
            </a:r>
          </a:p>
          <a:p>
            <a:pPr lvl="1"/>
            <a:r>
              <a:rPr lang="en-IN" sz="1800" dirty="0">
                <a:solidFill>
                  <a:schemeClr val="tx1">
                    <a:lumMod val="85000"/>
                    <a:lumOff val="15000"/>
                  </a:schemeClr>
                </a:solidFill>
              </a:rPr>
              <a:t>Sublime Text</a:t>
            </a:r>
          </a:p>
          <a:p>
            <a:pPr lvl="1"/>
            <a:r>
              <a:rPr lang="en-IN" sz="1800" dirty="0">
                <a:solidFill>
                  <a:schemeClr val="tx1">
                    <a:lumMod val="85000"/>
                    <a:lumOff val="15000"/>
                  </a:schemeClr>
                </a:solidFill>
              </a:rPr>
              <a:t>Notepad ++ </a:t>
            </a:r>
          </a:p>
          <a:p>
            <a:pPr lvl="1"/>
            <a:endParaRPr lang="en-IN" sz="1800" dirty="0">
              <a:solidFill>
                <a:schemeClr val="tx1">
                  <a:lumMod val="85000"/>
                  <a:lumOff val="15000"/>
                </a:schemeClr>
              </a:solidFill>
            </a:endParaRPr>
          </a:p>
          <a:p>
            <a:pPr marL="0" indent="0">
              <a:buNone/>
            </a:pPr>
            <a:r>
              <a:rPr lang="en-IN" sz="2000" dirty="0">
                <a:solidFill>
                  <a:schemeClr val="tx1">
                    <a:lumMod val="85000"/>
                    <a:lumOff val="15000"/>
                  </a:schemeClr>
                </a:solidFill>
              </a:rPr>
              <a:t>  Browsers Developer Console </a:t>
            </a:r>
          </a:p>
          <a:p>
            <a:pPr marL="0" indent="0">
              <a:buNone/>
            </a:pPr>
            <a:r>
              <a:rPr lang="en-IN" sz="2000" dirty="0">
                <a:solidFill>
                  <a:schemeClr val="tx1">
                    <a:lumMod val="85000"/>
                    <a:lumOff val="15000"/>
                  </a:schemeClr>
                </a:solidFill>
              </a:rPr>
              <a:t>  </a:t>
            </a:r>
            <a:br>
              <a:rPr lang="en-IN" sz="2000" dirty="0">
                <a:solidFill>
                  <a:schemeClr val="tx1">
                    <a:lumMod val="85000"/>
                    <a:lumOff val="15000"/>
                  </a:schemeClr>
                </a:solidFill>
              </a:rPr>
            </a:b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5</a:t>
            </a:fld>
            <a:endParaRPr lang="en-US"/>
          </a:p>
        </p:txBody>
      </p:sp>
    </p:spTree>
    <p:extLst>
      <p:ext uri="{BB962C8B-B14F-4D97-AF65-F5344CB8AC3E}">
        <p14:creationId xmlns:p14="http://schemas.microsoft.com/office/powerpoint/2010/main" val="26902012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lnSpcReduction="10000"/>
          </a:bodyPr>
          <a:lstStyle/>
          <a:p>
            <a:r>
              <a:rPr lang="en-IN" sz="2000" b="1" dirty="0">
                <a:solidFill>
                  <a:schemeClr val="tx1">
                    <a:lumMod val="85000"/>
                    <a:lumOff val="15000"/>
                  </a:schemeClr>
                </a:solidFill>
              </a:rPr>
              <a:t>“use strict”  - </a:t>
            </a:r>
            <a:r>
              <a:rPr lang="en-IN" sz="2000" dirty="0"/>
              <a:t>For a long time, JavaScript evolved without compatibility issues. New features were added to the language while old functionality didn’t change. That had the benefit of never breaking existing code. But the downside was that any mistake or an imperfect decision made by JavaScript’s creators got stuck in the language forever.</a:t>
            </a:r>
          </a:p>
          <a:p>
            <a:pPr fontAlgn="base"/>
            <a:r>
              <a:rPr lang="en-IN" sz="2000" dirty="0"/>
              <a:t>It catches some common coding bloopers, throwing exceptions.</a:t>
            </a:r>
          </a:p>
          <a:p>
            <a:pPr fontAlgn="base"/>
            <a:r>
              <a:rPr lang="en-IN" sz="2000" dirty="0"/>
              <a:t>It prevents, or throws errors, when relatively "unsafe" actions are taken (such as gaining access to the global object).</a:t>
            </a:r>
          </a:p>
          <a:p>
            <a:pPr fontAlgn="base"/>
            <a:r>
              <a:rPr lang="en-IN" sz="2000" dirty="0"/>
              <a:t>It disables features that are confusing or poorly thought out.</a:t>
            </a:r>
          </a:p>
          <a:p>
            <a:pPr marL="457200" lvl="1" indent="0" fontAlgn="base">
              <a:buNone/>
            </a:pPr>
            <a:r>
              <a:rPr lang="en-IN" sz="2000" dirty="0">
                <a:solidFill>
                  <a:schemeClr val="tx1">
                    <a:lumMod val="50000"/>
                    <a:lumOff val="50000"/>
                  </a:schemeClr>
                </a:solidFill>
              </a:rPr>
              <a:t>"use strict"</a:t>
            </a:r>
          </a:p>
          <a:p>
            <a:pPr marL="457200" lvl="1" indent="0" fontAlgn="base">
              <a:buNone/>
            </a:pPr>
            <a:r>
              <a:rPr lang="en-IN" sz="2000" dirty="0">
                <a:solidFill>
                  <a:schemeClr val="tx1">
                    <a:lumMod val="50000"/>
                    <a:lumOff val="50000"/>
                  </a:schemeClr>
                </a:solidFill>
              </a:rPr>
              <a:t> x=2;</a:t>
            </a:r>
          </a:p>
          <a:p>
            <a:pPr marL="457200" lvl="1" indent="0" fontAlgn="base">
              <a:buNone/>
            </a:pPr>
            <a:r>
              <a:rPr lang="en-IN" sz="2000" dirty="0">
                <a:solidFill>
                  <a:schemeClr val="tx1">
                    <a:lumMod val="50000"/>
                    <a:lumOff val="50000"/>
                  </a:schemeClr>
                </a:solidFill>
              </a:rPr>
              <a:t> alert(x);</a:t>
            </a:r>
          </a:p>
          <a:p>
            <a:endParaRPr lang="en-IN" dirty="0"/>
          </a:p>
          <a:p>
            <a:pPr marL="0" indent="0">
              <a:buNone/>
            </a:pPr>
            <a:br>
              <a:rPr lang="en-IN" sz="2000" dirty="0">
                <a:solidFill>
                  <a:schemeClr val="tx1">
                    <a:lumMod val="85000"/>
                    <a:lumOff val="15000"/>
                  </a:schemeClr>
                </a:solidFill>
              </a:rPr>
            </a:b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6</a:t>
            </a:fld>
            <a:endParaRPr lang="en-US"/>
          </a:p>
        </p:txBody>
      </p:sp>
    </p:spTree>
    <p:extLst>
      <p:ext uri="{BB962C8B-B14F-4D97-AF65-F5344CB8AC3E}">
        <p14:creationId xmlns:p14="http://schemas.microsoft.com/office/powerpoint/2010/main" val="348865886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a:bodyPr>
          <a:lstStyle/>
          <a:p>
            <a:r>
              <a:rPr lang="en-IN" sz="2000" b="1" dirty="0"/>
              <a:t>Var</a:t>
            </a:r>
            <a:r>
              <a:rPr lang="en-IN" sz="2000" dirty="0"/>
              <a:t> </a:t>
            </a:r>
          </a:p>
          <a:p>
            <a:pPr lvl="1"/>
            <a:r>
              <a:rPr lang="en-IN" sz="1800" dirty="0"/>
              <a:t>Variables, declared with var, are either function-scoped or global-scoped. Variables declaration is hoisted.</a:t>
            </a:r>
          </a:p>
          <a:p>
            <a:pPr lvl="1"/>
            <a:r>
              <a:rPr lang="en-IN" sz="1800" dirty="0"/>
              <a:t> Declarations are hoisted, but assignments are not.</a:t>
            </a:r>
          </a:p>
          <a:p>
            <a:pPr lvl="1"/>
            <a:r>
              <a:rPr lang="en-IN" sz="1800" dirty="0"/>
              <a:t>Can be redeclared</a:t>
            </a:r>
          </a:p>
          <a:p>
            <a:r>
              <a:rPr lang="en-IN" sz="2000" b="1" dirty="0"/>
              <a:t>Let</a:t>
            </a:r>
            <a:r>
              <a:rPr lang="en-IN" sz="2000" dirty="0"/>
              <a:t> </a:t>
            </a:r>
          </a:p>
          <a:p>
            <a:pPr lvl="1"/>
            <a:r>
              <a:rPr lang="en-IN" sz="1800" dirty="0"/>
              <a:t>It is block-scoped </a:t>
            </a:r>
          </a:p>
          <a:p>
            <a:pPr lvl="1"/>
            <a:r>
              <a:rPr lang="en-IN" sz="1800" dirty="0"/>
              <a:t>Not hoisted</a:t>
            </a:r>
          </a:p>
          <a:p>
            <a:pPr lvl="1"/>
            <a:r>
              <a:rPr lang="en-IN" sz="1800" dirty="0"/>
              <a:t>Cannot be redeclared</a:t>
            </a:r>
          </a:p>
          <a:p>
            <a:r>
              <a:rPr lang="en-IN" sz="2000" b="1" dirty="0"/>
              <a:t>Const</a:t>
            </a:r>
          </a:p>
          <a:p>
            <a:pPr lvl="1"/>
            <a:r>
              <a:rPr lang="en-IN" sz="1800" dirty="0"/>
              <a:t>is like let, but the value of the variable can’t be changed.</a:t>
            </a:r>
          </a:p>
          <a:p>
            <a:endParaRPr lang="en-IN" dirty="0"/>
          </a:p>
          <a:p>
            <a:endParaRPr lang="en-IN" sz="2000" dirty="0"/>
          </a:p>
          <a:p>
            <a:pPr marL="0" indent="0">
              <a:buNone/>
            </a:pP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7</a:t>
            </a:fld>
            <a:endParaRPr lang="en-US"/>
          </a:p>
        </p:txBody>
      </p:sp>
    </p:spTree>
    <p:extLst>
      <p:ext uri="{BB962C8B-B14F-4D97-AF65-F5344CB8AC3E}">
        <p14:creationId xmlns:p14="http://schemas.microsoft.com/office/powerpoint/2010/main" val="357920015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a:bodyPr>
          <a:lstStyle/>
          <a:p>
            <a:r>
              <a:rPr lang="en-IN" sz="2000" dirty="0"/>
              <a:t>JavaScript, is “dynamically typed”, meaning that there exist data types, but variables are not bound to any of them.</a:t>
            </a:r>
            <a:br>
              <a:rPr lang="en-IN" sz="2000" dirty="0"/>
            </a:br>
            <a:endParaRPr lang="en-IN" sz="2000" dirty="0"/>
          </a:p>
          <a:p>
            <a:pPr marL="0" indent="0">
              <a:buNone/>
            </a:pPr>
            <a:r>
              <a:rPr lang="en-IN" sz="2000" dirty="0">
                <a:solidFill>
                  <a:schemeClr val="tx1">
                    <a:lumMod val="50000"/>
                    <a:lumOff val="50000"/>
                  </a:schemeClr>
                </a:solidFill>
              </a:rPr>
              <a:t>		// Below statement is valid</a:t>
            </a:r>
            <a:br>
              <a:rPr lang="en-IN" sz="2000" dirty="0">
                <a:solidFill>
                  <a:schemeClr val="tx1">
                    <a:lumMod val="50000"/>
                    <a:lumOff val="50000"/>
                  </a:schemeClr>
                </a:solidFill>
              </a:rPr>
            </a:br>
            <a:r>
              <a:rPr lang="en-IN" sz="2000" dirty="0">
                <a:solidFill>
                  <a:schemeClr val="tx1">
                    <a:lumMod val="50000"/>
                    <a:lumOff val="50000"/>
                  </a:schemeClr>
                </a:solidFill>
              </a:rPr>
              <a:t> 		let message = "hello";</a:t>
            </a:r>
            <a:br>
              <a:rPr lang="en-IN" sz="2000" dirty="0">
                <a:solidFill>
                  <a:schemeClr val="tx1">
                    <a:lumMod val="50000"/>
                    <a:lumOff val="50000"/>
                  </a:schemeClr>
                </a:solidFill>
              </a:rPr>
            </a:br>
            <a:r>
              <a:rPr lang="en-IN" sz="2000" dirty="0">
                <a:solidFill>
                  <a:schemeClr val="tx1">
                    <a:lumMod val="50000"/>
                    <a:lumOff val="50000"/>
                  </a:schemeClr>
                </a:solidFill>
              </a:rPr>
              <a:t>		 message = 123456;</a:t>
            </a:r>
          </a:p>
          <a:p>
            <a:pPr marL="0" indent="0">
              <a:buNone/>
            </a:pPr>
            <a:endParaRPr lang="en-IN" sz="2000" dirty="0">
              <a:solidFill>
                <a:schemeClr val="tx1">
                  <a:lumMod val="50000"/>
                  <a:lumOff val="50000"/>
                </a:schemeClr>
              </a:solidFill>
            </a:endParaRPr>
          </a:p>
          <a:p>
            <a:r>
              <a:rPr lang="en-IN" sz="2000" dirty="0"/>
              <a:t>There are two types of data types in JavaScript.</a:t>
            </a:r>
            <a:br>
              <a:rPr lang="en-IN" sz="2000" dirty="0"/>
            </a:br>
            <a:r>
              <a:rPr lang="en-IN" sz="2000" dirty="0"/>
              <a:t>Primitive data type (String, Number, Boolean, Null, Undefined)</a:t>
            </a:r>
            <a:br>
              <a:rPr lang="en-IN" sz="2000" dirty="0"/>
            </a:br>
            <a:r>
              <a:rPr lang="en-IN" sz="2000" dirty="0"/>
              <a:t>Non-primitive (reference) data type - (Array, Object)</a:t>
            </a:r>
          </a:p>
          <a:p>
            <a:pPr marL="0" indent="0">
              <a:buNone/>
            </a:pPr>
            <a:endParaRPr lang="en-IN" sz="2000" dirty="0">
              <a:solidFill>
                <a:schemeClr val="tx1">
                  <a:lumMod val="50000"/>
                  <a:lumOff val="50000"/>
                </a:schemeClr>
              </a:solidFill>
            </a:endParaRPr>
          </a:p>
          <a:p>
            <a:endParaRPr lang="en-IN" sz="2000" dirty="0"/>
          </a:p>
          <a:p>
            <a:pPr marL="0" indent="0">
              <a:buNone/>
            </a:pP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8</a:t>
            </a:fld>
            <a:endParaRPr lang="en-US"/>
          </a:p>
        </p:txBody>
      </p:sp>
    </p:spTree>
    <p:extLst>
      <p:ext uri="{BB962C8B-B14F-4D97-AF65-F5344CB8AC3E}">
        <p14:creationId xmlns:p14="http://schemas.microsoft.com/office/powerpoint/2010/main" val="129280652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2"/>
          </a:fgClr>
          <a:bgClr>
            <a:schemeClr val="bg1"/>
          </a:bgClr>
        </a:patt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17" name="Freeform: Shape 16">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EDF0C1-C98F-1BFB-8169-3D256E36BF49}"/>
              </a:ext>
            </a:extLst>
          </p:cNvPr>
          <p:cNvSpPr>
            <a:spLocks noGrp="1"/>
          </p:cNvSpPr>
          <p:nvPr>
            <p:ph type="title"/>
          </p:nvPr>
        </p:nvSpPr>
        <p:spPr>
          <a:xfrm>
            <a:off x="400050" y="232726"/>
            <a:ext cx="8028668" cy="703792"/>
          </a:xfrm>
        </p:spPr>
        <p:txBody>
          <a:bodyPr anchor="b">
            <a:normAutofit/>
          </a:bodyPr>
          <a:lstStyle/>
          <a:p>
            <a:r>
              <a:rPr lang="en-US" b="1" cap="none" dirty="0"/>
              <a:t>Concepts  </a:t>
            </a:r>
            <a:endParaRPr lang="en-US" sz="3200" b="1" dirty="0"/>
          </a:p>
        </p:txBody>
      </p:sp>
      <p:sp>
        <p:nvSpPr>
          <p:cNvPr id="3" name="Content Placeholder 2">
            <a:extLst>
              <a:ext uri="{FF2B5EF4-FFF2-40B4-BE49-F238E27FC236}">
                <a16:creationId xmlns:a16="http://schemas.microsoft.com/office/drawing/2014/main" id="{748FA54A-8A7D-9890-B987-D24DE6BDBB8C}"/>
              </a:ext>
            </a:extLst>
          </p:cNvPr>
          <p:cNvSpPr>
            <a:spLocks noGrp="1"/>
          </p:cNvSpPr>
          <p:nvPr>
            <p:ph idx="1"/>
          </p:nvPr>
        </p:nvSpPr>
        <p:spPr>
          <a:xfrm>
            <a:off x="114301" y="1044361"/>
            <a:ext cx="9158288" cy="5473072"/>
          </a:xfrm>
        </p:spPr>
        <p:txBody>
          <a:bodyPr anchor="t">
            <a:normAutofit/>
          </a:bodyPr>
          <a:lstStyle/>
          <a:p>
            <a:r>
              <a:rPr lang="en-IN" sz="2000" b="1" dirty="0"/>
              <a:t>Primitives</a:t>
            </a:r>
            <a:r>
              <a:rPr lang="en-IN" sz="2000" dirty="0"/>
              <a:t> are known as being immutable data types because there is no way to change a primitive value once it gets created. </a:t>
            </a:r>
          </a:p>
          <a:p>
            <a:r>
              <a:rPr lang="en-IN" sz="2000" dirty="0"/>
              <a:t>A primitive value can be replaced, but it can’t be directly altered.</a:t>
            </a:r>
          </a:p>
          <a:p>
            <a:r>
              <a:rPr lang="en-IN" sz="2000" dirty="0"/>
              <a:t>Primitive is </a:t>
            </a:r>
            <a:r>
              <a:rPr lang="en-IN" sz="2000" b="1" dirty="0"/>
              <a:t>compared by value</a:t>
            </a:r>
            <a:r>
              <a:rPr lang="en-IN" sz="2000" dirty="0"/>
              <a:t>. Two values are strictly equal if they have the same value.</a:t>
            </a:r>
            <a:br>
              <a:rPr lang="en-IN" sz="2000" dirty="0"/>
            </a:br>
            <a:br>
              <a:rPr lang="en-IN" sz="2000" dirty="0"/>
            </a:br>
            <a:endParaRPr lang="en-IN" sz="2000" dirty="0"/>
          </a:p>
          <a:p>
            <a:r>
              <a:rPr lang="en-IN" sz="2000" b="1" dirty="0"/>
              <a:t>Non-Primitives</a:t>
            </a:r>
            <a:r>
              <a:rPr lang="en-IN" sz="2000" dirty="0"/>
              <a:t> are known as mutable data types because we can change the value after creation.</a:t>
            </a:r>
          </a:p>
          <a:p>
            <a:r>
              <a:rPr lang="en-IN" sz="2000" dirty="0"/>
              <a:t>A Non-Primitive value can be altered.</a:t>
            </a:r>
          </a:p>
          <a:p>
            <a:r>
              <a:rPr lang="en-IN" sz="2000" dirty="0"/>
              <a:t>Objects are not compared by value; they are being compared by reference.</a:t>
            </a:r>
            <a:br>
              <a:rPr lang="en-IN" sz="2000" dirty="0"/>
            </a:br>
            <a:br>
              <a:rPr lang="en-IN" sz="2000" dirty="0"/>
            </a:br>
            <a:endParaRPr lang="en-IN" sz="2000" dirty="0">
              <a:solidFill>
                <a:schemeClr val="tx1">
                  <a:lumMod val="50000"/>
                  <a:lumOff val="50000"/>
                </a:schemeClr>
              </a:solidFill>
            </a:endParaRPr>
          </a:p>
          <a:p>
            <a:endParaRPr lang="en-IN" sz="2000" dirty="0"/>
          </a:p>
          <a:p>
            <a:pPr marL="0" indent="0">
              <a:buNone/>
            </a:pPr>
            <a:endParaRPr lang="en-IN" sz="2000" dirty="0">
              <a:solidFill>
                <a:schemeClr val="tx1">
                  <a:lumMod val="85000"/>
                  <a:lumOff val="15000"/>
                </a:schemeClr>
              </a:solidFill>
            </a:endParaRPr>
          </a:p>
          <a:p>
            <a:pPr marL="0" indent="0">
              <a:buNone/>
            </a:pPr>
            <a:endParaRPr lang="en-IN" sz="2000" dirty="0">
              <a:solidFill>
                <a:schemeClr val="tx1">
                  <a:lumMod val="85000"/>
                  <a:lumOff val="15000"/>
                </a:schemeClr>
              </a:solidFill>
            </a:endParaRPr>
          </a:p>
          <a:p>
            <a:pPr marL="0" indent="0">
              <a:buNone/>
            </a:pPr>
            <a:endParaRPr lang="en-US" sz="2000" dirty="0">
              <a:solidFill>
                <a:schemeClr val="tx1">
                  <a:lumMod val="85000"/>
                  <a:lumOff val="15000"/>
                </a:schemeClr>
              </a:solidFill>
            </a:endParaRPr>
          </a:p>
        </p:txBody>
      </p:sp>
      <p:sp>
        <p:nvSpPr>
          <p:cNvPr id="5" name="Footer Placeholder 4">
            <a:extLst>
              <a:ext uri="{FF2B5EF4-FFF2-40B4-BE49-F238E27FC236}">
                <a16:creationId xmlns:a16="http://schemas.microsoft.com/office/drawing/2014/main" id="{312151EC-623C-53AF-2ACF-1C479705E320}"/>
              </a:ext>
            </a:extLst>
          </p:cNvPr>
          <p:cNvSpPr>
            <a:spLocks noGrp="1"/>
          </p:cNvSpPr>
          <p:nvPr>
            <p:ph type="ftr" sz="quarter" idx="11"/>
          </p:nvPr>
        </p:nvSpPr>
        <p:spPr/>
        <p:txBody>
          <a:bodyPr/>
          <a:lstStyle/>
          <a:p>
            <a:r>
              <a:rPr lang="en-US"/>
              <a:t>Tranzevo - Harshal Jadhav</a:t>
            </a:r>
            <a:endParaRPr lang="en-US" dirty="0"/>
          </a:p>
        </p:txBody>
      </p:sp>
      <p:sp>
        <p:nvSpPr>
          <p:cNvPr id="6" name="Date Placeholder 5">
            <a:extLst>
              <a:ext uri="{FF2B5EF4-FFF2-40B4-BE49-F238E27FC236}">
                <a16:creationId xmlns:a16="http://schemas.microsoft.com/office/drawing/2014/main" id="{E49972BC-D45A-A922-ACF7-2540A2798F5C}"/>
              </a:ext>
            </a:extLst>
          </p:cNvPr>
          <p:cNvSpPr>
            <a:spLocks noGrp="1"/>
          </p:cNvSpPr>
          <p:nvPr>
            <p:ph type="dt" sz="half" idx="10"/>
          </p:nvPr>
        </p:nvSpPr>
        <p:spPr/>
        <p:txBody>
          <a:bodyPr/>
          <a:lstStyle/>
          <a:p>
            <a:r>
              <a:rPr lang="en-IN"/>
              <a:t>16/06/22</a:t>
            </a:r>
            <a:endParaRPr lang="en-US"/>
          </a:p>
        </p:txBody>
      </p:sp>
      <p:sp>
        <p:nvSpPr>
          <p:cNvPr id="7" name="Slide Number Placeholder 6">
            <a:extLst>
              <a:ext uri="{FF2B5EF4-FFF2-40B4-BE49-F238E27FC236}">
                <a16:creationId xmlns:a16="http://schemas.microsoft.com/office/drawing/2014/main" id="{5D3B2A5A-AADB-A5DB-EB6B-55A8C2FB7F74}"/>
              </a:ext>
            </a:extLst>
          </p:cNvPr>
          <p:cNvSpPr>
            <a:spLocks noGrp="1"/>
          </p:cNvSpPr>
          <p:nvPr>
            <p:ph type="sldNum" sz="quarter" idx="12"/>
          </p:nvPr>
        </p:nvSpPr>
        <p:spPr/>
        <p:txBody>
          <a:bodyPr/>
          <a:lstStyle/>
          <a:p>
            <a:fld id="{E2BDA30B-F217-1E49-A5DA-A8B6C9F00C85}" type="slidenum">
              <a:rPr lang="en-US" smtClean="0"/>
              <a:t>9</a:t>
            </a:fld>
            <a:endParaRPr lang="en-US"/>
          </a:p>
        </p:txBody>
      </p:sp>
    </p:spTree>
    <p:extLst>
      <p:ext uri="{BB962C8B-B14F-4D97-AF65-F5344CB8AC3E}">
        <p14:creationId xmlns:p14="http://schemas.microsoft.com/office/powerpoint/2010/main" val="346707480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{1F7AE521-41CB-094D-916B-E8ABB9E6C6D7}tf10001058</Template>
  <TotalTime>733</TotalTime>
  <Words>707</Words>
  <Application>Microsoft Macintosh PowerPoint</Application>
  <PresentationFormat>Widescreen</PresentationFormat>
  <Paragraphs>127</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JavaScript</vt:lpstr>
      <vt:lpstr>Emergence of JavaScript</vt:lpstr>
      <vt:lpstr>Power of JavaScript</vt:lpstr>
      <vt:lpstr>Introduction</vt:lpstr>
      <vt:lpstr>IDE’s (Integrated Development Environment)</vt:lpstr>
      <vt:lpstr>Concepts  </vt:lpstr>
      <vt:lpstr>Concepts  </vt:lpstr>
      <vt:lpstr>Concepts  </vt:lpstr>
      <vt:lpstr>Concepts  </vt:lpstr>
      <vt:lpstr>Concepts  </vt:lpstr>
      <vt:lpstr>Concepts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Harshal Jadhav</dc:creator>
  <cp:lastModifiedBy>Harshal Jadhav</cp:lastModifiedBy>
  <cp:revision>4</cp:revision>
  <dcterms:created xsi:type="dcterms:W3CDTF">2022-06-16T07:00:18Z</dcterms:created>
  <dcterms:modified xsi:type="dcterms:W3CDTF">2022-06-17T05:25:39Z</dcterms:modified>
</cp:coreProperties>
</file>