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118" d="100"/>
          <a:sy n="118"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639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70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932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73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11/27/23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54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969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4339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099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876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342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11/27/23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7489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11/27/23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5279491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A52102-D362-F3B8-79B7-A131072086F4}"/>
              </a:ext>
            </a:extLst>
          </p:cNvPr>
          <p:cNvSpPr>
            <a:spLocks noGrp="1"/>
          </p:cNvSpPr>
          <p:nvPr>
            <p:ph type="title"/>
          </p:nvPr>
        </p:nvSpPr>
        <p:spPr>
          <a:xfrm>
            <a:off x="7086315" y="540000"/>
            <a:ext cx="4554821" cy="2186096"/>
          </a:xfrm>
        </p:spPr>
        <p:txBody>
          <a:bodyPr anchor="b">
            <a:normAutofit/>
          </a:bodyPr>
          <a:lstStyle/>
          <a:p>
            <a:r>
              <a:rPr lang="en-US" sz="2900" b="1" dirty="0">
                <a:latin typeface="Times New Roman" panose="02020603050405020304" pitchFamily="18" charset="0"/>
                <a:cs typeface="Times New Roman" panose="02020603050405020304" pitchFamily="18" charset="0"/>
              </a:rPr>
              <a:t>Airline Passenger Satisfaction Prediction</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Airline Passenger Satisfaction (Kaggle)</a:t>
            </a:r>
          </a:p>
        </p:txBody>
      </p:sp>
      <p:sp>
        <p:nvSpPr>
          <p:cNvPr id="10" name="Content Placeholder 9">
            <a:extLst>
              <a:ext uri="{FF2B5EF4-FFF2-40B4-BE49-F238E27FC236}">
                <a16:creationId xmlns:a16="http://schemas.microsoft.com/office/drawing/2014/main" id="{09B91C3B-A8D1-A105-7A2D-EADBF79C1E8F}"/>
              </a:ext>
            </a:extLst>
          </p:cNvPr>
          <p:cNvSpPr>
            <a:spLocks noGrp="1"/>
          </p:cNvSpPr>
          <p:nvPr>
            <p:ph idx="1"/>
          </p:nvPr>
        </p:nvSpPr>
        <p:spPr>
          <a:xfrm>
            <a:off x="7104063" y="2947121"/>
            <a:ext cx="4537073" cy="3361604"/>
          </a:xfrm>
        </p:spPr>
        <p:txBody>
          <a:bodyPr anchor="t">
            <a:normAutofit/>
          </a:bodyPr>
          <a:lstStyle/>
          <a:p>
            <a:pPr marL="0" indent="0">
              <a:buNone/>
            </a:pPr>
            <a:r>
              <a:rPr lang="en-US" u="sng" dirty="0">
                <a:latin typeface="Times New Roman" panose="02020603050405020304" pitchFamily="18" charset="0"/>
                <a:cs typeface="Times New Roman" panose="02020603050405020304" pitchFamily="18" charset="0"/>
              </a:rPr>
              <a:t>Group Number 20:</a:t>
            </a:r>
          </a:p>
          <a:p>
            <a:pPr marL="0" indent="0">
              <a:buNone/>
            </a:pPr>
            <a:r>
              <a:rPr lang="en-US" dirty="0">
                <a:latin typeface="Times New Roman" panose="02020603050405020304" pitchFamily="18" charset="0"/>
                <a:cs typeface="Times New Roman" panose="02020603050405020304" pitchFamily="18" charset="0"/>
              </a:rPr>
              <a:t>Pratik Darade (A20536376)</a:t>
            </a:r>
          </a:p>
          <a:p>
            <a:pPr marL="0" indent="0">
              <a:buNone/>
            </a:pPr>
            <a:r>
              <a:rPr lang="en-US" dirty="0">
                <a:latin typeface="Times New Roman" panose="02020603050405020304" pitchFamily="18" charset="0"/>
                <a:cs typeface="Times New Roman" panose="02020603050405020304" pitchFamily="18" charset="0"/>
              </a:rPr>
              <a:t>Harshal Sawant (A20538827)</a:t>
            </a:r>
          </a:p>
          <a:p>
            <a:pPr marL="0" indent="0">
              <a:buNone/>
            </a:pPr>
            <a:r>
              <a:rPr lang="en-US" dirty="0">
                <a:latin typeface="Times New Roman" panose="02020603050405020304" pitchFamily="18" charset="0"/>
                <a:cs typeface="Times New Roman" panose="02020603050405020304" pitchFamily="18" charset="0"/>
              </a:rPr>
              <a:t>Ishan Prabhune (A20538828)</a:t>
            </a:r>
          </a:p>
        </p:txBody>
      </p:sp>
      <p:pic>
        <p:nvPicPr>
          <p:cNvPr id="43" name="Picture 42" descr="An abstract genetic concept">
            <a:extLst>
              <a:ext uri="{FF2B5EF4-FFF2-40B4-BE49-F238E27FC236}">
                <a16:creationId xmlns:a16="http://schemas.microsoft.com/office/drawing/2014/main" id="{E6504303-7944-A767-3BE4-F228424ED2DA}"/>
              </a:ext>
            </a:extLst>
          </p:cNvPr>
          <p:cNvPicPr>
            <a:picLocks noChangeAspect="1"/>
          </p:cNvPicPr>
          <p:nvPr/>
        </p:nvPicPr>
        <p:blipFill rotWithShape="1">
          <a:blip r:embed="rId2"/>
          <a:srcRect l="5974" r="54"/>
          <a:stretch/>
        </p:blipFill>
        <p:spPr>
          <a:xfrm>
            <a:off x="20" y="10"/>
            <a:ext cx="6444556" cy="6857990"/>
          </a:xfrm>
          <a:prstGeom prst="rect">
            <a:avLst/>
          </a:prstGeom>
        </p:spPr>
      </p:pic>
    </p:spTree>
    <p:extLst>
      <p:ext uri="{BB962C8B-B14F-4D97-AF65-F5344CB8AC3E}">
        <p14:creationId xmlns:p14="http://schemas.microsoft.com/office/powerpoint/2010/main" val="38845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40000" y="500933"/>
            <a:ext cx="11101136" cy="5807792"/>
          </a:xfrm>
        </p:spPr>
        <p:txBody>
          <a:bodyPr/>
          <a:lstStyle/>
          <a:p>
            <a:r>
              <a:rPr lang="en-US" dirty="0"/>
              <a:t>Null Hypothesis (H0): There is a significant difference in online boarding satisfaction between groups.</a:t>
            </a:r>
          </a:p>
          <a:p>
            <a:r>
              <a:rPr lang="en-US" dirty="0"/>
              <a:t>Alternative Hypothesis (H1): It might be that there is no significant difference in online boarding satisfaction between groups.</a:t>
            </a:r>
          </a:p>
          <a:p>
            <a:r>
              <a:rPr lang="en-US" dirty="0"/>
              <a:t>We have One Sample T test.</a:t>
            </a:r>
          </a:p>
          <a:p>
            <a:r>
              <a:rPr lang="en-US" dirty="0"/>
              <a:t>The choice of test statistic depends on our data and the type of test we are conducting </a:t>
            </a:r>
          </a:p>
          <a:p>
            <a:r>
              <a:rPr lang="en-US" dirty="0"/>
              <a:t>(e.g., t-test, chi-square test, ANOVA)- we chose One Sample T-test for our data because we found online boarding attribute appropriate to define our hypothesis testing since other attributes with much fluctuating values.</a:t>
            </a:r>
          </a:p>
          <a:p>
            <a:r>
              <a:rPr lang="en-US" dirty="0"/>
              <a:t>We found our p-value = 0.1267 with Confidence Interval  95% that gives us our Alpha (</a:t>
            </a:r>
            <a:r>
              <a:rPr lang="el-GR" b="0" i="0" dirty="0">
                <a:effectLst/>
                <a:latin typeface="Google Sans"/>
              </a:rPr>
              <a:t>α</a:t>
            </a:r>
            <a:r>
              <a:rPr lang="en-US" dirty="0"/>
              <a:t>) value-0.05.</a:t>
            </a:r>
          </a:p>
          <a:p>
            <a:r>
              <a:rPr lang="en-US" dirty="0"/>
              <a:t>Our p-value is greater &gt; than our Alpha </a:t>
            </a:r>
            <a:r>
              <a:rPr lang="el-GR" b="0" i="0" dirty="0">
                <a:effectLst/>
                <a:latin typeface="Google Sans"/>
              </a:rPr>
              <a:t>α</a:t>
            </a:r>
            <a:r>
              <a:rPr lang="en-US" b="0" i="0" dirty="0">
                <a:effectLst/>
                <a:latin typeface="Google Sans"/>
              </a:rPr>
              <a:t> value so we Fail to reject the null hypothesis.</a:t>
            </a:r>
          </a:p>
          <a:p>
            <a:r>
              <a:rPr lang="en-US" dirty="0">
                <a:latin typeface="Google Sans"/>
              </a:rPr>
              <a:t>That means our H0 that t</a:t>
            </a:r>
            <a:r>
              <a:rPr lang="en-US" dirty="0"/>
              <a:t>here is a significant difference in online boarding satisfaction between groups is not rejected.</a:t>
            </a:r>
          </a:p>
          <a:p>
            <a:endParaRPr lang="en-US" dirty="0"/>
          </a:p>
          <a:p>
            <a:endParaRPr lang="en-US" dirty="0"/>
          </a:p>
        </p:txBody>
      </p:sp>
    </p:spTree>
    <p:extLst>
      <p:ext uri="{BB962C8B-B14F-4D97-AF65-F5344CB8AC3E}">
        <p14:creationId xmlns:p14="http://schemas.microsoft.com/office/powerpoint/2010/main" val="228167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1430-92E9-15B8-F136-59356234F615}"/>
              </a:ext>
            </a:extLst>
          </p:cNvPr>
          <p:cNvSpPr>
            <a:spLocks noGrp="1"/>
          </p:cNvSpPr>
          <p:nvPr>
            <p:ph type="title"/>
          </p:nvPr>
        </p:nvSpPr>
        <p:spPr/>
        <p:txBody>
          <a:bodyPr>
            <a:normAutofit fontScale="90000"/>
          </a:bodyPr>
          <a:lstStyle/>
          <a:p>
            <a:r>
              <a:rPr lang="en-US" dirty="0"/>
              <a:t>Linear Regression Summary</a:t>
            </a:r>
            <a:br>
              <a:rPr lang="en-US" dirty="0"/>
            </a:br>
            <a:r>
              <a:rPr lang="en-US" sz="3100" dirty="0"/>
              <a:t>In this section we are going to build a linear regression model, predicting Check-in service and Cleanliness</a:t>
            </a:r>
            <a:r>
              <a:rPr lang="en-US" sz="900" dirty="0"/>
              <a:t>  </a:t>
            </a:r>
            <a:r>
              <a:rPr lang="en-US" sz="3100" dirty="0"/>
              <a:t>impact on passenger’s satisfaction</a:t>
            </a:r>
            <a:r>
              <a:rPr lang="en-US" sz="3600" dirty="0"/>
              <a:t>.</a:t>
            </a:r>
            <a:endParaRPr lang="en-US" dirty="0"/>
          </a:p>
        </p:txBody>
      </p:sp>
      <p:sp>
        <p:nvSpPr>
          <p:cNvPr id="3" name="Content Placeholder 2">
            <a:extLst>
              <a:ext uri="{FF2B5EF4-FFF2-40B4-BE49-F238E27FC236}">
                <a16:creationId xmlns:a16="http://schemas.microsoft.com/office/drawing/2014/main" id="{19B636A5-BA9B-7A07-3430-18053F835CFA}"/>
              </a:ext>
            </a:extLst>
          </p:cNvPr>
          <p:cNvSpPr>
            <a:spLocks noGrp="1"/>
          </p:cNvSpPr>
          <p:nvPr>
            <p:ph idx="1"/>
          </p:nvPr>
        </p:nvSpPr>
        <p:spPr/>
        <p:txBody>
          <a:bodyPr/>
          <a:lstStyle/>
          <a:p>
            <a:r>
              <a:rPr lang="en-US" dirty="0"/>
              <a:t>Linear regression is a statistical technique that aims to understand the relationship between two variables. In our case, we are exploring how the cleanliness of a service relates to the check-in service at a particular location.</a:t>
            </a:r>
          </a:p>
          <a:p>
            <a:r>
              <a:rPr lang="en-US" dirty="0"/>
              <a:t>Dependent Variable (DV): The variable we want to predict or understand is the cleanliness of the service (Cleanliness).</a:t>
            </a:r>
          </a:p>
          <a:p>
            <a:r>
              <a:rPr lang="en-US" dirty="0"/>
              <a:t>Independent Variable (IV): The variable that we believe influences the dependent variable is the quality of the check-in service (Check-in service).</a:t>
            </a:r>
          </a:p>
        </p:txBody>
      </p:sp>
    </p:spTree>
    <p:extLst>
      <p:ext uri="{BB962C8B-B14F-4D97-AF65-F5344CB8AC3E}">
        <p14:creationId xmlns:p14="http://schemas.microsoft.com/office/powerpoint/2010/main" val="411212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C140A58-79B6-F8E1-6E6C-263EFD23D270}"/>
              </a:ext>
            </a:extLst>
          </p:cNvPr>
          <p:cNvSpPr>
            <a:spLocks noGrp="1"/>
          </p:cNvSpPr>
          <p:nvPr>
            <p:ph idx="1"/>
          </p:nvPr>
        </p:nvSpPr>
        <p:spPr>
          <a:xfrm>
            <a:off x="545433" y="1423656"/>
            <a:ext cx="5271708" cy="4004378"/>
          </a:xfrm>
        </p:spPr>
        <p:txBody>
          <a:bodyPr>
            <a:normAutofit fontScale="85000" lnSpcReduction="20000"/>
          </a:bodyPr>
          <a:lstStyle/>
          <a:p>
            <a:pPr marL="0" indent="0">
              <a:buNone/>
            </a:pPr>
            <a:r>
              <a:rPr lang="en-US" dirty="0"/>
              <a:t>Interpretation:</a:t>
            </a:r>
          </a:p>
          <a:p>
            <a:r>
              <a:rPr lang="en-US" dirty="0"/>
              <a:t>A positive slope of the regression line indicates that, on average, as the quality of the check-in service increases, the cleanliness of the service also tends to increase.</a:t>
            </a:r>
          </a:p>
          <a:p>
            <a:r>
              <a:rPr lang="en-US" dirty="0"/>
              <a:t>The scatter plot allows us to see the spread of data points around the regression line, providing insights into the variability of the relationship.</a:t>
            </a:r>
          </a:p>
          <a:p>
            <a:pPr marL="0" indent="0">
              <a:buNone/>
            </a:pPr>
            <a:r>
              <a:rPr lang="en-US" dirty="0"/>
              <a:t>Conclusion:</a:t>
            </a:r>
          </a:p>
          <a:p>
            <a:r>
              <a:rPr lang="en-US" dirty="0"/>
              <a:t>In conclusion, our linear regression analysis helps us understand how the quality of the check-in service may be associated with the cleanliness of the service. The visual representation aids in conveying this relationship to others.</a:t>
            </a:r>
          </a:p>
          <a:p>
            <a:endParaRPr lang="en-US" dirty="0"/>
          </a:p>
        </p:txBody>
      </p:sp>
      <p:pic>
        <p:nvPicPr>
          <p:cNvPr id="23" name="Picture 22" descr="A graph with a line going up&#10;&#10;Description automatically generated">
            <a:extLst>
              <a:ext uri="{FF2B5EF4-FFF2-40B4-BE49-F238E27FC236}">
                <a16:creationId xmlns:a16="http://schemas.microsoft.com/office/drawing/2014/main" id="{038D5371-7F80-3EA8-3758-1641FB000322}"/>
              </a:ext>
            </a:extLst>
          </p:cNvPr>
          <p:cNvPicPr>
            <a:picLocks noChangeAspect="1"/>
          </p:cNvPicPr>
          <p:nvPr/>
        </p:nvPicPr>
        <p:blipFill>
          <a:blip r:embed="rId2"/>
          <a:stretch>
            <a:fillRect/>
          </a:stretch>
        </p:blipFill>
        <p:spPr>
          <a:xfrm>
            <a:off x="5998723" y="1423656"/>
            <a:ext cx="5943600" cy="3780642"/>
          </a:xfrm>
          <a:prstGeom prst="rect">
            <a:avLst/>
          </a:prstGeom>
        </p:spPr>
      </p:pic>
    </p:spTree>
    <p:extLst>
      <p:ext uri="{BB962C8B-B14F-4D97-AF65-F5344CB8AC3E}">
        <p14:creationId xmlns:p14="http://schemas.microsoft.com/office/powerpoint/2010/main" val="4163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1" name="Group 10">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1" name="Rectangle 20">
            <a:extLst>
              <a:ext uri="{FF2B5EF4-FFF2-40B4-BE49-F238E27FC236}">
                <a16:creationId xmlns:a16="http://schemas.microsoft.com/office/drawing/2014/main" id="{9B9AACA9-BD92-429F-8047-0731DB46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046D8F9-B18B-42F5-B320-22E156F4C0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3980DF08-8878-4A99-871A-573EBF4F3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E0FF3E7-007F-48E0-8352-89CE4375BB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603875" y="0"/>
              <a:ext cx="6521820" cy="3260910"/>
              <a:chOff x="0" y="0"/>
              <a:chExt cx="2880000" cy="1440000"/>
            </a:xfrm>
          </p:grpSpPr>
          <p:sp>
            <p:nvSpPr>
              <p:cNvPr id="28" name="Rectangle 27">
                <a:extLst>
                  <a:ext uri="{FF2B5EF4-FFF2-40B4-BE49-F238E27FC236}">
                    <a16:creationId xmlns:a16="http://schemas.microsoft.com/office/drawing/2014/main" id="{F02DE4FC-8B38-40C7-A2F5-CBD4C6592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97C509-DDA4-4291-88B3-8E2B14609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6345897-50D9-424E-A94E-18A63AEE85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66E6E08-BABA-49E9-884E-4805849158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EEA82A-F38A-B96C-B4CD-1DBCEEB6D3B2}"/>
              </a:ext>
            </a:extLst>
          </p:cNvPr>
          <p:cNvSpPr>
            <a:spLocks noGrp="1"/>
          </p:cNvSpPr>
          <p:nvPr>
            <p:ph type="title"/>
          </p:nvPr>
        </p:nvSpPr>
        <p:spPr>
          <a:xfrm>
            <a:off x="1487487" y="545126"/>
            <a:ext cx="9217026" cy="3783988"/>
          </a:xfrm>
        </p:spPr>
        <p:txBody>
          <a:bodyPr vert="horz" lIns="91440" tIns="45720" rIns="91440" bIns="45720" rtlCol="0" anchor="b">
            <a:normAutofit/>
          </a:bodyPr>
          <a:lstStyle/>
          <a:p>
            <a:pPr algn="ctr"/>
            <a:r>
              <a:rPr lang="en-US" sz="8800"/>
              <a:t>THANK YOU!</a:t>
            </a:r>
          </a:p>
        </p:txBody>
      </p:sp>
    </p:spTree>
    <p:extLst>
      <p:ext uri="{BB962C8B-B14F-4D97-AF65-F5344CB8AC3E}">
        <p14:creationId xmlns:p14="http://schemas.microsoft.com/office/powerpoint/2010/main" val="29596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BD48D3-1C46-847E-394E-F7A5CB51AE9E}"/>
              </a:ext>
            </a:extLst>
          </p:cNvPr>
          <p:cNvSpPr>
            <a:spLocks noGrp="1"/>
          </p:cNvSpPr>
          <p:nvPr>
            <p:ph type="title"/>
          </p:nvPr>
        </p:nvSpPr>
        <p:spPr/>
        <p:txBody>
          <a:bodyPr/>
          <a:lstStyle/>
          <a:p>
            <a:r>
              <a:rPr lang="en-US" dirty="0"/>
              <a:t>Data Background</a:t>
            </a:r>
          </a:p>
        </p:txBody>
      </p:sp>
      <p:sp>
        <p:nvSpPr>
          <p:cNvPr id="5" name="Content Placeholder 4">
            <a:extLst>
              <a:ext uri="{FF2B5EF4-FFF2-40B4-BE49-F238E27FC236}">
                <a16:creationId xmlns:a16="http://schemas.microsoft.com/office/drawing/2014/main" id="{86A06D01-31D8-209D-FBB7-A318CE47D7FF}"/>
              </a:ext>
            </a:extLst>
          </p:cNvPr>
          <p:cNvSpPr>
            <a:spLocks noGrp="1"/>
          </p:cNvSpPr>
          <p:nvPr>
            <p:ph idx="1"/>
          </p:nvPr>
        </p:nvSpPr>
        <p:spPr/>
        <p:txBody>
          <a:bodyPr/>
          <a:lstStyle/>
          <a:p>
            <a:r>
              <a:rPr lang="en-US" dirty="0"/>
              <a:t>The given data included airline passenger satisfaction details, on how they were satisfied with the flight services both internal services and while checking in.</a:t>
            </a:r>
          </a:p>
        </p:txBody>
      </p:sp>
    </p:spTree>
    <p:extLst>
      <p:ext uri="{BB962C8B-B14F-4D97-AF65-F5344CB8AC3E}">
        <p14:creationId xmlns:p14="http://schemas.microsoft.com/office/powerpoint/2010/main" val="207615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46113-B665-A244-9994-E139CCE3B8D4}"/>
              </a:ext>
            </a:extLst>
          </p:cNvPr>
          <p:cNvSpPr>
            <a:spLocks noGrp="1"/>
          </p:cNvSpPr>
          <p:nvPr>
            <p:ph type="title"/>
          </p:nvPr>
        </p:nvSpPr>
        <p:spPr/>
        <p:txBody>
          <a:bodyPr/>
          <a:lstStyle/>
          <a:p>
            <a:r>
              <a:rPr lang="en-US" dirty="0"/>
              <a:t>Project Purpose</a:t>
            </a:r>
          </a:p>
        </p:txBody>
      </p:sp>
      <p:sp>
        <p:nvSpPr>
          <p:cNvPr id="5" name="Content Placeholder 4">
            <a:extLst>
              <a:ext uri="{FF2B5EF4-FFF2-40B4-BE49-F238E27FC236}">
                <a16:creationId xmlns:a16="http://schemas.microsoft.com/office/drawing/2014/main" id="{BC2F76C4-09A1-1F02-57D7-A56B2A7072DF}"/>
              </a:ext>
            </a:extLst>
          </p:cNvPr>
          <p:cNvSpPr>
            <a:spLocks noGrp="1"/>
          </p:cNvSpPr>
          <p:nvPr>
            <p:ph idx="1"/>
          </p:nvPr>
        </p:nvSpPr>
        <p:spPr/>
        <p:txBody>
          <a:bodyPr/>
          <a:lstStyle/>
          <a:p>
            <a:r>
              <a:rPr lang="en-US" dirty="0"/>
              <a:t>Recognize variables and predict passenger’s satisfaction.</a:t>
            </a:r>
          </a:p>
          <a:p>
            <a:r>
              <a:rPr lang="en-US" dirty="0"/>
              <a:t>Investigate the impact of airline services, food , cleanliness, and other factors on passenger's satisfaction.</a:t>
            </a:r>
          </a:p>
          <a:p>
            <a:r>
              <a:rPr lang="en-US" dirty="0"/>
              <a:t>Determining the average age of passengers based on their gender.</a:t>
            </a:r>
          </a:p>
          <a:p>
            <a:r>
              <a:rPr lang="en-US" dirty="0"/>
              <a:t>Understand how one service may be associated with the linearity of another service provided by the airline.</a:t>
            </a:r>
          </a:p>
        </p:txBody>
      </p:sp>
    </p:spTree>
    <p:extLst>
      <p:ext uri="{BB962C8B-B14F-4D97-AF65-F5344CB8AC3E}">
        <p14:creationId xmlns:p14="http://schemas.microsoft.com/office/powerpoint/2010/main" val="212850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p:txBody>
          <a:bodyPr/>
          <a:lstStyle/>
          <a:p>
            <a:r>
              <a:rPr lang="en-US" dirty="0"/>
              <a:t>General view of our given data</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p:txBody>
          <a:bodyPr/>
          <a:lstStyle/>
          <a:p>
            <a:r>
              <a:rPr lang="en-US" dirty="0"/>
              <a:t>Gender: Genders given in data are Male and Female.</a:t>
            </a:r>
          </a:p>
          <a:p>
            <a:r>
              <a:rPr lang="en-US" dirty="0"/>
              <a:t>Age: There is a wide range of age of passengers.</a:t>
            </a:r>
          </a:p>
          <a:p>
            <a:r>
              <a:rPr lang="en-US" dirty="0"/>
              <a:t>Flight distance:  Distance travelled by the airline.</a:t>
            </a:r>
          </a:p>
          <a:p>
            <a:r>
              <a:rPr lang="en-US" dirty="0"/>
              <a:t>Food and Drink: Food and Drinks given during the flight.</a:t>
            </a:r>
          </a:p>
          <a:p>
            <a:r>
              <a:rPr lang="en-US" dirty="0"/>
              <a:t>Seat Comfort: Comfort in the seating of the airline.</a:t>
            </a:r>
          </a:p>
          <a:p>
            <a:r>
              <a:rPr lang="en-US" dirty="0"/>
              <a:t>Cleanliness: A measure of how clean the airline was inside during the flight for an individual.</a:t>
            </a:r>
          </a:p>
          <a:p>
            <a:r>
              <a:rPr lang="en-US" dirty="0"/>
              <a:t>Satisfaction: A measure of how satisfied was the passenger with the airline services.</a:t>
            </a:r>
          </a:p>
          <a:p>
            <a:endParaRPr lang="en-US" dirty="0"/>
          </a:p>
        </p:txBody>
      </p:sp>
    </p:spTree>
    <p:extLst>
      <p:ext uri="{BB962C8B-B14F-4D97-AF65-F5344CB8AC3E}">
        <p14:creationId xmlns:p14="http://schemas.microsoft.com/office/powerpoint/2010/main" val="123630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p:txBody>
          <a:bodyPr/>
          <a:lstStyle/>
          <a:p>
            <a:r>
              <a:rPr lang="en-US" dirty="0"/>
              <a:t>Data preparation and Exploration</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p:txBody>
          <a:bodyPr/>
          <a:lstStyle/>
          <a:p>
            <a:r>
              <a:rPr lang="en-US" dirty="0"/>
              <a:t>Number of Observations found were 25976</a:t>
            </a:r>
          </a:p>
          <a:p>
            <a:r>
              <a:rPr lang="en-US" dirty="0"/>
              <a:t>Number of Attributes found were 25</a:t>
            </a:r>
          </a:p>
          <a:p>
            <a:r>
              <a:rPr lang="en-US" dirty="0"/>
              <a:t>The missing values were identified and omitted.</a:t>
            </a:r>
          </a:p>
          <a:p>
            <a:r>
              <a:rPr lang="en-US" dirty="0"/>
              <a:t>There were no duplicate values found.</a:t>
            </a:r>
          </a:p>
          <a:p>
            <a:r>
              <a:rPr lang="en-US" dirty="0"/>
              <a:t>The outliers in Flight Distance were found.</a:t>
            </a:r>
          </a:p>
          <a:p>
            <a:r>
              <a:rPr lang="en-US" dirty="0"/>
              <a:t>Average Age of passengers onboard were analyzed by Gender.</a:t>
            </a:r>
          </a:p>
        </p:txBody>
      </p:sp>
    </p:spTree>
    <p:extLst>
      <p:ext uri="{BB962C8B-B14F-4D97-AF65-F5344CB8AC3E}">
        <p14:creationId xmlns:p14="http://schemas.microsoft.com/office/powerpoint/2010/main" val="214879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sz="4000" dirty="0"/>
              <a:t>Data Exploration (EDA):</a:t>
            </a:r>
            <a:br>
              <a:rPr lang="en-US" sz="4000" dirty="0"/>
            </a:br>
            <a:r>
              <a:rPr lang="en-US" sz="4000" dirty="0"/>
              <a:t>Histogram</a:t>
            </a:r>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a:xfrm>
            <a:off x="540001" y="2528887"/>
            <a:ext cx="5452238" cy="3779837"/>
          </a:xfrm>
        </p:spPr>
        <p:txBody>
          <a:bodyPr>
            <a:normAutofit fontScale="85000" lnSpcReduction="10000"/>
          </a:bodyPr>
          <a:lstStyle/>
          <a:p>
            <a:pPr marL="0" indent="0">
              <a:buNone/>
            </a:pPr>
            <a:r>
              <a:rPr lang="en-US" dirty="0"/>
              <a:t>Summary for Histogram visualizations:</a:t>
            </a:r>
          </a:p>
          <a:p>
            <a:r>
              <a:rPr lang="en-US" dirty="0"/>
              <a:t>We have plotted the histogram for Age by Gender</a:t>
            </a:r>
          </a:p>
          <a:p>
            <a:r>
              <a:rPr lang="en-US" dirty="0"/>
              <a:t>On X - axis we have Age of passengers and on Y - axis is the frequency.</a:t>
            </a:r>
          </a:p>
          <a:p>
            <a:r>
              <a:rPr lang="en-US" dirty="0"/>
              <a:t>Highest score for reading for Females is estimated at 25 years old but the range is wider from 40 to 50 years old and for Males, it is estimated at 40 and the range gets wider from 40 to 50.</a:t>
            </a:r>
          </a:p>
          <a:p>
            <a:r>
              <a:rPr lang="en-US" dirty="0"/>
              <a:t>Overall, Females aged 25 were highest among others who showed satisfaction for airline services.</a:t>
            </a:r>
          </a:p>
        </p:txBody>
      </p:sp>
      <p:pic>
        <p:nvPicPr>
          <p:cNvPr id="4" name="Picture 3" descr="A graph of age and age&#10;&#10;Description automatically generated">
            <a:extLst>
              <a:ext uri="{FF2B5EF4-FFF2-40B4-BE49-F238E27FC236}">
                <a16:creationId xmlns:a16="http://schemas.microsoft.com/office/drawing/2014/main" id="{FFDA3396-08F0-B24B-1B99-3D9663D928F7}"/>
              </a:ext>
            </a:extLst>
          </p:cNvPr>
          <p:cNvPicPr>
            <a:picLocks noChangeAspect="1"/>
          </p:cNvPicPr>
          <p:nvPr/>
        </p:nvPicPr>
        <p:blipFill>
          <a:blip r:embed="rId2"/>
          <a:stretch>
            <a:fillRect/>
          </a:stretch>
        </p:blipFill>
        <p:spPr>
          <a:xfrm>
            <a:off x="6090567" y="2657632"/>
            <a:ext cx="5943600" cy="3522345"/>
          </a:xfrm>
          <a:prstGeom prst="rect">
            <a:avLst/>
          </a:prstGeom>
        </p:spPr>
      </p:pic>
    </p:spTree>
    <p:extLst>
      <p:ext uri="{BB962C8B-B14F-4D97-AF65-F5344CB8AC3E}">
        <p14:creationId xmlns:p14="http://schemas.microsoft.com/office/powerpoint/2010/main" val="29872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a:xfrm>
            <a:off x="540000" y="540000"/>
            <a:ext cx="4500561" cy="1953501"/>
          </a:xfrm>
        </p:spPr>
        <p:txBody>
          <a:bodyPr anchor="t">
            <a:normAutofit fontScale="90000"/>
          </a:bodyPr>
          <a:lstStyle/>
          <a:p>
            <a:r>
              <a:rPr lang="en-US" sz="4400" dirty="0"/>
              <a:t>Data Exploration(EDA): </a:t>
            </a:r>
            <a:br>
              <a:rPr lang="en-US" sz="4400" dirty="0"/>
            </a:br>
            <a:r>
              <a:rPr lang="en-US" sz="4400" dirty="0"/>
              <a:t>Boxplot</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232400" y="540000"/>
            <a:ext cx="6408738" cy="1998000"/>
          </a:xfrm>
        </p:spPr>
        <p:txBody>
          <a:bodyPr anchor="t">
            <a:normAutofit/>
          </a:bodyPr>
          <a:lstStyle/>
          <a:p>
            <a:pPr marL="0" indent="0">
              <a:lnSpc>
                <a:spcPct val="115000"/>
              </a:lnSpc>
              <a:buNone/>
            </a:pPr>
            <a:r>
              <a:rPr lang="en-US" sz="1700" dirty="0"/>
              <a:t>Summary for Boxplot visualizations:</a:t>
            </a:r>
          </a:p>
          <a:p>
            <a:pPr>
              <a:lnSpc>
                <a:spcPct val="115000"/>
              </a:lnSpc>
            </a:pPr>
            <a:r>
              <a:rPr lang="en-US" sz="1700" dirty="0"/>
              <a:t>Flight distance has an IQR range from 400 to 1800.</a:t>
            </a:r>
          </a:p>
          <a:p>
            <a:pPr>
              <a:lnSpc>
                <a:spcPct val="115000"/>
              </a:lnSpc>
            </a:pPr>
            <a:r>
              <a:rPr lang="en-US" sz="1700" dirty="0"/>
              <a:t>The 25</a:t>
            </a:r>
            <a:r>
              <a:rPr lang="en-US" sz="1700" baseline="30000" dirty="0"/>
              <a:t>th</a:t>
            </a:r>
            <a:r>
              <a:rPr lang="en-US" sz="1700" dirty="0"/>
              <a:t> percentile i.e. Q1 is at 400, the 75</a:t>
            </a:r>
            <a:r>
              <a:rPr lang="en-US" sz="1700" baseline="30000" dirty="0"/>
              <a:t>th</a:t>
            </a:r>
            <a:r>
              <a:rPr lang="en-US" sz="1700" dirty="0"/>
              <a:t> percentile i.e. Q3 is 1800 and the median is at 900.</a:t>
            </a:r>
          </a:p>
          <a:p>
            <a:pPr>
              <a:lnSpc>
                <a:spcPct val="115000"/>
              </a:lnSpc>
            </a:pPr>
            <a:r>
              <a:rPr lang="en-US" sz="1700" dirty="0"/>
              <a:t>There is a presence of outliers beyond 3800 miles</a:t>
            </a:r>
          </a:p>
        </p:txBody>
      </p:sp>
      <p:pic>
        <p:nvPicPr>
          <p:cNvPr id="4" name="Picture 3" descr="A graph with a blue rectangle and black line&#10;&#10;Description automatically generated">
            <a:extLst>
              <a:ext uri="{FF2B5EF4-FFF2-40B4-BE49-F238E27FC236}">
                <a16:creationId xmlns:a16="http://schemas.microsoft.com/office/drawing/2014/main" id="{82DBD846-5BA3-C1B4-21D3-47E426623390}"/>
              </a:ext>
            </a:extLst>
          </p:cNvPr>
          <p:cNvPicPr>
            <a:picLocks noChangeAspect="1"/>
          </p:cNvPicPr>
          <p:nvPr/>
        </p:nvPicPr>
        <p:blipFill>
          <a:blip r:embed="rId2">
            <a:alphaModFix/>
          </a:blip>
          <a:stretch>
            <a:fillRect/>
          </a:stretch>
        </p:blipFill>
        <p:spPr>
          <a:xfrm>
            <a:off x="3145814" y="2871846"/>
            <a:ext cx="5889507" cy="3445363"/>
          </a:xfrm>
          <a:prstGeom prst="rect">
            <a:avLst/>
          </a:prstGeom>
        </p:spPr>
      </p:pic>
    </p:spTree>
    <p:extLst>
      <p:ext uri="{BB962C8B-B14F-4D97-AF65-F5344CB8AC3E}">
        <p14:creationId xmlns:p14="http://schemas.microsoft.com/office/powerpoint/2010/main" val="12270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a:xfrm>
            <a:off x="540000" y="540000"/>
            <a:ext cx="11084807" cy="2012179"/>
          </a:xfrm>
        </p:spPr>
        <p:txBody>
          <a:bodyPr anchor="t">
            <a:normAutofit/>
          </a:bodyPr>
          <a:lstStyle/>
          <a:p>
            <a:r>
              <a:rPr lang="en-US" sz="4200" dirty="0"/>
              <a:t>Data Exploration(EDA): </a:t>
            </a:r>
            <a:br>
              <a:rPr lang="en-US" sz="4200" dirty="0"/>
            </a:br>
            <a:r>
              <a:rPr lang="en-US" sz="4200" dirty="0"/>
              <a:t>Overlay Histogram</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a:xfrm>
            <a:off x="390055" y="2777413"/>
            <a:ext cx="5152194" cy="3531312"/>
          </a:xfrm>
        </p:spPr>
        <p:txBody>
          <a:bodyPr anchor="b">
            <a:normAutofit/>
          </a:bodyPr>
          <a:lstStyle/>
          <a:p>
            <a:pPr marL="0" indent="0">
              <a:buNone/>
            </a:pPr>
            <a:r>
              <a:rPr lang="en-US" dirty="0"/>
              <a:t>Summary for Histogram visualizations:</a:t>
            </a:r>
          </a:p>
          <a:p>
            <a:r>
              <a:rPr lang="en-US" dirty="0"/>
              <a:t>1. We have plotted the overlay histogram for Age and Gender wise</a:t>
            </a:r>
          </a:p>
          <a:p>
            <a:r>
              <a:rPr lang="en-US" dirty="0"/>
              <a:t>2. Female passengers tend to have better range of satisfaction compared to male passengers ranging from 25 years old to 55 years old where 25 being the </a:t>
            </a:r>
            <a:r>
              <a:rPr lang="en-US" dirty="0" err="1"/>
              <a:t>hughest</a:t>
            </a:r>
            <a:endParaRPr lang="en-US" dirty="0"/>
          </a:p>
          <a:p>
            <a:pPr marL="0" indent="0">
              <a:buNone/>
            </a:pPr>
            <a:endParaRPr lang="en-US" dirty="0"/>
          </a:p>
        </p:txBody>
      </p:sp>
      <p:pic>
        <p:nvPicPr>
          <p:cNvPr id="4" name="Picture 3" descr="A graph of a number of people&#10;&#10;Description automatically generated with medium confidence">
            <a:extLst>
              <a:ext uri="{FF2B5EF4-FFF2-40B4-BE49-F238E27FC236}">
                <a16:creationId xmlns:a16="http://schemas.microsoft.com/office/drawing/2014/main" id="{708BF9A5-8614-64E4-7B8B-E24A1C38A433}"/>
              </a:ext>
            </a:extLst>
          </p:cNvPr>
          <p:cNvPicPr>
            <a:picLocks noChangeAspect="1"/>
          </p:cNvPicPr>
          <p:nvPr/>
        </p:nvPicPr>
        <p:blipFill>
          <a:blip r:embed="rId2">
            <a:alphaModFix/>
          </a:blip>
          <a:stretch>
            <a:fillRect/>
          </a:stretch>
        </p:blipFill>
        <p:spPr>
          <a:xfrm>
            <a:off x="5748983" y="2777412"/>
            <a:ext cx="5789037" cy="3531313"/>
          </a:xfrm>
          <a:prstGeom prst="rect">
            <a:avLst/>
          </a:prstGeom>
        </p:spPr>
      </p:pic>
    </p:spTree>
    <p:extLst>
      <p:ext uri="{BB962C8B-B14F-4D97-AF65-F5344CB8AC3E}">
        <p14:creationId xmlns:p14="http://schemas.microsoft.com/office/powerpoint/2010/main" val="26529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dirty="0"/>
              <a:t>HYPOTHESIS TESTING</a:t>
            </a:r>
            <a:br>
              <a:rPr lang="en-US" dirty="0"/>
            </a:br>
            <a:r>
              <a:rPr lang="en-US" sz="3100" dirty="0"/>
              <a:t>QUESTION: How does airline’s online boarding service affect passenger’s satisfaction?</a:t>
            </a:r>
            <a:endParaRPr lang="en-US" dirty="0"/>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p:txBody>
          <a:bodyPr>
            <a:normAutofit/>
          </a:bodyPr>
          <a:lstStyle/>
          <a:p>
            <a:r>
              <a:rPr lang="en-US" dirty="0"/>
              <a:t>The EDA where we plotted Histogram for Age by Gender, we found that Females in good numbers showed satisfaction , the boxplot showed us the range of Flight Distance travelled in almost all occasions and Overlay histogram showed us similar outcome where Females here in large numbers to fly via the airlines and who showcased their satisfaction.</a:t>
            </a:r>
          </a:p>
          <a:p>
            <a:r>
              <a:rPr lang="en-US" dirty="0"/>
              <a:t>Now for such long-distance flights there must be huge number of bookings for tickets.</a:t>
            </a:r>
          </a:p>
          <a:p>
            <a:r>
              <a:rPr lang="en-US" dirty="0"/>
              <a:t>This offers us a broad sense of how a boarding an airline could be influenced.</a:t>
            </a:r>
          </a:p>
          <a:p>
            <a:r>
              <a:rPr lang="en-US" dirty="0"/>
              <a:t>So, the shift towards increased boardings is main concern for many passengers.</a:t>
            </a:r>
          </a:p>
          <a:p>
            <a:r>
              <a:rPr lang="en-US" dirty="0"/>
              <a:t>Hypothesis testing can be conducted to find the difference in online boarding satisfaction between groups.</a:t>
            </a:r>
          </a:p>
        </p:txBody>
      </p:sp>
    </p:spTree>
    <p:extLst>
      <p:ext uri="{BB962C8B-B14F-4D97-AF65-F5344CB8AC3E}">
        <p14:creationId xmlns:p14="http://schemas.microsoft.com/office/powerpoint/2010/main" val="361580312"/>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
  <TotalTime>119</TotalTime>
  <Words>986</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Bell MT</vt:lpstr>
      <vt:lpstr>Google Sans</vt:lpstr>
      <vt:lpstr>Times New Roman</vt:lpstr>
      <vt:lpstr>GlowVTI</vt:lpstr>
      <vt:lpstr>Airline Passenger Satisfaction Prediction  Dataset: Airline Passenger Satisfaction (Kaggle)</vt:lpstr>
      <vt:lpstr>Data Background</vt:lpstr>
      <vt:lpstr>Project Purpose</vt:lpstr>
      <vt:lpstr>General view of our given data</vt:lpstr>
      <vt:lpstr>Data preparation and Exploration</vt:lpstr>
      <vt:lpstr>Data Exploration (EDA): Histogram</vt:lpstr>
      <vt:lpstr>Data Exploration(EDA):  Boxplot</vt:lpstr>
      <vt:lpstr>Data Exploration(EDA):  Overlay Histogram</vt:lpstr>
      <vt:lpstr>HYPOTHESIS TESTING QUESTION: How does airline’s online boarding service affect passenger’s satisfaction?</vt:lpstr>
      <vt:lpstr>PowerPoint Presentation</vt:lpstr>
      <vt:lpstr>Linear Regression Summary In this section we are going to build a linear regression model, predicting Check-in service and Cleanliness  impact on passenger’s satisfaction.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 Prediction  Dataset: Airline Passenger Satisfaction</dc:title>
  <dc:creator>Pratik Darade</dc:creator>
  <cp:lastModifiedBy>Harshal Sawant</cp:lastModifiedBy>
  <cp:revision>6</cp:revision>
  <dcterms:created xsi:type="dcterms:W3CDTF">2023-11-27T06:36:18Z</dcterms:created>
  <dcterms:modified xsi:type="dcterms:W3CDTF">2023-11-27T18:48:48Z</dcterms:modified>
</cp:coreProperties>
</file>