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57" r:id="rId6"/>
    <p:sldId id="274" r:id="rId7"/>
    <p:sldId id="258" r:id="rId8"/>
    <p:sldId id="259" r:id="rId9"/>
    <p:sldId id="265" r:id="rId10"/>
    <p:sldId id="266" r:id="rId11"/>
    <p:sldId id="267" r:id="rId12"/>
    <p:sldId id="260" r:id="rId13"/>
    <p:sldId id="261" r:id="rId14"/>
    <p:sldId id="268" r:id="rId15"/>
    <p:sldId id="269" r:id="rId16"/>
    <p:sldId id="270" r:id="rId17"/>
    <p:sldId id="271" r:id="rId18"/>
    <p:sldId id="272" r:id="rId19"/>
    <p:sldId id="275" r:id="rId20"/>
    <p:sldId id="276" r:id="rId21"/>
    <p:sldId id="277"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122398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ED55C-D7B3-4B76-8DC8-37A9E921FD0F}"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195951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2830867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8984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933827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12480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358300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4021360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165645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291424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46264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5ED55C-D7B3-4B76-8DC8-37A9E921FD0F}"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20766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5ED55C-D7B3-4B76-8DC8-37A9E921FD0F}" type="datetimeFigureOut">
              <a:rPr lang="en-IN" smtClean="0"/>
              <a:t>23-05-2025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167902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80016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290641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5ED55C-D7B3-4B76-8DC8-37A9E921FD0F}" type="datetimeFigureOut">
              <a:rPr lang="en-IN" smtClean="0"/>
              <a:t>23-05-2025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52176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ED55C-D7B3-4B76-8DC8-37A9E921FD0F}"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4DEFC-85AF-47AF-95B8-3A1A31D3475D}" type="slidenum">
              <a:rPr lang="en-IN" smtClean="0"/>
              <a:t>‹#›</a:t>
            </a:fld>
            <a:endParaRPr lang="en-IN"/>
          </a:p>
        </p:txBody>
      </p:sp>
    </p:spTree>
    <p:extLst>
      <p:ext uri="{BB962C8B-B14F-4D97-AF65-F5344CB8AC3E}">
        <p14:creationId xmlns:p14="http://schemas.microsoft.com/office/powerpoint/2010/main" val="382075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5ED55C-D7B3-4B76-8DC8-37A9E921FD0F}" type="datetimeFigureOut">
              <a:rPr lang="en-IN" smtClean="0"/>
              <a:t>23-05-2025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84DEFC-85AF-47AF-95B8-3A1A31D3475D}" type="slidenum">
              <a:rPr lang="en-IN" smtClean="0"/>
              <a:t>‹#›</a:t>
            </a:fld>
            <a:endParaRPr lang="en-IN"/>
          </a:p>
        </p:txBody>
      </p:sp>
    </p:spTree>
    <p:extLst>
      <p:ext uri="{BB962C8B-B14F-4D97-AF65-F5344CB8AC3E}">
        <p14:creationId xmlns:p14="http://schemas.microsoft.com/office/powerpoint/2010/main" val="42288322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0977-7F71-4220-BE28-5D9AA242A236}"/>
              </a:ext>
            </a:extLst>
          </p:cNvPr>
          <p:cNvSpPr>
            <a:spLocks noGrp="1"/>
          </p:cNvSpPr>
          <p:nvPr>
            <p:ph type="ctrTitle"/>
          </p:nvPr>
        </p:nvSpPr>
        <p:spPr/>
        <p:txBody>
          <a:bodyPr/>
          <a:lstStyle/>
          <a:p>
            <a:r>
              <a:rPr lang="en-IN" dirty="0"/>
              <a:t>Classes and objects </a:t>
            </a:r>
          </a:p>
        </p:txBody>
      </p:sp>
      <p:sp>
        <p:nvSpPr>
          <p:cNvPr id="3" name="Subtitle 2">
            <a:extLst>
              <a:ext uri="{FF2B5EF4-FFF2-40B4-BE49-F238E27FC236}">
                <a16:creationId xmlns:a16="http://schemas.microsoft.com/office/drawing/2014/main" id="{5DD2EB6B-1089-46B6-AAED-BD8FF2890F0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74569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0185C-3E54-441F-A4AF-39D39B7DFE56}"/>
              </a:ext>
            </a:extLst>
          </p:cNvPr>
          <p:cNvSpPr txBox="1"/>
          <p:nvPr/>
        </p:nvSpPr>
        <p:spPr>
          <a:xfrm>
            <a:off x="736847" y="816746"/>
            <a:ext cx="8287974" cy="5632311"/>
          </a:xfrm>
          <a:prstGeom prst="rect">
            <a:avLst/>
          </a:prstGeom>
          <a:noFill/>
        </p:spPr>
        <p:txBody>
          <a:bodyPr wrap="none" rtlCol="0">
            <a:spAutoFit/>
          </a:bodyPr>
          <a:lstStyle/>
          <a:p>
            <a:r>
              <a:rPr lang="en-IN" dirty="0"/>
              <a:t>class Student </a:t>
            </a:r>
          </a:p>
          <a:p>
            <a:r>
              <a:rPr lang="en-IN" dirty="0"/>
              <a:t>{</a:t>
            </a:r>
          </a:p>
          <a:p>
            <a:r>
              <a:rPr lang="en-IN" dirty="0"/>
              <a:t>	String name;</a:t>
            </a:r>
          </a:p>
          <a:p>
            <a:r>
              <a:rPr lang="en-IN" dirty="0"/>
              <a:t>	String city;</a:t>
            </a:r>
          </a:p>
          <a:p>
            <a:r>
              <a:rPr lang="en-IN" dirty="0"/>
              <a:t>	int age;</a:t>
            </a:r>
          </a:p>
          <a:p>
            <a:r>
              <a:rPr lang="en-IN" dirty="0"/>
              <a:t>	int grade;</a:t>
            </a:r>
          </a:p>
          <a:p>
            <a:r>
              <a:rPr lang="en-IN" dirty="0"/>
              <a:t>	Scanner </a:t>
            </a:r>
            <a:r>
              <a:rPr lang="en-IN" dirty="0" err="1"/>
              <a:t>sc</a:t>
            </a:r>
            <a:r>
              <a:rPr lang="en-IN" dirty="0"/>
              <a:t> = new Scanner(System.in);</a:t>
            </a:r>
          </a:p>
          <a:p>
            <a:r>
              <a:rPr lang="en-IN" dirty="0"/>
              <a:t>	void display()</a:t>
            </a:r>
          </a:p>
          <a:p>
            <a:r>
              <a:rPr lang="en-IN" dirty="0"/>
              <a:t>	{</a:t>
            </a:r>
          </a:p>
          <a:p>
            <a:r>
              <a:rPr lang="en-IN" dirty="0"/>
              <a:t>		</a:t>
            </a:r>
            <a:r>
              <a:rPr lang="en-IN" dirty="0" err="1"/>
              <a:t>System.out.println</a:t>
            </a:r>
            <a:r>
              <a:rPr lang="en-IN" dirty="0"/>
              <a:t>(name +"\</a:t>
            </a:r>
            <a:r>
              <a:rPr lang="en-IN" dirty="0" err="1"/>
              <a:t>n"+city</a:t>
            </a:r>
            <a:r>
              <a:rPr lang="en-IN" dirty="0"/>
              <a:t>+"\</a:t>
            </a:r>
            <a:r>
              <a:rPr lang="en-IN" dirty="0" err="1"/>
              <a:t>n"+age</a:t>
            </a:r>
            <a:r>
              <a:rPr lang="en-IN" dirty="0"/>
              <a:t>+"\</a:t>
            </a:r>
            <a:r>
              <a:rPr lang="en-IN" dirty="0" err="1"/>
              <a:t>n"+grade</a:t>
            </a:r>
            <a:r>
              <a:rPr lang="en-IN" dirty="0"/>
              <a:t>);</a:t>
            </a:r>
          </a:p>
          <a:p>
            <a:r>
              <a:rPr lang="en-IN" dirty="0"/>
              <a:t>	}</a:t>
            </a:r>
          </a:p>
          <a:p>
            <a:r>
              <a:rPr lang="en-IN" dirty="0"/>
              <a:t>	//no argument constructor</a:t>
            </a:r>
          </a:p>
          <a:p>
            <a:r>
              <a:rPr lang="en-IN" dirty="0"/>
              <a:t>	Student()  //name of the constructor has to be the same name as of its class </a:t>
            </a:r>
          </a:p>
          <a:p>
            <a:r>
              <a:rPr lang="en-IN" dirty="0"/>
              <a:t>	{</a:t>
            </a:r>
          </a:p>
          <a:p>
            <a:r>
              <a:rPr lang="en-IN" dirty="0"/>
              <a:t>		name = </a:t>
            </a:r>
            <a:r>
              <a:rPr lang="en-IN" dirty="0" err="1"/>
              <a:t>sc.next</a:t>
            </a:r>
            <a:r>
              <a:rPr lang="en-IN" dirty="0"/>
              <a:t>();</a:t>
            </a:r>
          </a:p>
          <a:p>
            <a:r>
              <a:rPr lang="en-IN" dirty="0"/>
              <a:t>		city = </a:t>
            </a:r>
            <a:r>
              <a:rPr lang="en-IN" dirty="0" err="1"/>
              <a:t>sc.next</a:t>
            </a:r>
            <a:r>
              <a:rPr lang="en-IN" dirty="0"/>
              <a:t>();</a:t>
            </a:r>
          </a:p>
          <a:p>
            <a:r>
              <a:rPr lang="en-IN" dirty="0"/>
              <a:t>		age = </a:t>
            </a:r>
            <a:r>
              <a:rPr lang="en-IN" dirty="0" err="1"/>
              <a:t>sc.nextInt</a:t>
            </a:r>
            <a:r>
              <a:rPr lang="en-IN" dirty="0"/>
              <a:t>();</a:t>
            </a:r>
          </a:p>
          <a:p>
            <a:r>
              <a:rPr lang="en-IN" dirty="0"/>
              <a:t>		grade = </a:t>
            </a:r>
            <a:r>
              <a:rPr lang="en-IN" dirty="0" err="1"/>
              <a:t>sc.nextInt</a:t>
            </a:r>
            <a:r>
              <a:rPr lang="en-IN" dirty="0"/>
              <a:t>();</a:t>
            </a:r>
          </a:p>
          <a:p>
            <a:r>
              <a:rPr lang="en-IN" dirty="0"/>
              <a:t>	}</a:t>
            </a:r>
          </a:p>
          <a:p>
            <a:r>
              <a:rPr lang="en-IN" dirty="0"/>
              <a:t>};</a:t>
            </a:r>
          </a:p>
        </p:txBody>
      </p:sp>
      <p:sp>
        <p:nvSpPr>
          <p:cNvPr id="5" name="TextBox 4">
            <a:extLst>
              <a:ext uri="{FF2B5EF4-FFF2-40B4-BE49-F238E27FC236}">
                <a16:creationId xmlns:a16="http://schemas.microsoft.com/office/drawing/2014/main" id="{10DC525E-2BF2-4EFE-B115-10F42A479185}"/>
              </a:ext>
            </a:extLst>
          </p:cNvPr>
          <p:cNvSpPr txBox="1"/>
          <p:nvPr/>
        </p:nvSpPr>
        <p:spPr>
          <a:xfrm flipH="1">
            <a:off x="736847" y="224277"/>
            <a:ext cx="9008174" cy="369332"/>
          </a:xfrm>
          <a:prstGeom prst="rect">
            <a:avLst/>
          </a:prstGeom>
          <a:noFill/>
        </p:spPr>
        <p:txBody>
          <a:bodyPr wrap="square" rtlCol="0">
            <a:spAutoFit/>
          </a:bodyPr>
          <a:lstStyle/>
          <a:p>
            <a:r>
              <a:rPr lang="en-IN" dirty="0"/>
              <a:t>Example of a Default constructor</a:t>
            </a:r>
          </a:p>
        </p:txBody>
      </p:sp>
    </p:spTree>
    <p:extLst>
      <p:ext uri="{BB962C8B-B14F-4D97-AF65-F5344CB8AC3E}">
        <p14:creationId xmlns:p14="http://schemas.microsoft.com/office/powerpoint/2010/main" val="259241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82A97-8586-4710-A3A3-03757D5A8040}"/>
              </a:ext>
            </a:extLst>
          </p:cNvPr>
          <p:cNvSpPr txBox="1"/>
          <p:nvPr/>
        </p:nvSpPr>
        <p:spPr>
          <a:xfrm>
            <a:off x="1069092" y="497150"/>
            <a:ext cx="8513685" cy="369332"/>
          </a:xfrm>
          <a:prstGeom prst="rect">
            <a:avLst/>
          </a:prstGeom>
          <a:noFill/>
        </p:spPr>
        <p:txBody>
          <a:bodyPr wrap="square" rtlCol="0">
            <a:spAutoFit/>
          </a:bodyPr>
          <a:lstStyle/>
          <a:p>
            <a:r>
              <a:rPr lang="en-IN" dirty="0"/>
              <a:t>Example of a Parameterized constructor</a:t>
            </a:r>
          </a:p>
        </p:txBody>
      </p:sp>
      <p:sp>
        <p:nvSpPr>
          <p:cNvPr id="3" name="TextBox 2">
            <a:extLst>
              <a:ext uri="{FF2B5EF4-FFF2-40B4-BE49-F238E27FC236}">
                <a16:creationId xmlns:a16="http://schemas.microsoft.com/office/drawing/2014/main" id="{26C1E1F7-FC64-4088-8A6C-77863C4EDD9B}"/>
              </a:ext>
            </a:extLst>
          </p:cNvPr>
          <p:cNvSpPr txBox="1"/>
          <p:nvPr/>
        </p:nvSpPr>
        <p:spPr>
          <a:xfrm>
            <a:off x="1069092" y="866482"/>
            <a:ext cx="4896701" cy="6186309"/>
          </a:xfrm>
          <a:prstGeom prst="rect">
            <a:avLst/>
          </a:prstGeom>
          <a:noFill/>
        </p:spPr>
        <p:txBody>
          <a:bodyPr wrap="square" rtlCol="0">
            <a:spAutoFit/>
          </a:bodyPr>
          <a:lstStyle/>
          <a:p>
            <a:r>
              <a:rPr lang="en-IN" dirty="0"/>
              <a:t>class Circle </a:t>
            </a:r>
          </a:p>
          <a:p>
            <a:r>
              <a:rPr lang="en-IN" dirty="0"/>
              <a:t>{</a:t>
            </a:r>
          </a:p>
          <a:p>
            <a:r>
              <a:rPr lang="en-IN" dirty="0"/>
              <a:t>	float </a:t>
            </a:r>
            <a:r>
              <a:rPr lang="en-IN" dirty="0" err="1"/>
              <a:t>r,area</a:t>
            </a:r>
            <a:r>
              <a:rPr lang="en-IN" dirty="0"/>
              <a:t>;</a:t>
            </a:r>
          </a:p>
          <a:p>
            <a:r>
              <a:rPr lang="en-IN" dirty="0"/>
              <a:t>	Circle(float x)  //parameterized constructor </a:t>
            </a:r>
          </a:p>
          <a:p>
            <a:r>
              <a:rPr lang="en-IN" dirty="0"/>
              <a:t>	{</a:t>
            </a:r>
          </a:p>
          <a:p>
            <a:r>
              <a:rPr lang="en-IN" dirty="0"/>
              <a:t>	  r=x;</a:t>
            </a:r>
          </a:p>
          <a:p>
            <a:r>
              <a:rPr lang="en-IN" dirty="0"/>
              <a:t>	}</a:t>
            </a:r>
          </a:p>
          <a:p>
            <a:endParaRPr lang="en-IN" dirty="0"/>
          </a:p>
          <a:p>
            <a:r>
              <a:rPr lang="en-IN" dirty="0"/>
              <a:t>	void calculate()</a:t>
            </a:r>
          </a:p>
          <a:p>
            <a:r>
              <a:rPr lang="en-IN" dirty="0"/>
              <a:t>	{</a:t>
            </a:r>
          </a:p>
          <a:p>
            <a:r>
              <a:rPr lang="en-IN" dirty="0"/>
              <a:t>	  area=3.14f*r*r;</a:t>
            </a:r>
          </a:p>
          <a:p>
            <a:r>
              <a:rPr lang="en-IN" dirty="0"/>
              <a:t>	}</a:t>
            </a:r>
          </a:p>
          <a:p>
            <a:r>
              <a:rPr lang="en-IN" dirty="0"/>
              <a:t>	void display()</a:t>
            </a:r>
          </a:p>
          <a:p>
            <a:r>
              <a:rPr lang="en-IN" dirty="0"/>
              <a:t>	{</a:t>
            </a:r>
          </a:p>
          <a:p>
            <a:r>
              <a:rPr lang="en-IN" dirty="0"/>
              <a:t>	  </a:t>
            </a:r>
            <a:r>
              <a:rPr lang="en-IN" dirty="0" err="1"/>
              <a:t>System.out.println</a:t>
            </a:r>
            <a:r>
              <a:rPr lang="en-IN" dirty="0"/>
              <a:t>("Area="+area);</a:t>
            </a:r>
          </a:p>
          <a:p>
            <a:r>
              <a:rPr lang="en-IN" dirty="0"/>
              <a:t>	}</a:t>
            </a:r>
          </a:p>
          <a:p>
            <a:r>
              <a:rPr lang="en-IN" dirty="0"/>
              <a:t>	Circle()</a:t>
            </a:r>
          </a:p>
          <a:p>
            <a:r>
              <a:rPr lang="en-IN" dirty="0"/>
              <a:t>	{</a:t>
            </a:r>
          </a:p>
          <a:p>
            <a:r>
              <a:rPr lang="en-IN" dirty="0"/>
              <a:t>		r=1;</a:t>
            </a:r>
          </a:p>
          <a:p>
            <a:r>
              <a:rPr lang="en-IN" dirty="0"/>
              <a:t>	}</a:t>
            </a:r>
          </a:p>
          <a:p>
            <a:r>
              <a:rPr lang="en-IN" dirty="0"/>
              <a:t>};</a:t>
            </a:r>
          </a:p>
        </p:txBody>
      </p:sp>
      <p:sp>
        <p:nvSpPr>
          <p:cNvPr id="4" name="TextBox 3">
            <a:extLst>
              <a:ext uri="{FF2B5EF4-FFF2-40B4-BE49-F238E27FC236}">
                <a16:creationId xmlns:a16="http://schemas.microsoft.com/office/drawing/2014/main" id="{5E5A0452-4418-58F1-94AE-F35292F4A613}"/>
              </a:ext>
            </a:extLst>
          </p:cNvPr>
          <p:cNvSpPr txBox="1"/>
          <p:nvPr/>
        </p:nvSpPr>
        <p:spPr>
          <a:xfrm>
            <a:off x="6226209" y="558960"/>
            <a:ext cx="8542723" cy="2979405"/>
          </a:xfrm>
          <a:prstGeom prst="rect">
            <a:avLst/>
          </a:prstGeom>
          <a:noFill/>
        </p:spPr>
        <p:txBody>
          <a:bodyPr wrap="square" rtlCol="0">
            <a:spAutoFit/>
          </a:bodyPr>
          <a:lstStyle/>
          <a:p>
            <a:pPr>
              <a:lnSpc>
                <a:spcPts val="1425"/>
              </a:lnSpc>
              <a:buNone/>
            </a:pPr>
            <a:r>
              <a:rPr lang="en-IN" b="0" dirty="0">
                <a:solidFill>
                  <a:srgbClr val="569CD6"/>
                </a:solidFill>
                <a:effectLst/>
                <a:latin typeface="Consolas" panose="020B0609020204030204" pitchFamily="49" charset="0"/>
              </a:rPr>
              <a:t>public</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class</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Main</a:t>
            </a:r>
            <a:r>
              <a:rPr lang="en-IN" b="0" dirty="0">
                <a:solidFill>
                  <a:srgbClr val="CCCCCC"/>
                </a:solidFill>
                <a:effectLst/>
                <a:latin typeface="Consolas" panose="020B0609020204030204" pitchFamily="49" charset="0"/>
              </a:rPr>
              <a:t> {</a:t>
            </a:r>
          </a:p>
          <a:p>
            <a:pPr>
              <a:lnSpc>
                <a:spcPts val="1425"/>
              </a:lnSpc>
              <a:buNone/>
            </a:pP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public</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static</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void</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String</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args</a:t>
            </a:r>
            <a:r>
              <a:rPr lang="en-IN" b="0" dirty="0">
                <a:solidFill>
                  <a:srgbClr val="CCCCCC"/>
                </a:solidFill>
                <a:effectLst/>
                <a:latin typeface="Consolas" panose="020B0609020204030204" pitchFamily="49" charset="0"/>
              </a:rPr>
              <a:t>) {</a:t>
            </a:r>
          </a:p>
          <a:p>
            <a:pPr>
              <a:lnSpc>
                <a:spcPts val="1425"/>
              </a:lnSpc>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Circle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circleobj1</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new</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Circle</a:t>
            </a:r>
            <a:r>
              <a:rPr lang="en-IN" b="0" dirty="0">
                <a:solidFill>
                  <a:srgbClr val="CCCCCC"/>
                </a:solidFill>
                <a:effectLst/>
                <a:latin typeface="Consolas" panose="020B0609020204030204" pitchFamily="49" charset="0"/>
              </a:rPr>
              <a:t>();  </a:t>
            </a:r>
          </a:p>
          <a:p>
            <a:pPr>
              <a:lnSpc>
                <a:spcPts val="1425"/>
              </a:lnSpc>
              <a:buNone/>
            </a:pPr>
            <a:r>
              <a:rPr lang="en-IN" b="0" dirty="0">
                <a:solidFill>
                  <a:srgbClr val="6A9955"/>
                </a:solidFill>
                <a:effectLst/>
                <a:latin typeface="Consolas" panose="020B0609020204030204" pitchFamily="49" charset="0"/>
              </a:rPr>
              <a:t>// calling a default </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Circle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circleobj2</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new</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Circle</a:t>
            </a:r>
            <a:r>
              <a:rPr lang="en-IN" b="0" dirty="0">
                <a:solidFill>
                  <a:srgbClr val="CCCCCC"/>
                </a:solidFill>
                <a:effectLst/>
                <a:latin typeface="Consolas" panose="020B0609020204030204" pitchFamily="49" charset="0"/>
              </a:rPr>
              <a:t>(</a:t>
            </a:r>
            <a:r>
              <a:rPr lang="en-IN" b="0" dirty="0">
                <a:solidFill>
                  <a:srgbClr val="B5CEA8"/>
                </a:solidFill>
                <a:effectLst/>
                <a:latin typeface="Consolas" panose="020B0609020204030204" pitchFamily="49" charset="0"/>
              </a:rPr>
              <a:t>20</a:t>
            </a:r>
            <a:r>
              <a:rPr lang="en-IN" b="0" dirty="0">
                <a:solidFill>
                  <a:srgbClr val="CCCCCC"/>
                </a:solidFill>
                <a:effectLst/>
                <a:latin typeface="Consolas" panose="020B0609020204030204" pitchFamily="49" charset="0"/>
              </a:rPr>
              <a:t>); </a:t>
            </a:r>
          </a:p>
          <a:p>
            <a:pPr>
              <a:lnSpc>
                <a:spcPts val="1425"/>
              </a:lnSpc>
              <a:buNone/>
            </a:pPr>
            <a:r>
              <a:rPr lang="en-IN" b="0" dirty="0">
                <a:solidFill>
                  <a:srgbClr val="6A9955"/>
                </a:solidFill>
                <a:effectLst/>
                <a:latin typeface="Consolas" panose="020B0609020204030204" pitchFamily="49" charset="0"/>
              </a:rPr>
              <a:t>// calling </a:t>
            </a:r>
            <a:r>
              <a:rPr lang="en-IN" b="0" dirty="0" err="1">
                <a:solidFill>
                  <a:srgbClr val="6A9955"/>
                </a:solidFill>
                <a:effectLst/>
                <a:latin typeface="Consolas" panose="020B0609020204030204" pitchFamily="49" charset="0"/>
              </a:rPr>
              <a:t>paramerized</a:t>
            </a:r>
            <a:endParaRPr lang="en-IN" b="0" dirty="0">
              <a:solidFill>
                <a:srgbClr val="CCCCCC"/>
              </a:solidFill>
              <a:effectLst/>
              <a:latin typeface="Consolas" panose="020B0609020204030204" pitchFamily="49" charset="0"/>
            </a:endParaRPr>
          </a:p>
          <a:p>
            <a:pPr>
              <a:lnSpc>
                <a:spcPts val="1425"/>
              </a:lnSpc>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circleobj1</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calculate</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circleobj2</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calculate</a:t>
            </a: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circleobj1</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display</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circleobj2</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display</a:t>
            </a: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p>
          <a:p>
            <a:pPr>
              <a:lnSpc>
                <a:spcPts val="1425"/>
              </a:lnSpc>
              <a:buNone/>
            </a:pPr>
            <a:r>
              <a:rPr lang="en-IN" b="0" dirty="0">
                <a:solidFill>
                  <a:srgbClr val="CCCCCC"/>
                </a:solidFill>
                <a:effectLst/>
                <a:latin typeface="Consolas" panose="020B0609020204030204" pitchFamily="49" charset="0"/>
              </a:rPr>
              <a:t>}</a:t>
            </a:r>
          </a:p>
          <a:p>
            <a:pPr>
              <a:lnSpc>
                <a:spcPts val="1425"/>
              </a:lnSpc>
            </a:pPr>
            <a:endParaRPr lang="en-IN"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7507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2337-77FA-4BFA-A89F-3EC92C5A3698}"/>
              </a:ext>
            </a:extLst>
          </p:cNvPr>
          <p:cNvSpPr>
            <a:spLocks noGrp="1"/>
          </p:cNvSpPr>
          <p:nvPr>
            <p:ph type="title"/>
          </p:nvPr>
        </p:nvSpPr>
        <p:spPr/>
        <p:txBody>
          <a:bodyPr/>
          <a:lstStyle/>
          <a:p>
            <a:r>
              <a:rPr lang="en-IN" dirty="0"/>
              <a:t>Constructor overloading</a:t>
            </a:r>
          </a:p>
        </p:txBody>
      </p:sp>
      <p:sp>
        <p:nvSpPr>
          <p:cNvPr id="3" name="Content Placeholder 2">
            <a:extLst>
              <a:ext uri="{FF2B5EF4-FFF2-40B4-BE49-F238E27FC236}">
                <a16:creationId xmlns:a16="http://schemas.microsoft.com/office/drawing/2014/main" id="{5D48AD66-BF22-4D60-B36E-2D6EB56147F9}"/>
              </a:ext>
            </a:extLst>
          </p:cNvPr>
          <p:cNvSpPr>
            <a:spLocks noGrp="1"/>
          </p:cNvSpPr>
          <p:nvPr>
            <p:ph idx="1"/>
          </p:nvPr>
        </p:nvSpPr>
        <p:spPr/>
        <p:txBody>
          <a:bodyPr/>
          <a:lstStyle/>
          <a:p>
            <a:r>
              <a:rPr lang="en-IN" dirty="0"/>
              <a:t>It is possible to have two constructors in the same class. We can have a default constructor that would get invoked if no arguments are received and another parameterized constructor that would get invoked if arguments are passed.</a:t>
            </a:r>
          </a:p>
          <a:p>
            <a:r>
              <a:rPr lang="en-IN" dirty="0"/>
              <a:t>It is a process of creating more than one constructor in a class that have different set of parameters.</a:t>
            </a:r>
          </a:p>
          <a:p>
            <a:r>
              <a:rPr lang="en-IN" dirty="0"/>
              <a:t>The compiler decides which constructor to call based on the parameters passed at the time of object creation.</a:t>
            </a:r>
          </a:p>
          <a:p>
            <a:endParaRPr lang="en-IN" dirty="0"/>
          </a:p>
        </p:txBody>
      </p:sp>
    </p:spTree>
    <p:extLst>
      <p:ext uri="{BB962C8B-B14F-4D97-AF65-F5344CB8AC3E}">
        <p14:creationId xmlns:p14="http://schemas.microsoft.com/office/powerpoint/2010/main" val="286314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968EB3-9DD7-4CCF-ADC4-CD1A7B25AB12}"/>
              </a:ext>
            </a:extLst>
          </p:cNvPr>
          <p:cNvSpPr txBox="1"/>
          <p:nvPr/>
        </p:nvSpPr>
        <p:spPr>
          <a:xfrm>
            <a:off x="2148395" y="257452"/>
            <a:ext cx="5185779" cy="5909310"/>
          </a:xfrm>
          <a:prstGeom prst="rect">
            <a:avLst/>
          </a:prstGeom>
          <a:noFill/>
        </p:spPr>
        <p:txBody>
          <a:bodyPr wrap="none" rtlCol="0">
            <a:spAutoFit/>
          </a:bodyPr>
          <a:lstStyle/>
          <a:p>
            <a:r>
              <a:rPr lang="en-IN" dirty="0"/>
              <a:t>class Circle </a:t>
            </a:r>
          </a:p>
          <a:p>
            <a:r>
              <a:rPr lang="en-IN" dirty="0"/>
              <a:t>{</a:t>
            </a:r>
          </a:p>
          <a:p>
            <a:r>
              <a:rPr lang="en-IN" dirty="0"/>
              <a:t>	float </a:t>
            </a:r>
            <a:r>
              <a:rPr lang="en-IN" dirty="0" err="1"/>
              <a:t>r,area</a:t>
            </a:r>
            <a:r>
              <a:rPr lang="en-IN" dirty="0"/>
              <a:t>;</a:t>
            </a:r>
          </a:p>
          <a:p>
            <a:r>
              <a:rPr lang="en-IN" dirty="0"/>
              <a:t>	Circle(float x)  //parameterized constructor </a:t>
            </a:r>
          </a:p>
          <a:p>
            <a:r>
              <a:rPr lang="en-IN" dirty="0"/>
              <a:t>	{</a:t>
            </a:r>
          </a:p>
          <a:p>
            <a:r>
              <a:rPr lang="en-IN" dirty="0"/>
              <a:t>	  r=x;</a:t>
            </a:r>
          </a:p>
          <a:p>
            <a:r>
              <a:rPr lang="en-IN" dirty="0"/>
              <a:t>	}</a:t>
            </a:r>
          </a:p>
          <a:p>
            <a:endParaRPr lang="en-IN" dirty="0"/>
          </a:p>
          <a:p>
            <a:r>
              <a:rPr lang="en-IN" dirty="0"/>
              <a:t>	void calculate()</a:t>
            </a:r>
          </a:p>
          <a:p>
            <a:r>
              <a:rPr lang="en-IN" dirty="0"/>
              <a:t>	{</a:t>
            </a:r>
          </a:p>
          <a:p>
            <a:r>
              <a:rPr lang="en-IN" dirty="0"/>
              <a:t>	  area=3.14f*r*r;</a:t>
            </a:r>
          </a:p>
          <a:p>
            <a:r>
              <a:rPr lang="en-IN" dirty="0"/>
              <a:t>	}</a:t>
            </a:r>
          </a:p>
          <a:p>
            <a:r>
              <a:rPr lang="en-IN" dirty="0"/>
              <a:t>	void display()</a:t>
            </a:r>
          </a:p>
          <a:p>
            <a:r>
              <a:rPr lang="en-IN" dirty="0"/>
              <a:t>	{</a:t>
            </a:r>
          </a:p>
          <a:p>
            <a:r>
              <a:rPr lang="en-IN" dirty="0"/>
              <a:t>	  </a:t>
            </a:r>
            <a:r>
              <a:rPr lang="en-IN" dirty="0" err="1"/>
              <a:t>System.out.println</a:t>
            </a:r>
            <a:r>
              <a:rPr lang="en-IN" dirty="0"/>
              <a:t>("Area="+area);</a:t>
            </a:r>
          </a:p>
          <a:p>
            <a:r>
              <a:rPr lang="en-IN" dirty="0"/>
              <a:t>	}</a:t>
            </a:r>
          </a:p>
          <a:p>
            <a:r>
              <a:rPr lang="en-IN" dirty="0"/>
              <a:t>	Circle()</a:t>
            </a:r>
          </a:p>
          <a:p>
            <a:r>
              <a:rPr lang="en-IN" dirty="0"/>
              <a:t>	{</a:t>
            </a:r>
          </a:p>
          <a:p>
            <a:r>
              <a:rPr lang="en-IN" dirty="0"/>
              <a:t>		r=1;</a:t>
            </a:r>
          </a:p>
          <a:p>
            <a:r>
              <a:rPr lang="en-IN" dirty="0"/>
              <a:t>	}</a:t>
            </a:r>
          </a:p>
          <a:p>
            <a:r>
              <a:rPr lang="en-IN" dirty="0"/>
              <a:t>};</a:t>
            </a:r>
          </a:p>
        </p:txBody>
      </p:sp>
    </p:spTree>
    <p:extLst>
      <p:ext uri="{BB962C8B-B14F-4D97-AF65-F5344CB8AC3E}">
        <p14:creationId xmlns:p14="http://schemas.microsoft.com/office/powerpoint/2010/main" val="112457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CACE-98DA-4CD2-8917-0657B9AADC05}"/>
              </a:ext>
            </a:extLst>
          </p:cNvPr>
          <p:cNvSpPr>
            <a:spLocks noGrp="1"/>
          </p:cNvSpPr>
          <p:nvPr>
            <p:ph type="title"/>
          </p:nvPr>
        </p:nvSpPr>
        <p:spPr/>
        <p:txBody>
          <a:bodyPr/>
          <a:lstStyle/>
          <a:p>
            <a:r>
              <a:rPr lang="en-IN" dirty="0"/>
              <a:t>Copy constructor</a:t>
            </a:r>
          </a:p>
        </p:txBody>
      </p:sp>
      <p:sp>
        <p:nvSpPr>
          <p:cNvPr id="3" name="Content Placeholder 2">
            <a:extLst>
              <a:ext uri="{FF2B5EF4-FFF2-40B4-BE49-F238E27FC236}">
                <a16:creationId xmlns:a16="http://schemas.microsoft.com/office/drawing/2014/main" id="{51A72DB4-9855-48C5-86A4-B633C1765CC1}"/>
              </a:ext>
            </a:extLst>
          </p:cNvPr>
          <p:cNvSpPr>
            <a:spLocks noGrp="1"/>
          </p:cNvSpPr>
          <p:nvPr>
            <p:ph idx="1"/>
          </p:nvPr>
        </p:nvSpPr>
        <p:spPr/>
        <p:txBody>
          <a:bodyPr/>
          <a:lstStyle/>
          <a:p>
            <a:r>
              <a:rPr lang="en-IN" dirty="0"/>
              <a:t>There is also another type of a constructor that accepts arguments. But unlike parameterized constructor this one does not receive mere values but whole object as an arguments.</a:t>
            </a:r>
          </a:p>
          <a:p>
            <a:r>
              <a:rPr lang="en-IN" dirty="0"/>
              <a:t>After the object is passed as an argument to the constructor, it uses the values inside that object and assigns them to its own member variables.</a:t>
            </a:r>
          </a:p>
          <a:p>
            <a:r>
              <a:rPr lang="en-IN" dirty="0"/>
              <a:t>Hence these types of constructors are called as copy constructors since it copies the values of the whole object into its own variables.</a:t>
            </a:r>
          </a:p>
        </p:txBody>
      </p:sp>
    </p:spTree>
    <p:extLst>
      <p:ext uri="{BB962C8B-B14F-4D97-AF65-F5344CB8AC3E}">
        <p14:creationId xmlns:p14="http://schemas.microsoft.com/office/powerpoint/2010/main" val="88359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91E750-40D5-4BA0-BF76-E41B8126571E}"/>
              </a:ext>
            </a:extLst>
          </p:cNvPr>
          <p:cNvSpPr txBox="1"/>
          <p:nvPr/>
        </p:nvSpPr>
        <p:spPr>
          <a:xfrm>
            <a:off x="905523" y="355106"/>
            <a:ext cx="6294268" cy="369332"/>
          </a:xfrm>
          <a:prstGeom prst="rect">
            <a:avLst/>
          </a:prstGeom>
          <a:noFill/>
        </p:spPr>
        <p:txBody>
          <a:bodyPr wrap="square" rtlCol="0">
            <a:spAutoFit/>
          </a:bodyPr>
          <a:lstStyle/>
          <a:p>
            <a:r>
              <a:rPr lang="en-IN" dirty="0"/>
              <a:t>Example of a copy constructor</a:t>
            </a:r>
          </a:p>
        </p:txBody>
      </p:sp>
      <p:sp>
        <p:nvSpPr>
          <p:cNvPr id="8" name="TextBox 7">
            <a:extLst>
              <a:ext uri="{FF2B5EF4-FFF2-40B4-BE49-F238E27FC236}">
                <a16:creationId xmlns:a16="http://schemas.microsoft.com/office/drawing/2014/main" id="{5333B5A6-134B-4CA9-803A-8F4576EF4813}"/>
              </a:ext>
            </a:extLst>
          </p:cNvPr>
          <p:cNvSpPr txBox="1"/>
          <p:nvPr/>
        </p:nvSpPr>
        <p:spPr>
          <a:xfrm>
            <a:off x="1074197" y="1207363"/>
            <a:ext cx="4332303" cy="5262979"/>
          </a:xfrm>
          <a:prstGeom prst="rect">
            <a:avLst/>
          </a:prstGeom>
          <a:noFill/>
        </p:spPr>
        <p:txBody>
          <a:bodyPr wrap="square" rtlCol="0">
            <a:spAutoFit/>
          </a:bodyPr>
          <a:lstStyle/>
          <a:p>
            <a:r>
              <a:rPr lang="en-IN" sz="1400" dirty="0"/>
              <a:t>import </a:t>
            </a:r>
            <a:r>
              <a:rPr lang="en-IN" sz="1400" dirty="0" err="1"/>
              <a:t>java.util</a:t>
            </a:r>
            <a:r>
              <a:rPr lang="en-IN" sz="1400" dirty="0"/>
              <a:t>.*;</a:t>
            </a:r>
          </a:p>
          <a:p>
            <a:r>
              <a:rPr lang="en-IN" sz="1400" dirty="0"/>
              <a:t>class Circle</a:t>
            </a:r>
          </a:p>
          <a:p>
            <a:r>
              <a:rPr lang="en-IN" sz="1400" dirty="0"/>
              <a:t>{</a:t>
            </a:r>
          </a:p>
          <a:p>
            <a:r>
              <a:rPr lang="en-IN" sz="1400" dirty="0"/>
              <a:t>private float </a:t>
            </a:r>
            <a:r>
              <a:rPr lang="en-IN" sz="1400" dirty="0" err="1"/>
              <a:t>r,area</a:t>
            </a:r>
            <a:r>
              <a:rPr lang="en-IN" sz="1400" dirty="0"/>
              <a:t>;</a:t>
            </a:r>
          </a:p>
          <a:p>
            <a:r>
              <a:rPr lang="en-IN" sz="1400" dirty="0"/>
              <a:t>Circle()</a:t>
            </a:r>
          </a:p>
          <a:p>
            <a:r>
              <a:rPr lang="en-IN" sz="1400" dirty="0"/>
              <a:t>{</a:t>
            </a:r>
          </a:p>
          <a:p>
            <a:r>
              <a:rPr lang="en-IN" sz="1400" dirty="0"/>
              <a:t>  Scanner </a:t>
            </a:r>
            <a:r>
              <a:rPr lang="en-IN" sz="1400" dirty="0" err="1"/>
              <a:t>sc</a:t>
            </a:r>
            <a:r>
              <a:rPr lang="en-IN" sz="1400" dirty="0"/>
              <a:t>= new Scanner(System.in);</a:t>
            </a:r>
          </a:p>
          <a:p>
            <a:r>
              <a:rPr lang="en-IN" sz="1400" dirty="0"/>
              <a:t>  </a:t>
            </a:r>
            <a:r>
              <a:rPr lang="en-IN" sz="1400" dirty="0" err="1"/>
              <a:t>System.out.print</a:t>
            </a:r>
            <a:r>
              <a:rPr lang="en-IN" sz="1400" dirty="0"/>
              <a:t>(“Enter Radius:”);</a:t>
            </a:r>
          </a:p>
          <a:p>
            <a:r>
              <a:rPr lang="en-IN" sz="1400" dirty="0"/>
              <a:t>  r=</a:t>
            </a:r>
            <a:r>
              <a:rPr lang="en-IN" sz="1400" dirty="0" err="1"/>
              <a:t>sc.nextFloat</a:t>
            </a:r>
            <a:r>
              <a:rPr lang="en-IN" sz="1400" dirty="0"/>
              <a:t>();</a:t>
            </a:r>
          </a:p>
          <a:p>
            <a:r>
              <a:rPr lang="en-IN" sz="1400" dirty="0"/>
              <a:t>}</a:t>
            </a:r>
          </a:p>
          <a:p>
            <a:r>
              <a:rPr lang="en-IN" sz="1400" dirty="0"/>
              <a:t>Circle(Circle x)</a:t>
            </a:r>
          </a:p>
          <a:p>
            <a:r>
              <a:rPr lang="en-IN" sz="1400" dirty="0"/>
              <a:t>{</a:t>
            </a:r>
          </a:p>
          <a:p>
            <a:r>
              <a:rPr lang="en-IN" sz="1400" dirty="0"/>
              <a:t>  r=</a:t>
            </a:r>
            <a:r>
              <a:rPr lang="en-IN" sz="1400" dirty="0" err="1"/>
              <a:t>x.r</a:t>
            </a:r>
            <a:r>
              <a:rPr lang="en-IN" sz="1400" dirty="0"/>
              <a:t>;</a:t>
            </a:r>
          </a:p>
          <a:p>
            <a:r>
              <a:rPr lang="en-IN" sz="1400" dirty="0"/>
              <a:t>}</a:t>
            </a:r>
          </a:p>
          <a:p>
            <a:r>
              <a:rPr lang="en-IN" sz="1400" dirty="0"/>
              <a:t>void calculate()</a:t>
            </a:r>
          </a:p>
          <a:p>
            <a:r>
              <a:rPr lang="en-IN" sz="1400" dirty="0"/>
              <a:t>{</a:t>
            </a:r>
          </a:p>
          <a:p>
            <a:r>
              <a:rPr lang="en-IN" sz="1400" dirty="0"/>
              <a:t>  area=3.14f*r*r;</a:t>
            </a:r>
          </a:p>
          <a:p>
            <a:r>
              <a:rPr lang="en-IN" sz="1400" dirty="0"/>
              <a:t>}</a:t>
            </a:r>
          </a:p>
          <a:p>
            <a:r>
              <a:rPr lang="en-IN" sz="1400" dirty="0"/>
              <a:t>void display()</a:t>
            </a:r>
          </a:p>
          <a:p>
            <a:r>
              <a:rPr lang="en-IN" sz="1400" dirty="0"/>
              <a:t>{</a:t>
            </a:r>
          </a:p>
          <a:p>
            <a:r>
              <a:rPr lang="en-IN" sz="1400" dirty="0"/>
              <a:t>  </a:t>
            </a:r>
            <a:r>
              <a:rPr lang="en-IN" sz="1400" dirty="0" err="1"/>
              <a:t>System.out.println</a:t>
            </a:r>
            <a:r>
              <a:rPr lang="en-IN" sz="1400" dirty="0"/>
              <a:t>(“Area=“+area);</a:t>
            </a:r>
          </a:p>
          <a:p>
            <a:r>
              <a:rPr lang="en-IN" sz="1400" dirty="0"/>
              <a:t>}</a:t>
            </a:r>
          </a:p>
          <a:p>
            <a:r>
              <a:rPr lang="en-IN" sz="1400" dirty="0"/>
              <a:t>}</a:t>
            </a:r>
          </a:p>
          <a:p>
            <a:endParaRPr lang="en-IN" sz="1400" dirty="0"/>
          </a:p>
        </p:txBody>
      </p:sp>
      <p:sp>
        <p:nvSpPr>
          <p:cNvPr id="9" name="TextBox 8">
            <a:extLst>
              <a:ext uri="{FF2B5EF4-FFF2-40B4-BE49-F238E27FC236}">
                <a16:creationId xmlns:a16="http://schemas.microsoft.com/office/drawing/2014/main" id="{74795D46-77DE-45E0-B12D-25BF9CF46D79}"/>
              </a:ext>
            </a:extLst>
          </p:cNvPr>
          <p:cNvSpPr txBox="1"/>
          <p:nvPr/>
        </p:nvSpPr>
        <p:spPr>
          <a:xfrm>
            <a:off x="5663953" y="1482571"/>
            <a:ext cx="4660777" cy="3693319"/>
          </a:xfrm>
          <a:prstGeom prst="rect">
            <a:avLst/>
          </a:prstGeom>
          <a:noFill/>
        </p:spPr>
        <p:txBody>
          <a:bodyPr wrap="square" rtlCol="0">
            <a:spAutoFit/>
          </a:bodyPr>
          <a:lstStyle/>
          <a:p>
            <a:r>
              <a:rPr lang="en-IN" dirty="0"/>
              <a:t>class Main</a:t>
            </a:r>
          </a:p>
          <a:p>
            <a:r>
              <a:rPr lang="en-IN" dirty="0"/>
              <a:t>{</a:t>
            </a:r>
          </a:p>
          <a:p>
            <a:r>
              <a:rPr lang="en-IN" dirty="0"/>
              <a:t>public static void main(String </a:t>
            </a:r>
            <a:r>
              <a:rPr lang="en-IN" dirty="0" err="1"/>
              <a:t>args</a:t>
            </a:r>
            <a:r>
              <a:rPr lang="en-IN" dirty="0"/>
              <a:t>[])</a:t>
            </a:r>
          </a:p>
          <a:p>
            <a:r>
              <a:rPr lang="en-IN" dirty="0"/>
              <a:t>{</a:t>
            </a:r>
          </a:p>
          <a:p>
            <a:r>
              <a:rPr lang="en-IN" dirty="0"/>
              <a:t>  Circle c=new Circle();</a:t>
            </a:r>
          </a:p>
          <a:p>
            <a:r>
              <a:rPr lang="en-IN" dirty="0"/>
              <a:t>  </a:t>
            </a:r>
            <a:r>
              <a:rPr lang="en-IN" dirty="0" err="1"/>
              <a:t>c.calculate</a:t>
            </a:r>
            <a:r>
              <a:rPr lang="en-IN" dirty="0"/>
              <a:t>();</a:t>
            </a:r>
          </a:p>
          <a:p>
            <a:r>
              <a:rPr lang="en-IN" dirty="0"/>
              <a:t>  </a:t>
            </a:r>
            <a:r>
              <a:rPr lang="en-IN" dirty="0" err="1"/>
              <a:t>c.display</a:t>
            </a:r>
            <a:r>
              <a:rPr lang="en-IN" dirty="0"/>
              <a:t>();</a:t>
            </a:r>
          </a:p>
          <a:p>
            <a:r>
              <a:rPr lang="en-IN" dirty="0"/>
              <a:t>  Circle c1=new Circle(c);</a:t>
            </a:r>
          </a:p>
          <a:p>
            <a:r>
              <a:rPr lang="en-IN" dirty="0"/>
              <a:t>  c1.calculate();</a:t>
            </a:r>
          </a:p>
          <a:p>
            <a:r>
              <a:rPr lang="en-IN" dirty="0"/>
              <a:t>  c1.display();</a:t>
            </a:r>
          </a:p>
          <a:p>
            <a:r>
              <a:rPr lang="en-IN" dirty="0"/>
              <a:t>}</a:t>
            </a:r>
          </a:p>
          <a:p>
            <a:r>
              <a:rPr lang="en-IN" dirty="0"/>
              <a:t>}</a:t>
            </a:r>
          </a:p>
          <a:p>
            <a:endParaRPr lang="en-IN" dirty="0"/>
          </a:p>
        </p:txBody>
      </p:sp>
    </p:spTree>
    <p:extLst>
      <p:ext uri="{BB962C8B-B14F-4D97-AF65-F5344CB8AC3E}">
        <p14:creationId xmlns:p14="http://schemas.microsoft.com/office/powerpoint/2010/main" val="181296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6E3E-B104-41C7-BE3D-38537FC2757E}"/>
              </a:ext>
            </a:extLst>
          </p:cNvPr>
          <p:cNvSpPr>
            <a:spLocks noGrp="1"/>
          </p:cNvSpPr>
          <p:nvPr>
            <p:ph type="title"/>
          </p:nvPr>
        </p:nvSpPr>
        <p:spPr/>
        <p:txBody>
          <a:bodyPr/>
          <a:lstStyle/>
          <a:p>
            <a:r>
              <a:rPr lang="en-IN" dirty="0"/>
              <a:t>Explanation </a:t>
            </a:r>
          </a:p>
        </p:txBody>
      </p:sp>
      <p:sp>
        <p:nvSpPr>
          <p:cNvPr id="3" name="Content Placeholder 2">
            <a:extLst>
              <a:ext uri="{FF2B5EF4-FFF2-40B4-BE49-F238E27FC236}">
                <a16:creationId xmlns:a16="http://schemas.microsoft.com/office/drawing/2014/main" id="{BFE8CB46-4B51-49CD-80F4-89CED28623B6}"/>
              </a:ext>
            </a:extLst>
          </p:cNvPr>
          <p:cNvSpPr>
            <a:spLocks noGrp="1"/>
          </p:cNvSpPr>
          <p:nvPr>
            <p:ph idx="1"/>
          </p:nvPr>
        </p:nvSpPr>
        <p:spPr/>
        <p:txBody>
          <a:bodyPr>
            <a:normAutofit/>
          </a:bodyPr>
          <a:lstStyle/>
          <a:p>
            <a:r>
              <a:rPr lang="en-IN" dirty="0"/>
              <a:t>As you can see the Circle class has a constructor that accepts an object of class Circle as an argument. The constructor treats that object as x which has a variable to store radius r. It is accessed using </a:t>
            </a:r>
            <a:r>
              <a:rPr lang="en-IN" dirty="0" err="1"/>
              <a:t>x.r</a:t>
            </a:r>
            <a:r>
              <a:rPr lang="en-IN" dirty="0"/>
              <a:t>.</a:t>
            </a:r>
          </a:p>
          <a:p>
            <a:r>
              <a:rPr lang="en-IN" dirty="0"/>
              <a:t>When you see r = </a:t>
            </a:r>
            <a:r>
              <a:rPr lang="en-IN" dirty="0" err="1"/>
              <a:t>x.r</a:t>
            </a:r>
            <a:r>
              <a:rPr lang="en-IN" dirty="0"/>
              <a:t>; the r on the left is the r that belongs to the object of that constructor called. And </a:t>
            </a:r>
            <a:r>
              <a:rPr lang="en-IN" dirty="0" err="1"/>
              <a:t>x.r</a:t>
            </a:r>
            <a:r>
              <a:rPr lang="en-IN" dirty="0"/>
              <a:t> is the r of the object passed as an argument. Sometimes the same statement can also be written as </a:t>
            </a:r>
            <a:r>
              <a:rPr lang="en-IN" dirty="0" err="1"/>
              <a:t>this.r</a:t>
            </a:r>
            <a:r>
              <a:rPr lang="en-IN" dirty="0"/>
              <a:t> = </a:t>
            </a:r>
            <a:r>
              <a:rPr lang="en-IN" dirty="0" err="1"/>
              <a:t>x.r</a:t>
            </a:r>
            <a:r>
              <a:rPr lang="en-IN" dirty="0"/>
              <a:t>; the execution of both the statements gives the same result.</a:t>
            </a:r>
          </a:p>
          <a:p>
            <a:r>
              <a:rPr lang="en-IN" dirty="0"/>
              <a:t>The object in this case has just one variable, but it can have more than one variables that we can use </a:t>
            </a:r>
          </a:p>
        </p:txBody>
      </p:sp>
    </p:spTree>
    <p:extLst>
      <p:ext uri="{BB962C8B-B14F-4D97-AF65-F5344CB8AC3E}">
        <p14:creationId xmlns:p14="http://schemas.microsoft.com/office/powerpoint/2010/main" val="409700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3CA0A6-1567-41A5-828C-32CF6F9F241A}"/>
              </a:ext>
            </a:extLst>
          </p:cNvPr>
          <p:cNvSpPr txBox="1"/>
          <p:nvPr/>
        </p:nvSpPr>
        <p:spPr>
          <a:xfrm>
            <a:off x="1051338" y="509799"/>
            <a:ext cx="7879598" cy="369332"/>
          </a:xfrm>
          <a:prstGeom prst="rect">
            <a:avLst/>
          </a:prstGeom>
          <a:noFill/>
        </p:spPr>
        <p:txBody>
          <a:bodyPr wrap="square" rtlCol="0">
            <a:spAutoFit/>
          </a:bodyPr>
          <a:lstStyle/>
          <a:p>
            <a:r>
              <a:rPr lang="en-IN" dirty="0"/>
              <a:t>Another example of a Copy constructor, it accepts object with 2 variables.</a:t>
            </a:r>
          </a:p>
        </p:txBody>
      </p:sp>
      <p:sp>
        <p:nvSpPr>
          <p:cNvPr id="5" name="TextBox 4">
            <a:extLst>
              <a:ext uri="{FF2B5EF4-FFF2-40B4-BE49-F238E27FC236}">
                <a16:creationId xmlns:a16="http://schemas.microsoft.com/office/drawing/2014/main" id="{CCA6C5F8-CC95-451E-9C90-80F447139558}"/>
              </a:ext>
            </a:extLst>
          </p:cNvPr>
          <p:cNvSpPr txBox="1"/>
          <p:nvPr/>
        </p:nvSpPr>
        <p:spPr>
          <a:xfrm>
            <a:off x="1154097" y="948690"/>
            <a:ext cx="6285390" cy="5909310"/>
          </a:xfrm>
          <a:prstGeom prst="rect">
            <a:avLst/>
          </a:prstGeom>
          <a:noFill/>
        </p:spPr>
        <p:txBody>
          <a:bodyPr wrap="square" rtlCol="0">
            <a:spAutoFit/>
          </a:bodyPr>
          <a:lstStyle/>
          <a:p>
            <a:r>
              <a:rPr lang="en-IN" dirty="0"/>
              <a:t>import </a:t>
            </a:r>
            <a:r>
              <a:rPr lang="en-IN" dirty="0" err="1"/>
              <a:t>java.util</a:t>
            </a:r>
            <a:r>
              <a:rPr lang="en-IN" dirty="0"/>
              <a:t>.*;</a:t>
            </a:r>
          </a:p>
          <a:p>
            <a:r>
              <a:rPr lang="en-IN" dirty="0"/>
              <a:t>class Euclid</a:t>
            </a:r>
          </a:p>
          <a:p>
            <a:r>
              <a:rPr lang="en-IN" dirty="0"/>
              <a:t>{</a:t>
            </a:r>
          </a:p>
          <a:p>
            <a:r>
              <a:rPr lang="en-IN" dirty="0"/>
              <a:t>private int n1,n2,gcd;</a:t>
            </a:r>
          </a:p>
          <a:p>
            <a:r>
              <a:rPr lang="en-IN" dirty="0"/>
              <a:t>Euclid(Euclid x)</a:t>
            </a:r>
          </a:p>
          <a:p>
            <a:r>
              <a:rPr lang="en-IN" dirty="0"/>
              <a:t>{</a:t>
            </a:r>
          </a:p>
          <a:p>
            <a:r>
              <a:rPr lang="en-IN" dirty="0"/>
              <a:t>  n1=x.n1;</a:t>
            </a:r>
          </a:p>
          <a:p>
            <a:r>
              <a:rPr lang="en-IN" dirty="0"/>
              <a:t>  n2=x.n2;</a:t>
            </a:r>
          </a:p>
          <a:p>
            <a:r>
              <a:rPr lang="en-IN" dirty="0"/>
              <a:t>}</a:t>
            </a:r>
          </a:p>
          <a:p>
            <a:r>
              <a:rPr lang="en-IN" dirty="0"/>
              <a:t>void calculate()</a:t>
            </a:r>
          </a:p>
          <a:p>
            <a:r>
              <a:rPr lang="en-IN" dirty="0"/>
              <a:t>{</a:t>
            </a:r>
          </a:p>
          <a:p>
            <a:r>
              <a:rPr lang="en-IN" dirty="0"/>
              <a:t>  int temp;</a:t>
            </a:r>
          </a:p>
          <a:p>
            <a:r>
              <a:rPr lang="en-IN" dirty="0"/>
              <a:t>  while(n1%n2!=0)</a:t>
            </a:r>
          </a:p>
          <a:p>
            <a:r>
              <a:rPr lang="en-IN" dirty="0"/>
              <a:t> {</a:t>
            </a:r>
          </a:p>
          <a:p>
            <a:r>
              <a:rPr lang="en-IN" dirty="0"/>
              <a:t>    n1=n1%n2;</a:t>
            </a:r>
          </a:p>
          <a:p>
            <a:r>
              <a:rPr lang="en-IN" dirty="0"/>
              <a:t>    temp=n1;</a:t>
            </a:r>
          </a:p>
          <a:p>
            <a:r>
              <a:rPr lang="en-IN" dirty="0"/>
              <a:t>    n1=n2;</a:t>
            </a:r>
          </a:p>
          <a:p>
            <a:r>
              <a:rPr lang="en-IN" dirty="0"/>
              <a:t>    n2=temp;</a:t>
            </a:r>
          </a:p>
          <a:p>
            <a:r>
              <a:rPr lang="en-IN" dirty="0"/>
              <a:t>  }</a:t>
            </a:r>
          </a:p>
          <a:p>
            <a:r>
              <a:rPr lang="en-IN" dirty="0"/>
              <a:t>  </a:t>
            </a:r>
            <a:r>
              <a:rPr lang="en-IN" dirty="0" err="1"/>
              <a:t>gcd</a:t>
            </a:r>
            <a:r>
              <a:rPr lang="en-IN" dirty="0"/>
              <a:t>=n2;</a:t>
            </a:r>
          </a:p>
          <a:p>
            <a:r>
              <a:rPr lang="en-IN" dirty="0"/>
              <a:t>}</a:t>
            </a:r>
          </a:p>
        </p:txBody>
      </p:sp>
      <p:sp>
        <p:nvSpPr>
          <p:cNvPr id="6" name="TextBox 5">
            <a:extLst>
              <a:ext uri="{FF2B5EF4-FFF2-40B4-BE49-F238E27FC236}">
                <a16:creationId xmlns:a16="http://schemas.microsoft.com/office/drawing/2014/main" id="{B62A94A3-8E2F-44D6-A9C0-0846685C24D7}"/>
              </a:ext>
            </a:extLst>
          </p:cNvPr>
          <p:cNvSpPr txBox="1"/>
          <p:nvPr/>
        </p:nvSpPr>
        <p:spPr>
          <a:xfrm>
            <a:off x="4163627" y="1012054"/>
            <a:ext cx="6027938" cy="5078313"/>
          </a:xfrm>
          <a:prstGeom prst="rect">
            <a:avLst/>
          </a:prstGeom>
          <a:noFill/>
        </p:spPr>
        <p:txBody>
          <a:bodyPr wrap="square" rtlCol="0">
            <a:spAutoFit/>
          </a:bodyPr>
          <a:lstStyle/>
          <a:p>
            <a:r>
              <a:rPr lang="en-IN" dirty="0"/>
              <a:t>void display()</a:t>
            </a:r>
          </a:p>
          <a:p>
            <a:r>
              <a:rPr lang="en-IN" dirty="0"/>
              <a:t>{</a:t>
            </a:r>
          </a:p>
          <a:p>
            <a:r>
              <a:rPr lang="en-IN" dirty="0"/>
              <a:t>  </a:t>
            </a:r>
            <a:r>
              <a:rPr lang="en-IN" dirty="0" err="1"/>
              <a:t>System.out.println</a:t>
            </a:r>
            <a:r>
              <a:rPr lang="en-IN" dirty="0"/>
              <a:t>(“GCD=“+</a:t>
            </a:r>
            <a:r>
              <a:rPr lang="en-IN" dirty="0" err="1"/>
              <a:t>gcd</a:t>
            </a:r>
            <a:r>
              <a:rPr lang="en-IN" dirty="0"/>
              <a:t>);</a:t>
            </a:r>
          </a:p>
          <a:p>
            <a:r>
              <a:rPr lang="en-IN" dirty="0"/>
              <a:t>}</a:t>
            </a:r>
          </a:p>
          <a:p>
            <a:r>
              <a:rPr lang="en-IN" dirty="0"/>
              <a:t>}</a:t>
            </a:r>
          </a:p>
          <a:p>
            <a:r>
              <a:rPr lang="en-IN" dirty="0"/>
              <a:t>class Main</a:t>
            </a:r>
          </a:p>
          <a:p>
            <a:r>
              <a:rPr lang="en-IN" dirty="0"/>
              <a:t>{</a:t>
            </a:r>
          </a:p>
          <a:p>
            <a:r>
              <a:rPr lang="en-IN" dirty="0"/>
              <a:t>public static void main(String </a:t>
            </a:r>
            <a:r>
              <a:rPr lang="en-IN" dirty="0" err="1"/>
              <a:t>args</a:t>
            </a:r>
            <a:r>
              <a:rPr lang="en-IN" dirty="0"/>
              <a:t>[])</a:t>
            </a:r>
          </a:p>
          <a:p>
            <a:r>
              <a:rPr lang="en-IN" dirty="0"/>
              <a:t>{</a:t>
            </a:r>
          </a:p>
          <a:p>
            <a:r>
              <a:rPr lang="en-IN" dirty="0"/>
              <a:t>  Euclid e=new Euclid();</a:t>
            </a:r>
          </a:p>
          <a:p>
            <a:r>
              <a:rPr lang="en-IN" dirty="0"/>
              <a:t>  </a:t>
            </a:r>
            <a:r>
              <a:rPr lang="en-IN" dirty="0" err="1"/>
              <a:t>e.calculate</a:t>
            </a:r>
            <a:r>
              <a:rPr lang="en-IN" dirty="0"/>
              <a:t>();</a:t>
            </a:r>
          </a:p>
          <a:p>
            <a:r>
              <a:rPr lang="en-IN" dirty="0"/>
              <a:t>  </a:t>
            </a:r>
            <a:r>
              <a:rPr lang="en-IN" dirty="0" err="1"/>
              <a:t>e.display</a:t>
            </a:r>
            <a:r>
              <a:rPr lang="en-IN" dirty="0"/>
              <a:t>();</a:t>
            </a:r>
          </a:p>
          <a:p>
            <a:r>
              <a:rPr lang="en-IN" dirty="0"/>
              <a:t>  Euclid e1=new Euclid (e);</a:t>
            </a:r>
          </a:p>
          <a:p>
            <a:r>
              <a:rPr lang="en-IN" dirty="0"/>
              <a:t>  e1.calculate();</a:t>
            </a:r>
          </a:p>
          <a:p>
            <a:r>
              <a:rPr lang="en-IN" dirty="0"/>
              <a:t>  e1.display();</a:t>
            </a:r>
          </a:p>
          <a:p>
            <a:r>
              <a:rPr lang="en-IN" dirty="0"/>
              <a:t>}</a:t>
            </a:r>
          </a:p>
          <a:p>
            <a:r>
              <a:rPr lang="en-IN" dirty="0"/>
              <a:t>}</a:t>
            </a:r>
          </a:p>
          <a:p>
            <a:endParaRPr lang="en-IN" dirty="0"/>
          </a:p>
        </p:txBody>
      </p:sp>
    </p:spTree>
    <p:extLst>
      <p:ext uri="{BB962C8B-B14F-4D97-AF65-F5344CB8AC3E}">
        <p14:creationId xmlns:p14="http://schemas.microsoft.com/office/powerpoint/2010/main" val="199737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AF1D-8825-42C7-A5C1-624069043ECE}"/>
              </a:ext>
            </a:extLst>
          </p:cNvPr>
          <p:cNvSpPr>
            <a:spLocks noGrp="1"/>
          </p:cNvSpPr>
          <p:nvPr>
            <p:ph type="title"/>
          </p:nvPr>
        </p:nvSpPr>
        <p:spPr/>
        <p:txBody>
          <a:bodyPr/>
          <a:lstStyle/>
          <a:p>
            <a:r>
              <a:rPr lang="en-IN" dirty="0"/>
              <a:t>Explanation</a:t>
            </a:r>
          </a:p>
        </p:txBody>
      </p:sp>
      <p:sp>
        <p:nvSpPr>
          <p:cNvPr id="4" name="TextBox 3">
            <a:extLst>
              <a:ext uri="{FF2B5EF4-FFF2-40B4-BE49-F238E27FC236}">
                <a16:creationId xmlns:a16="http://schemas.microsoft.com/office/drawing/2014/main" id="{E571F86A-35BC-4F21-A3B1-09C8A33393F6}"/>
              </a:ext>
            </a:extLst>
          </p:cNvPr>
          <p:cNvSpPr txBox="1"/>
          <p:nvPr/>
        </p:nvSpPr>
        <p:spPr>
          <a:xfrm>
            <a:off x="838200" y="1562469"/>
            <a:ext cx="7038661" cy="1754326"/>
          </a:xfrm>
          <a:prstGeom prst="rect">
            <a:avLst/>
          </a:prstGeom>
          <a:noFill/>
        </p:spPr>
        <p:txBody>
          <a:bodyPr wrap="square" rtlCol="0">
            <a:spAutoFit/>
          </a:bodyPr>
          <a:lstStyle/>
          <a:p>
            <a:r>
              <a:rPr lang="en-IN" dirty="0"/>
              <a:t>Euclid(Euclid x)</a:t>
            </a:r>
          </a:p>
          <a:p>
            <a:r>
              <a:rPr lang="en-IN" dirty="0"/>
              <a:t>{</a:t>
            </a:r>
          </a:p>
          <a:p>
            <a:r>
              <a:rPr lang="en-IN" dirty="0"/>
              <a:t>  n1=x.n1;</a:t>
            </a:r>
          </a:p>
          <a:p>
            <a:r>
              <a:rPr lang="en-IN" dirty="0"/>
              <a:t>  n2=x.n2;</a:t>
            </a:r>
          </a:p>
          <a:p>
            <a:r>
              <a:rPr lang="en-IN" dirty="0"/>
              <a:t>}</a:t>
            </a:r>
          </a:p>
          <a:p>
            <a:endParaRPr lang="en-IN" dirty="0"/>
          </a:p>
        </p:txBody>
      </p:sp>
      <p:sp>
        <p:nvSpPr>
          <p:cNvPr id="5" name="TextBox 4">
            <a:extLst>
              <a:ext uri="{FF2B5EF4-FFF2-40B4-BE49-F238E27FC236}">
                <a16:creationId xmlns:a16="http://schemas.microsoft.com/office/drawing/2014/main" id="{95039AC1-BE2A-4177-97A8-7C25F41F7427}"/>
              </a:ext>
            </a:extLst>
          </p:cNvPr>
          <p:cNvSpPr txBox="1"/>
          <p:nvPr/>
        </p:nvSpPr>
        <p:spPr>
          <a:xfrm>
            <a:off x="5557421" y="648070"/>
            <a:ext cx="6389185" cy="1477328"/>
          </a:xfrm>
          <a:prstGeom prst="rect">
            <a:avLst/>
          </a:prstGeom>
          <a:noFill/>
        </p:spPr>
        <p:txBody>
          <a:bodyPr wrap="none" rtlCol="0">
            <a:spAutoFit/>
          </a:bodyPr>
          <a:lstStyle/>
          <a:p>
            <a:r>
              <a:rPr lang="en-IN" dirty="0"/>
              <a:t>This is a copy constructor that receives an object as </a:t>
            </a:r>
          </a:p>
          <a:p>
            <a:r>
              <a:rPr lang="en-IN" dirty="0"/>
              <a:t>An argument which contains two member variables </a:t>
            </a:r>
          </a:p>
          <a:p>
            <a:r>
              <a:rPr lang="en-IN" dirty="0"/>
              <a:t>n1 and n2 which is used by this constructor to assign those values </a:t>
            </a:r>
          </a:p>
          <a:p>
            <a:r>
              <a:rPr lang="en-IN" dirty="0"/>
              <a:t>to its own member variables.</a:t>
            </a:r>
          </a:p>
          <a:p>
            <a:endParaRPr lang="en-IN" dirty="0"/>
          </a:p>
        </p:txBody>
      </p:sp>
    </p:spTree>
    <p:extLst>
      <p:ext uri="{BB962C8B-B14F-4D97-AF65-F5344CB8AC3E}">
        <p14:creationId xmlns:p14="http://schemas.microsoft.com/office/powerpoint/2010/main" val="3464710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0635-8436-4CFD-A666-4B0A6214DA93}"/>
              </a:ext>
            </a:extLst>
          </p:cNvPr>
          <p:cNvSpPr>
            <a:spLocks noGrp="1"/>
          </p:cNvSpPr>
          <p:nvPr>
            <p:ph type="title"/>
          </p:nvPr>
        </p:nvSpPr>
        <p:spPr/>
        <p:txBody>
          <a:bodyPr/>
          <a:lstStyle/>
          <a:p>
            <a:r>
              <a:rPr lang="en-IN" dirty="0"/>
              <a:t>This keyword </a:t>
            </a:r>
          </a:p>
        </p:txBody>
      </p:sp>
      <p:sp>
        <p:nvSpPr>
          <p:cNvPr id="3" name="Content Placeholder 2">
            <a:extLst>
              <a:ext uri="{FF2B5EF4-FFF2-40B4-BE49-F238E27FC236}">
                <a16:creationId xmlns:a16="http://schemas.microsoft.com/office/drawing/2014/main" id="{86BC50F3-9F2E-4A97-B958-14F0BF6218CC}"/>
              </a:ext>
            </a:extLst>
          </p:cNvPr>
          <p:cNvSpPr>
            <a:spLocks noGrp="1"/>
          </p:cNvSpPr>
          <p:nvPr>
            <p:ph idx="1"/>
          </p:nvPr>
        </p:nvSpPr>
        <p:spPr/>
        <p:txBody>
          <a:bodyPr/>
          <a:lstStyle/>
          <a:p>
            <a:r>
              <a:rPr lang="en-IN" dirty="0"/>
              <a:t>This refers to current object. </a:t>
            </a:r>
          </a:p>
          <a:p>
            <a:r>
              <a:rPr lang="en-IN" dirty="0"/>
              <a:t>When executing statements in a method() and you wish to refer to the same object through which the method is called, then you can use “this” keyword to access the object</a:t>
            </a:r>
          </a:p>
          <a:p>
            <a:endParaRPr lang="en-IN" dirty="0"/>
          </a:p>
          <a:p>
            <a:endParaRPr lang="en-IN" dirty="0"/>
          </a:p>
        </p:txBody>
      </p:sp>
    </p:spTree>
    <p:extLst>
      <p:ext uri="{BB962C8B-B14F-4D97-AF65-F5344CB8AC3E}">
        <p14:creationId xmlns:p14="http://schemas.microsoft.com/office/powerpoint/2010/main" val="337994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9C0C-3C63-47DC-9696-C2BEB2C829D9}"/>
              </a:ext>
            </a:extLst>
          </p:cNvPr>
          <p:cNvSpPr>
            <a:spLocks noGrp="1"/>
          </p:cNvSpPr>
          <p:nvPr>
            <p:ph type="title"/>
          </p:nvPr>
        </p:nvSpPr>
        <p:spPr/>
        <p:txBody>
          <a:bodyPr/>
          <a:lstStyle/>
          <a:p>
            <a:r>
              <a:rPr lang="en-IN" dirty="0"/>
              <a:t>Class 	</a:t>
            </a:r>
          </a:p>
        </p:txBody>
      </p:sp>
      <p:sp>
        <p:nvSpPr>
          <p:cNvPr id="3" name="Content Placeholder 2">
            <a:extLst>
              <a:ext uri="{FF2B5EF4-FFF2-40B4-BE49-F238E27FC236}">
                <a16:creationId xmlns:a16="http://schemas.microsoft.com/office/drawing/2014/main" id="{4EF0EB87-A902-4706-A358-FE7322F74245}"/>
              </a:ext>
            </a:extLst>
          </p:cNvPr>
          <p:cNvSpPr>
            <a:spLocks noGrp="1"/>
          </p:cNvSpPr>
          <p:nvPr>
            <p:ph idx="1"/>
          </p:nvPr>
        </p:nvSpPr>
        <p:spPr/>
        <p:txBody>
          <a:bodyPr/>
          <a:lstStyle/>
          <a:p>
            <a:r>
              <a:rPr lang="en-IN" dirty="0"/>
              <a:t>A class is an abstract concept. It is a collection of variables and methods. </a:t>
            </a:r>
          </a:p>
          <a:p>
            <a:r>
              <a:rPr lang="en-IN" dirty="0"/>
              <a:t>These variables and methods are called as “member variables” of that class.</a:t>
            </a:r>
          </a:p>
          <a:p>
            <a:r>
              <a:rPr lang="en-IN" dirty="0"/>
              <a:t>A class is generally a representation of any physical entity that exists in the real world </a:t>
            </a:r>
            <a:r>
              <a:rPr lang="en-IN" dirty="0" err="1"/>
              <a:t>eg</a:t>
            </a:r>
            <a:r>
              <a:rPr lang="en-IN" dirty="0"/>
              <a:t>: students, employees, Cars, Animals etc.</a:t>
            </a:r>
          </a:p>
          <a:p>
            <a:r>
              <a:rPr lang="en-IN" dirty="0"/>
              <a:t>When a class is created in java no </a:t>
            </a:r>
            <a:r>
              <a:rPr lang="en-IN" dirty="0" err="1"/>
              <a:t>memeory</a:t>
            </a:r>
            <a:r>
              <a:rPr lang="en-IN" dirty="0"/>
              <a:t> is assigned to it.</a:t>
            </a:r>
          </a:p>
          <a:p>
            <a:r>
              <a:rPr lang="en-IN" dirty="0"/>
              <a:t>The memory is assigned to an object that we create of that class.</a:t>
            </a:r>
          </a:p>
          <a:p>
            <a:r>
              <a:rPr lang="en-IN" dirty="0"/>
              <a:t>See the example below:</a:t>
            </a:r>
          </a:p>
        </p:txBody>
      </p:sp>
    </p:spTree>
    <p:extLst>
      <p:ext uri="{BB962C8B-B14F-4D97-AF65-F5344CB8AC3E}">
        <p14:creationId xmlns:p14="http://schemas.microsoft.com/office/powerpoint/2010/main" val="84602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8A926A-C480-45AB-BF7E-C7D10DD03515}"/>
              </a:ext>
            </a:extLst>
          </p:cNvPr>
          <p:cNvSpPr txBox="1"/>
          <p:nvPr/>
        </p:nvSpPr>
        <p:spPr>
          <a:xfrm>
            <a:off x="1154096" y="597154"/>
            <a:ext cx="5192697" cy="6555641"/>
          </a:xfrm>
          <a:prstGeom prst="rect">
            <a:avLst/>
          </a:prstGeom>
          <a:noFill/>
        </p:spPr>
        <p:txBody>
          <a:bodyPr wrap="square">
            <a:spAutoFit/>
          </a:bodyPr>
          <a:lstStyle/>
          <a:p>
            <a:r>
              <a:rPr lang="en-IN" sz="1400" dirty="0">
                <a:latin typeface="Courier New" panose="02070309020205020404" pitchFamily="49" charset="0"/>
                <a:cs typeface="Courier New" panose="02070309020205020404" pitchFamily="49" charset="0"/>
              </a:rPr>
              <a:t>import </a:t>
            </a:r>
            <a:r>
              <a:rPr lang="en-IN" sz="1400" dirty="0" err="1">
                <a:latin typeface="Courier New" panose="02070309020205020404" pitchFamily="49" charset="0"/>
                <a:cs typeface="Courier New" panose="02070309020205020404" pitchFamily="49" charset="0"/>
              </a:rPr>
              <a:t>java.util</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import java.io.*;</a:t>
            </a:r>
          </a:p>
          <a:p>
            <a:r>
              <a:rPr lang="en-IN" sz="1400" dirty="0">
                <a:latin typeface="Courier New" panose="02070309020205020404" pitchFamily="49" charset="0"/>
                <a:cs typeface="Courier New" panose="02070309020205020404" pitchFamily="49" charset="0"/>
              </a:rPr>
              <a:t>class Compare {</a:t>
            </a:r>
          </a:p>
          <a:p>
            <a:r>
              <a:rPr lang="en-IN" sz="1400" dirty="0">
                <a:latin typeface="Courier New" panose="02070309020205020404" pitchFamily="49" charset="0"/>
                <a:cs typeface="Courier New" panose="02070309020205020404" pitchFamily="49" charset="0"/>
              </a:rPr>
              <a:t>  int x;</a:t>
            </a:r>
          </a:p>
          <a:p>
            <a:r>
              <a:rPr lang="en-IN" sz="1400" dirty="0">
                <a:latin typeface="Courier New" panose="02070309020205020404" pitchFamily="49" charset="0"/>
                <a:cs typeface="Courier New" panose="02070309020205020404" pitchFamily="49" charset="0"/>
              </a:rPr>
              <a:t>  Compare(int a){</a:t>
            </a:r>
          </a:p>
          <a:p>
            <a:r>
              <a:rPr lang="en-IN" sz="1400" dirty="0">
                <a:latin typeface="Courier New" panose="02070309020205020404" pitchFamily="49" charset="0"/>
                <a:cs typeface="Courier New" panose="02070309020205020404" pitchFamily="49" charset="0"/>
              </a:rPr>
              <a:t>    x=a;</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  Compare compare(Compare c){</a:t>
            </a:r>
          </a:p>
          <a:p>
            <a:r>
              <a:rPr lang="en-IN" sz="1400" dirty="0">
                <a:latin typeface="Courier New" panose="02070309020205020404" pitchFamily="49" charset="0"/>
                <a:cs typeface="Courier New" panose="02070309020205020404" pitchFamily="49" charset="0"/>
              </a:rPr>
              <a:t>    if(x &gt; </a:t>
            </a:r>
            <a:r>
              <a:rPr lang="en-IN" sz="1400" dirty="0" err="1">
                <a:latin typeface="Courier New" panose="02070309020205020404" pitchFamily="49" charset="0"/>
                <a:cs typeface="Courier New" panose="02070309020205020404" pitchFamily="49" charset="0"/>
              </a:rPr>
              <a:t>c.x</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return this;</a:t>
            </a:r>
          </a:p>
          <a:p>
            <a:r>
              <a:rPr lang="en-IN" sz="1400" dirty="0">
                <a:latin typeface="Courier New" panose="02070309020205020404" pitchFamily="49" charset="0"/>
                <a:cs typeface="Courier New" panose="02070309020205020404" pitchFamily="49" charset="0"/>
              </a:rPr>
              <a:t>    else </a:t>
            </a:r>
          </a:p>
          <a:p>
            <a:r>
              <a:rPr lang="en-IN" sz="1400" dirty="0">
                <a:latin typeface="Courier New" panose="02070309020205020404" pitchFamily="49" charset="0"/>
                <a:cs typeface="Courier New" panose="02070309020205020404" pitchFamily="49" charset="0"/>
              </a:rPr>
              <a:t>      return c;</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  void display(){</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System.out.println</a:t>
            </a:r>
            <a:r>
              <a:rPr lang="en-IN" sz="1400" dirty="0">
                <a:latin typeface="Courier New" panose="02070309020205020404" pitchFamily="49" charset="0"/>
                <a:cs typeface="Courier New" panose="02070309020205020404" pitchFamily="49" charset="0"/>
              </a:rPr>
              <a:t>(x);</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class test{</a:t>
            </a:r>
          </a:p>
          <a:p>
            <a:r>
              <a:rPr lang="en-IN" sz="1400" dirty="0">
                <a:latin typeface="Courier New" panose="02070309020205020404" pitchFamily="49" charset="0"/>
                <a:cs typeface="Courier New" panose="02070309020205020404" pitchFamily="49" charset="0"/>
              </a:rPr>
              <a:t>  public static void main(String[] </a:t>
            </a:r>
            <a:r>
              <a:rPr lang="en-IN" sz="1400" dirty="0" err="1">
                <a:latin typeface="Courier New" panose="02070309020205020404" pitchFamily="49" charset="0"/>
                <a:cs typeface="Courier New" panose="02070309020205020404" pitchFamily="49" charset="0"/>
              </a:rPr>
              <a:t>args</a:t>
            </a:r>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    Compare a = new Compare(10);</a:t>
            </a:r>
          </a:p>
          <a:p>
            <a:r>
              <a:rPr lang="en-IN" sz="1400" dirty="0">
                <a:latin typeface="Courier New" panose="02070309020205020404" pitchFamily="49" charset="0"/>
                <a:cs typeface="Courier New" panose="02070309020205020404" pitchFamily="49" charset="0"/>
              </a:rPr>
              <a:t>    Compare b = new Compare(20);</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a.display</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b.display</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Compare result = </a:t>
            </a:r>
            <a:r>
              <a:rPr lang="en-IN" sz="1400" dirty="0" err="1">
                <a:latin typeface="Courier New" panose="02070309020205020404" pitchFamily="49" charset="0"/>
                <a:cs typeface="Courier New" panose="02070309020205020404" pitchFamily="49" charset="0"/>
              </a:rPr>
              <a:t>a.compare</a:t>
            </a:r>
            <a:r>
              <a:rPr lang="en-IN" sz="1400" dirty="0">
                <a:latin typeface="Courier New" panose="02070309020205020404" pitchFamily="49" charset="0"/>
                <a:cs typeface="Courier New" panose="02070309020205020404" pitchFamily="49" charset="0"/>
              </a:rPr>
              <a:t>(b); //this -&gt; a</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result.display</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Compare result = </a:t>
            </a:r>
            <a:r>
              <a:rPr lang="en-IN" sz="1400" dirty="0" err="1">
                <a:latin typeface="Courier New" panose="02070309020205020404" pitchFamily="49" charset="0"/>
                <a:cs typeface="Courier New" panose="02070309020205020404" pitchFamily="49" charset="0"/>
              </a:rPr>
              <a:t>b.compare</a:t>
            </a:r>
            <a:r>
              <a:rPr lang="en-IN" sz="1400" dirty="0">
                <a:latin typeface="Courier New" panose="02070309020205020404" pitchFamily="49" charset="0"/>
                <a:cs typeface="Courier New" panose="02070309020205020404" pitchFamily="49" charset="0"/>
              </a:rPr>
              <a:t>(a); //this -&gt; b</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result.display</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43AA176-FC68-4CC6-984F-3491EA258C64}"/>
              </a:ext>
            </a:extLst>
          </p:cNvPr>
          <p:cNvSpPr txBox="1"/>
          <p:nvPr/>
        </p:nvSpPr>
        <p:spPr>
          <a:xfrm>
            <a:off x="4584873" y="597154"/>
            <a:ext cx="6135013" cy="2492990"/>
          </a:xfrm>
          <a:prstGeom prst="rect">
            <a:avLst/>
          </a:prstGeom>
          <a:noFill/>
          <a:ln w="19050">
            <a:solidFill>
              <a:schemeClr val="tx1"/>
            </a:solidFill>
          </a:ln>
        </p:spPr>
        <p:txBody>
          <a:bodyPr wrap="none" rtlCol="0">
            <a:spAutoFit/>
          </a:bodyPr>
          <a:lstStyle/>
          <a:p>
            <a:r>
              <a:rPr lang="en-IN" sz="1200" b="1" dirty="0">
                <a:latin typeface="Courier New" panose="02070309020205020404" pitchFamily="49" charset="0"/>
                <a:cs typeface="Courier New" panose="02070309020205020404" pitchFamily="49" charset="0"/>
              </a:rPr>
              <a:t>The class Compare has one variable and 2 methods.</a:t>
            </a:r>
          </a:p>
          <a:p>
            <a:r>
              <a:rPr lang="en-IN" sz="1200" b="1" dirty="0">
                <a:latin typeface="Courier New" panose="02070309020205020404" pitchFamily="49" charset="0"/>
                <a:cs typeface="Courier New" panose="02070309020205020404" pitchFamily="49" charset="0"/>
              </a:rPr>
              <a:t>It also has a constructor to initialize the members of a class</a:t>
            </a:r>
          </a:p>
          <a:p>
            <a:r>
              <a:rPr lang="en-IN" sz="1200" b="1" dirty="0">
                <a:latin typeface="Courier New" panose="02070309020205020404" pitchFamily="49" charset="0"/>
                <a:cs typeface="Courier New" panose="02070309020205020404" pitchFamily="49" charset="0"/>
              </a:rPr>
              <a:t>The compare method accepts an object as an argument and</a:t>
            </a:r>
          </a:p>
          <a:p>
            <a:r>
              <a:rPr lang="en-IN" sz="1200" b="1" dirty="0">
                <a:latin typeface="Courier New" panose="02070309020205020404" pitchFamily="49" charset="0"/>
                <a:cs typeface="Courier New" panose="02070309020205020404" pitchFamily="49" charset="0"/>
              </a:rPr>
              <a:t>Also returns an object.</a:t>
            </a:r>
          </a:p>
          <a:p>
            <a:r>
              <a:rPr lang="en-IN" sz="1200" b="1" dirty="0">
                <a:latin typeface="Courier New" panose="02070309020205020404" pitchFamily="49" charset="0"/>
                <a:cs typeface="Courier New" panose="02070309020205020404" pitchFamily="49" charset="0"/>
              </a:rPr>
              <a:t>This method is called by object a and object b is passed </a:t>
            </a:r>
          </a:p>
          <a:p>
            <a:r>
              <a:rPr lang="en-IN" sz="1200" b="1" dirty="0">
                <a:latin typeface="Courier New" panose="02070309020205020404" pitchFamily="49" charset="0"/>
                <a:cs typeface="Courier New" panose="02070309020205020404" pitchFamily="49" charset="0"/>
              </a:rPr>
              <a:t>as an argument.</a:t>
            </a:r>
          </a:p>
          <a:p>
            <a:r>
              <a:rPr lang="en-IN" sz="1200" b="1" dirty="0">
                <a:latin typeface="Courier New" panose="02070309020205020404" pitchFamily="49" charset="0"/>
                <a:cs typeface="Courier New" panose="02070309020205020404" pitchFamily="49" charset="0"/>
              </a:rPr>
              <a:t>If variable x of object b is greater than variable x of a, </a:t>
            </a:r>
          </a:p>
          <a:p>
            <a:r>
              <a:rPr lang="en-IN" sz="1200" b="1" dirty="0">
                <a:latin typeface="Courier New" panose="02070309020205020404" pitchFamily="49" charset="0"/>
                <a:cs typeface="Courier New" panose="02070309020205020404" pitchFamily="49" charset="0"/>
              </a:rPr>
              <a:t>then object b is returned.</a:t>
            </a:r>
          </a:p>
          <a:p>
            <a:r>
              <a:rPr lang="en-IN" sz="1200" b="1" dirty="0">
                <a:latin typeface="Courier New" panose="02070309020205020404" pitchFamily="49" charset="0"/>
                <a:cs typeface="Courier New" panose="02070309020205020404" pitchFamily="49" charset="0"/>
              </a:rPr>
              <a:t>The returned object is assigned to another object result.</a:t>
            </a:r>
          </a:p>
          <a:p>
            <a:r>
              <a:rPr lang="en-IN" sz="1200" b="1" dirty="0">
                <a:latin typeface="Courier New" panose="02070309020205020404" pitchFamily="49" charset="0"/>
                <a:cs typeface="Courier New" panose="02070309020205020404" pitchFamily="49" charset="0"/>
              </a:rPr>
              <a:t>On other hand if x of a is greater then that of b then object a </a:t>
            </a:r>
          </a:p>
          <a:p>
            <a:r>
              <a:rPr lang="en-IN" sz="1200" b="1" dirty="0">
                <a:latin typeface="Courier New" panose="02070309020205020404" pitchFamily="49" charset="0"/>
                <a:cs typeface="Courier New" panose="02070309020205020404" pitchFamily="49" charset="0"/>
              </a:rPr>
              <a:t>Is returned and assigned to result.</a:t>
            </a:r>
          </a:p>
          <a:p>
            <a:r>
              <a:rPr lang="en-IN" sz="1200" b="1" dirty="0">
                <a:latin typeface="Courier New" panose="02070309020205020404" pitchFamily="49" charset="0"/>
                <a:cs typeface="Courier New" panose="02070309020205020404" pitchFamily="49" charset="0"/>
              </a:rPr>
              <a:t>So when </a:t>
            </a:r>
            <a:r>
              <a:rPr lang="en-IN" sz="1200" b="1" dirty="0" err="1">
                <a:latin typeface="Courier New" panose="02070309020205020404" pitchFamily="49" charset="0"/>
                <a:cs typeface="Courier New" panose="02070309020205020404" pitchFamily="49" charset="0"/>
              </a:rPr>
              <a:t>result.display</a:t>
            </a:r>
            <a:r>
              <a:rPr lang="en-IN" sz="1200" b="1" dirty="0">
                <a:latin typeface="Courier New" panose="02070309020205020404" pitchFamily="49" charset="0"/>
                <a:cs typeface="Courier New" panose="02070309020205020404" pitchFamily="49" charset="0"/>
              </a:rPr>
              <a:t>() method is called, </a:t>
            </a:r>
          </a:p>
          <a:p>
            <a:r>
              <a:rPr lang="en-IN" sz="1200" b="1" dirty="0">
                <a:latin typeface="Courier New" panose="02070309020205020404" pitchFamily="49" charset="0"/>
                <a:cs typeface="Courier New" panose="02070309020205020404" pitchFamily="49" charset="0"/>
              </a:rPr>
              <a:t>it displays the x of the object that was returned.</a:t>
            </a:r>
          </a:p>
        </p:txBody>
      </p:sp>
      <p:sp>
        <p:nvSpPr>
          <p:cNvPr id="11" name="TextBox 10">
            <a:extLst>
              <a:ext uri="{FF2B5EF4-FFF2-40B4-BE49-F238E27FC236}">
                <a16:creationId xmlns:a16="http://schemas.microsoft.com/office/drawing/2014/main" id="{DB798233-94A1-4381-8FD4-7D0AEC366443}"/>
              </a:ext>
            </a:extLst>
          </p:cNvPr>
          <p:cNvSpPr txBox="1"/>
          <p:nvPr/>
        </p:nvSpPr>
        <p:spPr>
          <a:xfrm>
            <a:off x="4489704" y="227822"/>
            <a:ext cx="1699504" cy="369332"/>
          </a:xfrm>
          <a:prstGeom prst="rect">
            <a:avLst/>
          </a:prstGeom>
          <a:noFill/>
        </p:spPr>
        <p:txBody>
          <a:bodyPr wrap="none" rtlCol="0">
            <a:spAutoFit/>
          </a:bodyPr>
          <a:lstStyle/>
          <a:p>
            <a:r>
              <a:rPr lang="en-IN" dirty="0"/>
              <a:t>Explanation:- </a:t>
            </a:r>
          </a:p>
        </p:txBody>
      </p:sp>
      <p:sp>
        <p:nvSpPr>
          <p:cNvPr id="2" name="TextBox 1">
            <a:extLst>
              <a:ext uri="{FF2B5EF4-FFF2-40B4-BE49-F238E27FC236}">
                <a16:creationId xmlns:a16="http://schemas.microsoft.com/office/drawing/2014/main" id="{7A664E86-8FFE-4FAD-80E8-C1F10E269620}"/>
              </a:ext>
            </a:extLst>
          </p:cNvPr>
          <p:cNvSpPr txBox="1"/>
          <p:nvPr/>
        </p:nvSpPr>
        <p:spPr>
          <a:xfrm>
            <a:off x="1154096" y="227822"/>
            <a:ext cx="2026517" cy="369332"/>
          </a:xfrm>
          <a:prstGeom prst="rect">
            <a:avLst/>
          </a:prstGeom>
          <a:noFill/>
        </p:spPr>
        <p:txBody>
          <a:bodyPr wrap="none" rtlCol="0">
            <a:spAutoFit/>
          </a:bodyPr>
          <a:lstStyle/>
          <a:p>
            <a:r>
              <a:rPr lang="en-IN" dirty="0"/>
              <a:t>Code example:-</a:t>
            </a:r>
          </a:p>
        </p:txBody>
      </p:sp>
    </p:spTree>
    <p:extLst>
      <p:ext uri="{BB962C8B-B14F-4D97-AF65-F5344CB8AC3E}">
        <p14:creationId xmlns:p14="http://schemas.microsoft.com/office/powerpoint/2010/main" val="193260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B9D9-74E9-48CF-84AE-C895C7F97F7D}"/>
              </a:ext>
            </a:extLst>
          </p:cNvPr>
          <p:cNvSpPr>
            <a:spLocks noGrp="1"/>
          </p:cNvSpPr>
          <p:nvPr>
            <p:ph type="title"/>
          </p:nvPr>
        </p:nvSpPr>
        <p:spPr/>
        <p:txBody>
          <a:bodyPr/>
          <a:lstStyle/>
          <a:p>
            <a:r>
              <a:rPr lang="en-IN" dirty="0"/>
              <a:t>Method overriding</a:t>
            </a:r>
          </a:p>
        </p:txBody>
      </p:sp>
      <p:sp>
        <p:nvSpPr>
          <p:cNvPr id="6" name="TextBox 5">
            <a:extLst>
              <a:ext uri="{FF2B5EF4-FFF2-40B4-BE49-F238E27FC236}">
                <a16:creationId xmlns:a16="http://schemas.microsoft.com/office/drawing/2014/main" id="{B9DBC9AE-A580-452C-A087-54A7D46A2868}"/>
              </a:ext>
            </a:extLst>
          </p:cNvPr>
          <p:cNvSpPr txBox="1"/>
          <p:nvPr/>
        </p:nvSpPr>
        <p:spPr>
          <a:xfrm>
            <a:off x="711861" y="1516968"/>
            <a:ext cx="6094520" cy="4832092"/>
          </a:xfrm>
          <a:prstGeom prst="rect">
            <a:avLst/>
          </a:prstGeom>
          <a:noFill/>
        </p:spPr>
        <p:txBody>
          <a:bodyPr wrap="square">
            <a:spAutoFit/>
          </a:bodyPr>
          <a:lstStyle/>
          <a:p>
            <a:r>
              <a:rPr lang="en-IN" sz="1400" dirty="0">
                <a:latin typeface="Courier New" panose="02070309020205020404" pitchFamily="49" charset="0"/>
                <a:cs typeface="Courier New" panose="02070309020205020404" pitchFamily="49" charset="0"/>
              </a:rPr>
              <a:t>import </a:t>
            </a:r>
            <a:r>
              <a:rPr lang="en-IN" sz="1400" dirty="0" err="1">
                <a:latin typeface="Courier New" panose="02070309020205020404" pitchFamily="49" charset="0"/>
                <a:cs typeface="Courier New" panose="02070309020205020404" pitchFamily="49" charset="0"/>
              </a:rPr>
              <a:t>java.util</a:t>
            </a:r>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import java.io.*;</a:t>
            </a:r>
          </a:p>
          <a:p>
            <a:r>
              <a:rPr lang="en-IN" sz="1400" dirty="0">
                <a:latin typeface="Courier New" panose="02070309020205020404" pitchFamily="49" charset="0"/>
                <a:cs typeface="Courier New" panose="02070309020205020404" pitchFamily="49" charset="0"/>
              </a:rPr>
              <a:t>class A{</a:t>
            </a:r>
          </a:p>
          <a:p>
            <a:r>
              <a:rPr lang="en-IN" sz="1400" dirty="0">
                <a:latin typeface="Courier New" panose="02070309020205020404" pitchFamily="49" charset="0"/>
                <a:cs typeface="Courier New" panose="02070309020205020404" pitchFamily="49" charset="0"/>
              </a:rPr>
              <a:t>  int a= 10;</a:t>
            </a:r>
          </a:p>
          <a:p>
            <a:r>
              <a:rPr lang="en-IN" sz="1400" dirty="0">
                <a:latin typeface="Courier New" panose="02070309020205020404" pitchFamily="49" charset="0"/>
                <a:cs typeface="Courier New" panose="02070309020205020404" pitchFamily="49" charset="0"/>
              </a:rPr>
              <a:t>   void read(){</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System.out.println</a:t>
            </a:r>
            <a:r>
              <a:rPr lang="en-IN" sz="1400" dirty="0">
                <a:latin typeface="Courier New" panose="02070309020205020404" pitchFamily="49" charset="0"/>
                <a:cs typeface="Courier New" panose="02070309020205020404" pitchFamily="49" charset="0"/>
              </a:rPr>
              <a:t>("read base");</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class B extends A{ </a:t>
            </a:r>
          </a:p>
          <a:p>
            <a:r>
              <a:rPr lang="en-IN" sz="1400" dirty="0">
                <a:latin typeface="Courier New" panose="02070309020205020404" pitchFamily="49" charset="0"/>
                <a:cs typeface="Courier New" panose="02070309020205020404" pitchFamily="49" charset="0"/>
              </a:rPr>
              <a:t>  int a =20;</a:t>
            </a:r>
          </a:p>
          <a:p>
            <a:r>
              <a:rPr lang="en-IN" sz="1400" dirty="0">
                <a:latin typeface="Courier New" panose="02070309020205020404" pitchFamily="49" charset="0"/>
                <a:cs typeface="Courier New" panose="02070309020205020404" pitchFamily="49" charset="0"/>
              </a:rPr>
              <a:t>  void read()</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System.out.println</a:t>
            </a:r>
            <a:r>
              <a:rPr lang="en-IN" sz="1400" dirty="0">
                <a:latin typeface="Courier New" panose="02070309020205020404" pitchFamily="49" charset="0"/>
                <a:cs typeface="Courier New" panose="02070309020205020404" pitchFamily="49" charset="0"/>
              </a:rPr>
              <a:t>("read derived");</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class test{</a:t>
            </a:r>
          </a:p>
          <a:p>
            <a:r>
              <a:rPr lang="en-IN" sz="1400" dirty="0">
                <a:latin typeface="Courier New" panose="02070309020205020404" pitchFamily="49" charset="0"/>
                <a:cs typeface="Courier New" panose="02070309020205020404" pitchFamily="49" charset="0"/>
              </a:rPr>
              <a:t>  public static void main(String[] </a:t>
            </a:r>
            <a:r>
              <a:rPr lang="en-IN" sz="1400" dirty="0" err="1">
                <a:latin typeface="Courier New" panose="02070309020205020404" pitchFamily="49" charset="0"/>
                <a:cs typeface="Courier New" panose="02070309020205020404" pitchFamily="49" charset="0"/>
              </a:rPr>
              <a:t>args</a:t>
            </a:r>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    B </a:t>
            </a:r>
            <a:r>
              <a:rPr lang="en-IN" sz="1400" dirty="0" err="1">
                <a:latin typeface="Courier New" panose="02070309020205020404" pitchFamily="49" charset="0"/>
                <a:cs typeface="Courier New" panose="02070309020205020404" pitchFamily="49" charset="0"/>
              </a:rPr>
              <a:t>b</a:t>
            </a:r>
            <a:r>
              <a:rPr lang="en-IN" sz="1400" dirty="0">
                <a:latin typeface="Courier New" panose="02070309020205020404" pitchFamily="49" charset="0"/>
                <a:cs typeface="Courier New" panose="02070309020205020404" pitchFamily="49" charset="0"/>
              </a:rPr>
              <a:t> = new B();</a:t>
            </a:r>
          </a:p>
          <a:p>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b.read</a:t>
            </a:r>
            <a:r>
              <a:rPr lang="en-IN" sz="1400" dirty="0">
                <a:latin typeface="Courier New" panose="02070309020205020404" pitchFamily="49" charset="0"/>
                <a:cs typeface="Courier New" panose="02070309020205020404" pitchFamily="49" charset="0"/>
              </a:rPr>
              <a:t>();  // read of derived class overrides the read of base</a:t>
            </a:r>
          </a:p>
          <a:p>
            <a:r>
              <a:rPr lang="en-IN" sz="1400" dirty="0">
                <a:latin typeface="Courier New" panose="02070309020205020404" pitchFamily="49" charset="0"/>
                <a:cs typeface="Courier New" panose="02070309020205020404" pitchFamily="49" charset="0"/>
              </a:rPr>
              <a:t>  }</a:t>
            </a:r>
          </a:p>
          <a:p>
            <a:r>
              <a:rPr lang="en-IN" sz="1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1F07C803-45CE-43C8-86ED-1951D56E1E40}"/>
              </a:ext>
            </a:extLst>
          </p:cNvPr>
          <p:cNvSpPr txBox="1"/>
          <p:nvPr/>
        </p:nvSpPr>
        <p:spPr>
          <a:xfrm>
            <a:off x="6338656" y="1669001"/>
            <a:ext cx="4522392" cy="1477328"/>
          </a:xfrm>
          <a:prstGeom prst="rect">
            <a:avLst/>
          </a:prstGeom>
          <a:noFill/>
        </p:spPr>
        <p:txBody>
          <a:bodyPr wrap="none" rtlCol="0">
            <a:spAutoFit/>
          </a:bodyPr>
          <a:lstStyle/>
          <a:p>
            <a:r>
              <a:rPr lang="en-IN" dirty="0"/>
              <a:t>When the method of a base class </a:t>
            </a:r>
          </a:p>
          <a:p>
            <a:r>
              <a:rPr lang="en-IN" dirty="0"/>
              <a:t>Has same name and same arguments </a:t>
            </a:r>
          </a:p>
          <a:p>
            <a:r>
              <a:rPr lang="en-IN" dirty="0"/>
              <a:t>Of a derived class, the method of </a:t>
            </a:r>
          </a:p>
          <a:p>
            <a:r>
              <a:rPr lang="en-IN" dirty="0"/>
              <a:t>The derived class is always called.</a:t>
            </a:r>
          </a:p>
          <a:p>
            <a:r>
              <a:rPr lang="en-IN" dirty="0"/>
              <a:t>This is called method overriding.</a:t>
            </a:r>
          </a:p>
        </p:txBody>
      </p:sp>
    </p:spTree>
    <p:extLst>
      <p:ext uri="{BB962C8B-B14F-4D97-AF65-F5344CB8AC3E}">
        <p14:creationId xmlns:p14="http://schemas.microsoft.com/office/powerpoint/2010/main" val="3386714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4BC6-7EAD-47B2-9EBF-79447A5DE1DC}"/>
              </a:ext>
            </a:extLst>
          </p:cNvPr>
          <p:cNvSpPr>
            <a:spLocks noGrp="1"/>
          </p:cNvSpPr>
          <p:nvPr>
            <p:ph type="title"/>
          </p:nvPr>
        </p:nvSpPr>
        <p:spPr>
          <a:xfrm>
            <a:off x="646111" y="452718"/>
            <a:ext cx="11001392" cy="1400530"/>
          </a:xfrm>
        </p:spPr>
        <p:txBody>
          <a:bodyPr/>
          <a:lstStyle/>
          <a:p>
            <a:r>
              <a:rPr lang="en-IN" dirty="0"/>
              <a:t>Static keyword – static class members</a:t>
            </a:r>
          </a:p>
        </p:txBody>
      </p:sp>
      <p:sp>
        <p:nvSpPr>
          <p:cNvPr id="3" name="Content Placeholder 2">
            <a:extLst>
              <a:ext uri="{FF2B5EF4-FFF2-40B4-BE49-F238E27FC236}">
                <a16:creationId xmlns:a16="http://schemas.microsoft.com/office/drawing/2014/main" id="{403D1449-DB6C-4856-9B53-A9F89ADF2FA7}"/>
              </a:ext>
            </a:extLst>
          </p:cNvPr>
          <p:cNvSpPr>
            <a:spLocks noGrp="1"/>
          </p:cNvSpPr>
          <p:nvPr>
            <p:ph idx="1"/>
          </p:nvPr>
        </p:nvSpPr>
        <p:spPr>
          <a:xfrm>
            <a:off x="646111" y="1313897"/>
            <a:ext cx="11267722" cy="5246702"/>
          </a:xfrm>
        </p:spPr>
        <p:txBody>
          <a:bodyPr>
            <a:normAutofit fontScale="92500"/>
          </a:bodyPr>
          <a:lstStyle/>
          <a:p>
            <a:r>
              <a:rPr lang="en-US" dirty="0"/>
              <a:t>When we create method within a class, we can usually access it through the instance of that class.</a:t>
            </a:r>
          </a:p>
          <a:p>
            <a:r>
              <a:rPr lang="en-US" dirty="0"/>
              <a:t>Such methods are called "instance methods".</a:t>
            </a:r>
          </a:p>
          <a:p>
            <a:r>
              <a:rPr lang="en-US" dirty="0"/>
              <a:t>However when we declare a method inside a class to be "static". We need not create an instance of that class to access such methods. </a:t>
            </a:r>
          </a:p>
          <a:p>
            <a:r>
              <a:rPr lang="en-US" dirty="0"/>
              <a:t>They can be accessed through the name of the class as such "</a:t>
            </a:r>
            <a:r>
              <a:rPr lang="en-US" dirty="0" err="1"/>
              <a:t>classname.methodname</a:t>
            </a:r>
            <a:r>
              <a:rPr lang="en-US" dirty="0"/>
              <a:t>()".</a:t>
            </a:r>
          </a:p>
          <a:p>
            <a:r>
              <a:rPr lang="en-US" dirty="0"/>
              <a:t>These methods work on the class level and not on the instance level.</a:t>
            </a:r>
          </a:p>
          <a:p>
            <a:r>
              <a:rPr lang="en-US" dirty="0"/>
              <a:t>Similarly if a variable in a class </a:t>
            </a:r>
            <a:r>
              <a:rPr lang="en-US" dirty="0" err="1"/>
              <a:t>i.e</a:t>
            </a:r>
            <a:r>
              <a:rPr lang="en-US" dirty="0"/>
              <a:t> a field member is </a:t>
            </a:r>
            <a:r>
              <a:rPr lang="en-US"/>
              <a:t>declared static </a:t>
            </a:r>
            <a:r>
              <a:rPr lang="en-US" dirty="0"/>
              <a:t>it has similar properties.</a:t>
            </a:r>
          </a:p>
          <a:p>
            <a:r>
              <a:rPr lang="en-US" dirty="0"/>
              <a:t>Only one copy of that variable gets created which is shared by all the instances created of that class.</a:t>
            </a:r>
          </a:p>
          <a:p>
            <a:r>
              <a:rPr lang="en-US" dirty="0"/>
              <a:t>Static field members can be sued to keep a count of number of instances created for that class. When such a member is created, its single copy is shared by all instances. So each time a new instance gets created, a constructor of that class can increment that variable and it will be common to all instances created.</a:t>
            </a:r>
            <a:endParaRPr lang="en-IN" dirty="0"/>
          </a:p>
        </p:txBody>
      </p:sp>
    </p:spTree>
    <p:extLst>
      <p:ext uri="{BB962C8B-B14F-4D97-AF65-F5344CB8AC3E}">
        <p14:creationId xmlns:p14="http://schemas.microsoft.com/office/powerpoint/2010/main" val="145777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BFC8FB-4EBE-4224-B7FE-DF219E9A7C18}"/>
              </a:ext>
            </a:extLst>
          </p:cNvPr>
          <p:cNvSpPr txBox="1"/>
          <p:nvPr/>
        </p:nvSpPr>
        <p:spPr>
          <a:xfrm>
            <a:off x="1012053" y="816747"/>
            <a:ext cx="3009531" cy="5632311"/>
          </a:xfrm>
          <a:prstGeom prst="rect">
            <a:avLst/>
          </a:prstGeom>
          <a:noFill/>
        </p:spPr>
        <p:txBody>
          <a:bodyPr wrap="square" rtlCol="0">
            <a:spAutoFit/>
          </a:bodyPr>
          <a:lstStyle/>
          <a:p>
            <a:r>
              <a:rPr lang="en-IN" dirty="0"/>
              <a:t>import </a:t>
            </a:r>
            <a:r>
              <a:rPr lang="en-IN" dirty="0" err="1"/>
              <a:t>java.util</a:t>
            </a:r>
            <a:r>
              <a:rPr lang="en-IN" dirty="0"/>
              <a:t>.*;</a:t>
            </a:r>
          </a:p>
          <a:p>
            <a:r>
              <a:rPr lang="en-IN" dirty="0"/>
              <a:t>class Circle</a:t>
            </a:r>
          </a:p>
          <a:p>
            <a:r>
              <a:rPr lang="en-IN" dirty="0"/>
              <a:t>{</a:t>
            </a:r>
          </a:p>
          <a:p>
            <a:r>
              <a:rPr lang="en-IN" dirty="0"/>
              <a:t>private float </a:t>
            </a:r>
            <a:r>
              <a:rPr lang="en-IN" dirty="0" err="1"/>
              <a:t>r,area</a:t>
            </a:r>
            <a:r>
              <a:rPr lang="en-IN" dirty="0"/>
              <a:t>;</a:t>
            </a:r>
          </a:p>
          <a:p>
            <a:r>
              <a:rPr lang="en-IN" dirty="0"/>
              <a:t>public void accept(float x)</a:t>
            </a:r>
          </a:p>
          <a:p>
            <a:r>
              <a:rPr lang="en-IN" dirty="0"/>
              <a:t>{</a:t>
            </a:r>
          </a:p>
          <a:p>
            <a:r>
              <a:rPr lang="en-IN" dirty="0"/>
              <a:t>  r=x; </a:t>
            </a:r>
          </a:p>
          <a:p>
            <a:r>
              <a:rPr lang="en-IN" dirty="0"/>
              <a:t>}</a:t>
            </a:r>
          </a:p>
          <a:p>
            <a:r>
              <a:rPr lang="en-IN" dirty="0"/>
              <a:t>public void calculate()</a:t>
            </a:r>
          </a:p>
          <a:p>
            <a:r>
              <a:rPr lang="en-IN" dirty="0"/>
              <a:t>{</a:t>
            </a:r>
          </a:p>
          <a:p>
            <a:r>
              <a:rPr lang="en-IN" dirty="0"/>
              <a:t>  area=3.14f*r*r;</a:t>
            </a:r>
          </a:p>
          <a:p>
            <a:r>
              <a:rPr lang="en-IN" dirty="0"/>
              <a:t>}</a:t>
            </a:r>
          </a:p>
          <a:p>
            <a:r>
              <a:rPr lang="en-IN" dirty="0"/>
              <a:t>public void display()</a:t>
            </a:r>
          </a:p>
          <a:p>
            <a:r>
              <a:rPr lang="en-IN" dirty="0"/>
              <a:t>{</a:t>
            </a:r>
          </a:p>
          <a:p>
            <a:r>
              <a:rPr lang="en-IN" dirty="0"/>
              <a:t>  </a:t>
            </a:r>
            <a:r>
              <a:rPr lang="en-IN" dirty="0" err="1"/>
              <a:t>System.out.println</a:t>
            </a:r>
            <a:r>
              <a:rPr lang="en-IN" dirty="0"/>
              <a:t>(“Area=“+area);</a:t>
            </a:r>
          </a:p>
          <a:p>
            <a:r>
              <a:rPr lang="en-IN" dirty="0"/>
              <a:t>}</a:t>
            </a:r>
          </a:p>
          <a:p>
            <a:r>
              <a:rPr lang="en-IN" dirty="0"/>
              <a:t>}</a:t>
            </a:r>
          </a:p>
          <a:p>
            <a:endParaRPr lang="en-IN" dirty="0"/>
          </a:p>
        </p:txBody>
      </p:sp>
      <p:sp>
        <p:nvSpPr>
          <p:cNvPr id="6" name="TextBox 5">
            <a:extLst>
              <a:ext uri="{FF2B5EF4-FFF2-40B4-BE49-F238E27FC236}">
                <a16:creationId xmlns:a16="http://schemas.microsoft.com/office/drawing/2014/main" id="{5A76D932-9881-4A56-8A4F-018872C8E5EC}"/>
              </a:ext>
            </a:extLst>
          </p:cNvPr>
          <p:cNvSpPr txBox="1"/>
          <p:nvPr/>
        </p:nvSpPr>
        <p:spPr>
          <a:xfrm>
            <a:off x="5655076" y="967666"/>
            <a:ext cx="3864584" cy="4247317"/>
          </a:xfrm>
          <a:prstGeom prst="rect">
            <a:avLst/>
          </a:prstGeom>
          <a:noFill/>
        </p:spPr>
        <p:txBody>
          <a:bodyPr wrap="none" rtlCol="0">
            <a:spAutoFit/>
          </a:bodyPr>
          <a:lstStyle/>
          <a:p>
            <a:r>
              <a:rPr lang="en-IN" sz="1800" dirty="0"/>
              <a:t>class Main</a:t>
            </a:r>
          </a:p>
          <a:p>
            <a:r>
              <a:rPr lang="en-IN" sz="1800" dirty="0"/>
              <a:t>{</a:t>
            </a:r>
          </a:p>
          <a:p>
            <a:r>
              <a:rPr lang="en-IN" sz="1800" dirty="0"/>
              <a:t>public static void main(String </a:t>
            </a:r>
            <a:r>
              <a:rPr lang="en-IN" sz="1800" dirty="0" err="1"/>
              <a:t>args</a:t>
            </a:r>
            <a:r>
              <a:rPr lang="en-IN" sz="1800" dirty="0"/>
              <a:t>[])</a:t>
            </a:r>
          </a:p>
          <a:p>
            <a:r>
              <a:rPr lang="en-IN" sz="1800" dirty="0"/>
              <a:t>{</a:t>
            </a:r>
          </a:p>
          <a:p>
            <a:r>
              <a:rPr lang="en-IN" sz="1800" dirty="0"/>
              <a:t>  float x;</a:t>
            </a:r>
          </a:p>
          <a:p>
            <a:r>
              <a:rPr lang="en-IN" sz="1800" dirty="0"/>
              <a:t>  Scanner </a:t>
            </a:r>
            <a:r>
              <a:rPr lang="en-IN" sz="1800" dirty="0" err="1"/>
              <a:t>sc</a:t>
            </a:r>
            <a:r>
              <a:rPr lang="en-IN" sz="1800" dirty="0"/>
              <a:t> = new Scanner (System.in);</a:t>
            </a:r>
          </a:p>
          <a:p>
            <a:r>
              <a:rPr lang="en-IN" sz="1800" dirty="0"/>
              <a:t>  </a:t>
            </a:r>
            <a:r>
              <a:rPr lang="en-IN" sz="1800" dirty="0" err="1"/>
              <a:t>System.out.print</a:t>
            </a:r>
            <a:r>
              <a:rPr lang="en-IN" sz="1800" dirty="0"/>
              <a:t>(“Enter Radius:”);</a:t>
            </a:r>
          </a:p>
          <a:p>
            <a:r>
              <a:rPr lang="en-IN" sz="1800" dirty="0"/>
              <a:t>  x=</a:t>
            </a:r>
            <a:r>
              <a:rPr lang="en-IN" sz="1800" dirty="0" err="1"/>
              <a:t>sc.nextFloat</a:t>
            </a:r>
            <a:r>
              <a:rPr lang="en-IN" sz="1800" dirty="0"/>
              <a:t>();</a:t>
            </a:r>
          </a:p>
          <a:p>
            <a:r>
              <a:rPr lang="en-IN" sz="1800" dirty="0"/>
              <a:t>  Circle c=new Circle();</a:t>
            </a:r>
          </a:p>
          <a:p>
            <a:r>
              <a:rPr lang="en-IN" sz="1800" dirty="0"/>
              <a:t>  </a:t>
            </a:r>
            <a:r>
              <a:rPr lang="en-IN" sz="1800" dirty="0" err="1"/>
              <a:t>c.accept</a:t>
            </a:r>
            <a:r>
              <a:rPr lang="en-IN" sz="1800" dirty="0"/>
              <a:t>(x);</a:t>
            </a:r>
          </a:p>
          <a:p>
            <a:r>
              <a:rPr lang="en-IN" sz="1800" dirty="0"/>
              <a:t>  </a:t>
            </a:r>
            <a:r>
              <a:rPr lang="en-IN" sz="1800" dirty="0" err="1"/>
              <a:t>c.calculate</a:t>
            </a:r>
            <a:r>
              <a:rPr lang="en-IN" sz="1800" dirty="0"/>
              <a:t>();</a:t>
            </a:r>
          </a:p>
          <a:p>
            <a:r>
              <a:rPr lang="en-IN" sz="1800" dirty="0"/>
              <a:t>  </a:t>
            </a:r>
            <a:r>
              <a:rPr lang="en-IN" sz="1800" dirty="0" err="1"/>
              <a:t>c.display</a:t>
            </a:r>
            <a:r>
              <a:rPr lang="en-IN" sz="1800" dirty="0"/>
              <a:t>();</a:t>
            </a:r>
          </a:p>
          <a:p>
            <a:r>
              <a:rPr lang="en-IN" sz="1800" dirty="0"/>
              <a:t>}</a:t>
            </a:r>
          </a:p>
          <a:p>
            <a:r>
              <a:rPr lang="en-IN" sz="1800" dirty="0"/>
              <a:t>}</a:t>
            </a:r>
          </a:p>
          <a:p>
            <a:endParaRPr lang="en-IN" dirty="0"/>
          </a:p>
        </p:txBody>
      </p:sp>
      <p:sp>
        <p:nvSpPr>
          <p:cNvPr id="7" name="TextBox 6">
            <a:extLst>
              <a:ext uri="{FF2B5EF4-FFF2-40B4-BE49-F238E27FC236}">
                <a16:creationId xmlns:a16="http://schemas.microsoft.com/office/drawing/2014/main" id="{99FFDFD5-FE28-4A62-80F6-D5F5E65E6272}"/>
              </a:ext>
            </a:extLst>
          </p:cNvPr>
          <p:cNvSpPr txBox="1"/>
          <p:nvPr/>
        </p:nvSpPr>
        <p:spPr>
          <a:xfrm>
            <a:off x="665824" y="234919"/>
            <a:ext cx="11300594" cy="369332"/>
          </a:xfrm>
          <a:prstGeom prst="rect">
            <a:avLst/>
          </a:prstGeom>
          <a:noFill/>
        </p:spPr>
        <p:txBody>
          <a:bodyPr wrap="none" rtlCol="0">
            <a:spAutoFit/>
          </a:bodyPr>
          <a:lstStyle/>
          <a:p>
            <a:r>
              <a:rPr lang="en-IN" dirty="0"/>
              <a:t>WAP to create a class called Circle, it should have three methods namely accept radius, calculate area and display area.</a:t>
            </a:r>
          </a:p>
        </p:txBody>
      </p:sp>
    </p:spTree>
    <p:extLst>
      <p:ext uri="{BB962C8B-B14F-4D97-AF65-F5344CB8AC3E}">
        <p14:creationId xmlns:p14="http://schemas.microsoft.com/office/powerpoint/2010/main" val="401951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5464-8B70-4842-8EA7-4FFF754FF6DF}"/>
              </a:ext>
            </a:extLst>
          </p:cNvPr>
          <p:cNvSpPr>
            <a:spLocks noGrp="1"/>
          </p:cNvSpPr>
          <p:nvPr>
            <p:ph type="title"/>
          </p:nvPr>
        </p:nvSpPr>
        <p:spPr/>
        <p:txBody>
          <a:bodyPr/>
          <a:lstStyle/>
          <a:p>
            <a:r>
              <a:rPr lang="en-IN" dirty="0"/>
              <a:t>Access control</a:t>
            </a:r>
          </a:p>
        </p:txBody>
      </p:sp>
      <p:sp>
        <p:nvSpPr>
          <p:cNvPr id="3" name="Content Placeholder 2">
            <a:extLst>
              <a:ext uri="{FF2B5EF4-FFF2-40B4-BE49-F238E27FC236}">
                <a16:creationId xmlns:a16="http://schemas.microsoft.com/office/drawing/2014/main" id="{FFA2B590-2E9D-40DF-A667-272827C77EF5}"/>
              </a:ext>
            </a:extLst>
          </p:cNvPr>
          <p:cNvSpPr>
            <a:spLocks noGrp="1"/>
          </p:cNvSpPr>
          <p:nvPr>
            <p:ph idx="1"/>
          </p:nvPr>
        </p:nvSpPr>
        <p:spPr/>
        <p:txBody>
          <a:bodyPr>
            <a:normAutofit/>
          </a:bodyPr>
          <a:lstStyle/>
          <a:p>
            <a:r>
              <a:rPr lang="en-IN" dirty="0"/>
              <a:t>Public: Those fields that are declared public are accessible by all classes in the same or different package.</a:t>
            </a:r>
          </a:p>
          <a:p>
            <a:r>
              <a:rPr lang="en-IN" dirty="0"/>
              <a:t>Private: They cannot be accessed by any methods except the ones in the same class.</a:t>
            </a:r>
          </a:p>
          <a:p>
            <a:r>
              <a:rPr lang="en-IN" dirty="0"/>
              <a:t>Protected: they can be accessed by every methods except for methods in non sub classes of different package </a:t>
            </a:r>
          </a:p>
          <a:p>
            <a:r>
              <a:rPr lang="en-IN" dirty="0"/>
              <a:t>Private protected: they can be accessed only by sub classes that can be of same package or other package.</a:t>
            </a:r>
          </a:p>
          <a:p>
            <a:r>
              <a:rPr lang="en-IN" dirty="0"/>
              <a:t>Default: they are accessible only by the methods of the same class, subclasses and non sub classes in same packages.</a:t>
            </a:r>
          </a:p>
        </p:txBody>
      </p:sp>
    </p:spTree>
    <p:extLst>
      <p:ext uri="{BB962C8B-B14F-4D97-AF65-F5344CB8AC3E}">
        <p14:creationId xmlns:p14="http://schemas.microsoft.com/office/powerpoint/2010/main" val="131697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A1AB-83BA-47D0-9C9E-2E79413AFD55}"/>
              </a:ext>
            </a:extLst>
          </p:cNvPr>
          <p:cNvSpPr>
            <a:spLocks noGrp="1"/>
          </p:cNvSpPr>
          <p:nvPr>
            <p:ph type="title"/>
          </p:nvPr>
        </p:nvSpPr>
        <p:spPr/>
        <p:txBody>
          <a:bodyPr/>
          <a:lstStyle/>
          <a:p>
            <a:r>
              <a:rPr lang="en-IN" dirty="0"/>
              <a:t>Access control</a:t>
            </a:r>
          </a:p>
        </p:txBody>
      </p:sp>
      <p:graphicFrame>
        <p:nvGraphicFramePr>
          <p:cNvPr id="4" name="Table 4">
            <a:extLst>
              <a:ext uri="{FF2B5EF4-FFF2-40B4-BE49-F238E27FC236}">
                <a16:creationId xmlns:a16="http://schemas.microsoft.com/office/drawing/2014/main" id="{BB083F0F-99D2-4B85-89C0-7BBF0FDAC9B3}"/>
              </a:ext>
            </a:extLst>
          </p:cNvPr>
          <p:cNvGraphicFramePr>
            <a:graphicFrameLocks noGrp="1"/>
          </p:cNvGraphicFramePr>
          <p:nvPr>
            <p:ph idx="1"/>
            <p:extLst>
              <p:ext uri="{D42A27DB-BD31-4B8C-83A1-F6EECF244321}">
                <p14:modId xmlns:p14="http://schemas.microsoft.com/office/powerpoint/2010/main" val="2392135404"/>
              </p:ext>
            </p:extLst>
          </p:nvPr>
        </p:nvGraphicFramePr>
        <p:xfrm>
          <a:off x="1103682" y="1152983"/>
          <a:ext cx="8947152" cy="5588000"/>
        </p:xfrm>
        <a:graphic>
          <a:graphicData uri="http://schemas.openxmlformats.org/drawingml/2006/table">
            <a:tbl>
              <a:tblPr firstRow="1" bandRow="1">
                <a:tableStyleId>{5C22544A-7EE6-4342-B048-85BDC9FD1C3A}</a:tableStyleId>
              </a:tblPr>
              <a:tblGrid>
                <a:gridCol w="1491192">
                  <a:extLst>
                    <a:ext uri="{9D8B030D-6E8A-4147-A177-3AD203B41FA5}">
                      <a16:colId xmlns:a16="http://schemas.microsoft.com/office/drawing/2014/main" val="1241362396"/>
                    </a:ext>
                  </a:extLst>
                </a:gridCol>
                <a:gridCol w="1491192">
                  <a:extLst>
                    <a:ext uri="{9D8B030D-6E8A-4147-A177-3AD203B41FA5}">
                      <a16:colId xmlns:a16="http://schemas.microsoft.com/office/drawing/2014/main" val="1990238936"/>
                    </a:ext>
                  </a:extLst>
                </a:gridCol>
                <a:gridCol w="1491192">
                  <a:extLst>
                    <a:ext uri="{9D8B030D-6E8A-4147-A177-3AD203B41FA5}">
                      <a16:colId xmlns:a16="http://schemas.microsoft.com/office/drawing/2014/main" val="1594355524"/>
                    </a:ext>
                  </a:extLst>
                </a:gridCol>
                <a:gridCol w="1491192">
                  <a:extLst>
                    <a:ext uri="{9D8B030D-6E8A-4147-A177-3AD203B41FA5}">
                      <a16:colId xmlns:a16="http://schemas.microsoft.com/office/drawing/2014/main" val="3224116476"/>
                    </a:ext>
                  </a:extLst>
                </a:gridCol>
                <a:gridCol w="1491192">
                  <a:extLst>
                    <a:ext uri="{9D8B030D-6E8A-4147-A177-3AD203B41FA5}">
                      <a16:colId xmlns:a16="http://schemas.microsoft.com/office/drawing/2014/main" val="748115851"/>
                    </a:ext>
                  </a:extLst>
                </a:gridCol>
                <a:gridCol w="1491192">
                  <a:extLst>
                    <a:ext uri="{9D8B030D-6E8A-4147-A177-3AD203B41FA5}">
                      <a16:colId xmlns:a16="http://schemas.microsoft.com/office/drawing/2014/main" val="3920987095"/>
                    </a:ext>
                  </a:extLst>
                </a:gridCol>
              </a:tblGrid>
              <a:tr h="370840">
                <a:tc>
                  <a:txBody>
                    <a:bodyPr/>
                    <a:lstStyle/>
                    <a:p>
                      <a:endParaRPr lang="en-IN" dirty="0"/>
                    </a:p>
                  </a:txBody>
                  <a:tcPr marL="77801" marR="77801"/>
                </a:tc>
                <a:tc>
                  <a:txBody>
                    <a:bodyPr/>
                    <a:lstStyle/>
                    <a:p>
                      <a:r>
                        <a:rPr lang="en-IN" dirty="0"/>
                        <a:t>Public </a:t>
                      </a:r>
                    </a:p>
                  </a:txBody>
                  <a:tcPr marL="77801" marR="77801"/>
                </a:tc>
                <a:tc>
                  <a:txBody>
                    <a:bodyPr/>
                    <a:lstStyle/>
                    <a:p>
                      <a:r>
                        <a:rPr lang="en-IN" dirty="0"/>
                        <a:t>Protected </a:t>
                      </a:r>
                    </a:p>
                  </a:txBody>
                  <a:tcPr marL="77801" marR="77801"/>
                </a:tc>
                <a:tc>
                  <a:txBody>
                    <a:bodyPr/>
                    <a:lstStyle/>
                    <a:p>
                      <a:r>
                        <a:rPr lang="en-IN" dirty="0"/>
                        <a:t>Default</a:t>
                      </a:r>
                    </a:p>
                  </a:txBody>
                  <a:tcPr marL="77801" marR="77801"/>
                </a:tc>
                <a:tc>
                  <a:txBody>
                    <a:bodyPr/>
                    <a:lstStyle/>
                    <a:p>
                      <a:r>
                        <a:rPr lang="en-IN" dirty="0"/>
                        <a:t>Private Protected</a:t>
                      </a:r>
                    </a:p>
                  </a:txBody>
                  <a:tcPr marL="77801" marR="77801"/>
                </a:tc>
                <a:tc>
                  <a:txBody>
                    <a:bodyPr/>
                    <a:lstStyle/>
                    <a:p>
                      <a:r>
                        <a:rPr lang="en-IN" dirty="0"/>
                        <a:t>Private </a:t>
                      </a:r>
                    </a:p>
                    <a:p>
                      <a:endParaRPr lang="en-IN" dirty="0"/>
                    </a:p>
                  </a:txBody>
                  <a:tcPr marL="77801" marR="77801"/>
                </a:tc>
                <a:extLst>
                  <a:ext uri="{0D108BD9-81ED-4DB2-BD59-A6C34878D82A}">
                    <a16:rowId xmlns:a16="http://schemas.microsoft.com/office/drawing/2014/main" val="3326558768"/>
                  </a:ext>
                </a:extLst>
              </a:tr>
              <a:tr h="370840">
                <a:tc>
                  <a:txBody>
                    <a:bodyPr/>
                    <a:lstStyle/>
                    <a:p>
                      <a:r>
                        <a:rPr lang="en-IN" dirty="0"/>
                        <a:t>Same class</a:t>
                      </a:r>
                    </a:p>
                  </a:txBody>
                  <a:tcPr marL="77801" marR="77801"/>
                </a:tc>
                <a:tc>
                  <a:txBody>
                    <a:bodyPr/>
                    <a:lstStyle/>
                    <a:p>
                      <a:r>
                        <a:rPr lang="en-IN" dirty="0"/>
                        <a:t>Yes</a:t>
                      </a:r>
                    </a:p>
                  </a:txBody>
                  <a:tcPr marL="77801" marR="77801"/>
                </a:tc>
                <a:tc>
                  <a:txBody>
                    <a:bodyPr/>
                    <a:lstStyle/>
                    <a:p>
                      <a:r>
                        <a:rPr lang="en-IN" dirty="0"/>
                        <a:t>Yes</a:t>
                      </a:r>
                    </a:p>
                  </a:txBody>
                  <a:tcPr marL="77801" marR="77801"/>
                </a:tc>
                <a:tc>
                  <a:txBody>
                    <a:bodyPr/>
                    <a:lstStyle/>
                    <a:p>
                      <a:r>
                        <a:rPr lang="en-IN" dirty="0"/>
                        <a:t>Yes</a:t>
                      </a:r>
                    </a:p>
                  </a:txBody>
                  <a:tcPr marL="77801" marR="77801"/>
                </a:tc>
                <a:tc>
                  <a:txBody>
                    <a:bodyPr/>
                    <a:lstStyle/>
                    <a:p>
                      <a:r>
                        <a:rPr lang="en-IN" dirty="0"/>
                        <a:t>Yes </a:t>
                      </a:r>
                    </a:p>
                  </a:txBody>
                  <a:tcPr marL="77801" marR="77801"/>
                </a:tc>
                <a:tc>
                  <a:txBody>
                    <a:bodyPr/>
                    <a:lstStyle/>
                    <a:p>
                      <a:r>
                        <a:rPr lang="en-IN" dirty="0"/>
                        <a:t>Yes</a:t>
                      </a:r>
                    </a:p>
                  </a:txBody>
                  <a:tcPr marL="77801" marR="77801"/>
                </a:tc>
                <a:extLst>
                  <a:ext uri="{0D108BD9-81ED-4DB2-BD59-A6C34878D82A}">
                    <a16:rowId xmlns:a16="http://schemas.microsoft.com/office/drawing/2014/main" val="1212398345"/>
                  </a:ext>
                </a:extLst>
              </a:tr>
              <a:tr h="370840">
                <a:tc>
                  <a:txBody>
                    <a:bodyPr/>
                    <a:lstStyle/>
                    <a:p>
                      <a:r>
                        <a:rPr lang="en-IN" dirty="0"/>
                        <a:t>Sub class in the same package </a:t>
                      </a:r>
                    </a:p>
                  </a:txBody>
                  <a:tcPr marL="77801" marR="77801"/>
                </a:tc>
                <a:tc>
                  <a:txBody>
                    <a:bodyPr/>
                    <a:lstStyle/>
                    <a:p>
                      <a:r>
                        <a:rPr lang="en-IN" dirty="0"/>
                        <a:t>Yes</a:t>
                      </a:r>
                    </a:p>
                  </a:txBody>
                  <a:tcPr marL="77801" marR="77801"/>
                </a:tc>
                <a:tc>
                  <a:txBody>
                    <a:bodyPr/>
                    <a:lstStyle/>
                    <a:p>
                      <a:r>
                        <a:rPr lang="en-IN" dirty="0"/>
                        <a:t>Yes</a:t>
                      </a:r>
                    </a:p>
                  </a:txBody>
                  <a:tcPr marL="77801" marR="77801"/>
                </a:tc>
                <a:tc>
                  <a:txBody>
                    <a:bodyPr/>
                    <a:lstStyle/>
                    <a:p>
                      <a:r>
                        <a:rPr lang="en-IN" dirty="0"/>
                        <a:t>Yes</a:t>
                      </a:r>
                    </a:p>
                  </a:txBody>
                  <a:tcPr marL="77801" marR="77801"/>
                </a:tc>
                <a:tc>
                  <a:txBody>
                    <a:bodyPr/>
                    <a:lstStyle/>
                    <a:p>
                      <a:r>
                        <a:rPr lang="en-IN" dirty="0"/>
                        <a:t>Yes</a:t>
                      </a:r>
                    </a:p>
                  </a:txBody>
                  <a:tcPr marL="77801" marR="77801"/>
                </a:tc>
                <a:tc>
                  <a:txBody>
                    <a:bodyPr/>
                    <a:lstStyle/>
                    <a:p>
                      <a:r>
                        <a:rPr lang="en-IN" dirty="0"/>
                        <a:t>No</a:t>
                      </a:r>
                    </a:p>
                  </a:txBody>
                  <a:tcPr marL="77801" marR="77801"/>
                </a:tc>
                <a:extLst>
                  <a:ext uri="{0D108BD9-81ED-4DB2-BD59-A6C34878D82A}">
                    <a16:rowId xmlns:a16="http://schemas.microsoft.com/office/drawing/2014/main" val="448234322"/>
                  </a:ext>
                </a:extLst>
              </a:tr>
              <a:tr h="370840">
                <a:tc>
                  <a:txBody>
                    <a:bodyPr/>
                    <a:lstStyle/>
                    <a:p>
                      <a:r>
                        <a:rPr lang="en-IN" dirty="0"/>
                        <a:t>Other classes in the same package</a:t>
                      </a:r>
                    </a:p>
                  </a:txBody>
                  <a:tcPr marL="77801" marR="77801"/>
                </a:tc>
                <a:tc>
                  <a:txBody>
                    <a:bodyPr/>
                    <a:lstStyle/>
                    <a:p>
                      <a:r>
                        <a:rPr lang="en-IN" dirty="0"/>
                        <a:t>Yes</a:t>
                      </a:r>
                    </a:p>
                  </a:txBody>
                  <a:tcPr marL="77801" marR="77801"/>
                </a:tc>
                <a:tc>
                  <a:txBody>
                    <a:bodyPr/>
                    <a:lstStyle/>
                    <a:p>
                      <a:r>
                        <a:rPr lang="en-IN" dirty="0"/>
                        <a:t>Yes</a:t>
                      </a:r>
                    </a:p>
                  </a:txBody>
                  <a:tcPr marL="77801" marR="77801"/>
                </a:tc>
                <a:tc>
                  <a:txBody>
                    <a:bodyPr/>
                    <a:lstStyle/>
                    <a:p>
                      <a:r>
                        <a:rPr lang="en-IN" dirty="0"/>
                        <a:t>Yes</a:t>
                      </a:r>
                    </a:p>
                  </a:txBody>
                  <a:tcPr marL="77801" marR="77801"/>
                </a:tc>
                <a:tc>
                  <a:txBody>
                    <a:bodyPr/>
                    <a:lstStyle/>
                    <a:p>
                      <a:r>
                        <a:rPr lang="en-IN" dirty="0"/>
                        <a:t>No</a:t>
                      </a:r>
                    </a:p>
                  </a:txBody>
                  <a:tcPr marL="77801" marR="77801"/>
                </a:tc>
                <a:tc>
                  <a:txBody>
                    <a:bodyPr/>
                    <a:lstStyle/>
                    <a:p>
                      <a:r>
                        <a:rPr lang="en-IN" dirty="0"/>
                        <a:t>No</a:t>
                      </a:r>
                    </a:p>
                  </a:txBody>
                  <a:tcPr marL="77801" marR="77801"/>
                </a:tc>
                <a:extLst>
                  <a:ext uri="{0D108BD9-81ED-4DB2-BD59-A6C34878D82A}">
                    <a16:rowId xmlns:a16="http://schemas.microsoft.com/office/drawing/2014/main" val="3056181059"/>
                  </a:ext>
                </a:extLst>
              </a:tr>
              <a:tr h="370840">
                <a:tc>
                  <a:txBody>
                    <a:bodyPr/>
                    <a:lstStyle/>
                    <a:p>
                      <a:r>
                        <a:rPr lang="en-IN" dirty="0"/>
                        <a:t>Subclasses in the other packages</a:t>
                      </a:r>
                    </a:p>
                  </a:txBody>
                  <a:tcPr marL="77801" marR="77801"/>
                </a:tc>
                <a:tc>
                  <a:txBody>
                    <a:bodyPr/>
                    <a:lstStyle/>
                    <a:p>
                      <a:r>
                        <a:rPr lang="en-IN" dirty="0"/>
                        <a:t>Yes</a:t>
                      </a:r>
                    </a:p>
                  </a:txBody>
                  <a:tcPr marL="77801" marR="77801"/>
                </a:tc>
                <a:tc>
                  <a:txBody>
                    <a:bodyPr/>
                    <a:lstStyle/>
                    <a:p>
                      <a:r>
                        <a:rPr lang="en-IN" dirty="0"/>
                        <a:t>Yes</a:t>
                      </a:r>
                    </a:p>
                  </a:txBody>
                  <a:tcPr marL="77801" marR="77801"/>
                </a:tc>
                <a:tc>
                  <a:txBody>
                    <a:bodyPr/>
                    <a:lstStyle/>
                    <a:p>
                      <a:r>
                        <a:rPr lang="en-IN" dirty="0"/>
                        <a:t>No</a:t>
                      </a:r>
                    </a:p>
                  </a:txBody>
                  <a:tcPr marL="77801" marR="77801"/>
                </a:tc>
                <a:tc>
                  <a:txBody>
                    <a:bodyPr/>
                    <a:lstStyle/>
                    <a:p>
                      <a:r>
                        <a:rPr lang="en-IN" dirty="0"/>
                        <a:t>Yes</a:t>
                      </a:r>
                    </a:p>
                  </a:txBody>
                  <a:tcPr marL="77801" marR="77801"/>
                </a:tc>
                <a:tc>
                  <a:txBody>
                    <a:bodyPr/>
                    <a:lstStyle/>
                    <a:p>
                      <a:r>
                        <a:rPr lang="en-IN" dirty="0"/>
                        <a:t>No</a:t>
                      </a:r>
                    </a:p>
                  </a:txBody>
                  <a:tcPr marL="77801" marR="77801"/>
                </a:tc>
                <a:extLst>
                  <a:ext uri="{0D108BD9-81ED-4DB2-BD59-A6C34878D82A}">
                    <a16:rowId xmlns:a16="http://schemas.microsoft.com/office/drawing/2014/main" val="1953679729"/>
                  </a:ext>
                </a:extLst>
              </a:tr>
              <a:tr h="370840">
                <a:tc>
                  <a:txBody>
                    <a:bodyPr/>
                    <a:lstStyle/>
                    <a:p>
                      <a:r>
                        <a:rPr lang="en-IN" dirty="0"/>
                        <a:t>other classes in the other packages </a:t>
                      </a:r>
                    </a:p>
                  </a:txBody>
                  <a:tcPr marL="77801" marR="77801"/>
                </a:tc>
                <a:tc>
                  <a:txBody>
                    <a:bodyPr/>
                    <a:lstStyle/>
                    <a:p>
                      <a:r>
                        <a:rPr lang="en-IN" dirty="0"/>
                        <a:t>Yes</a:t>
                      </a:r>
                    </a:p>
                  </a:txBody>
                  <a:tcPr marL="77801" marR="77801"/>
                </a:tc>
                <a:tc>
                  <a:txBody>
                    <a:bodyPr/>
                    <a:lstStyle/>
                    <a:p>
                      <a:r>
                        <a:rPr lang="en-IN" dirty="0"/>
                        <a:t>No</a:t>
                      </a:r>
                    </a:p>
                  </a:txBody>
                  <a:tcPr marL="77801" marR="77801"/>
                </a:tc>
                <a:tc>
                  <a:txBody>
                    <a:bodyPr/>
                    <a:lstStyle/>
                    <a:p>
                      <a:r>
                        <a:rPr lang="en-IN" dirty="0"/>
                        <a:t>No </a:t>
                      </a:r>
                    </a:p>
                  </a:txBody>
                  <a:tcPr marL="77801" marR="77801"/>
                </a:tc>
                <a:tc>
                  <a:txBody>
                    <a:bodyPr/>
                    <a:lstStyle/>
                    <a:p>
                      <a:r>
                        <a:rPr lang="en-IN" dirty="0"/>
                        <a:t>No</a:t>
                      </a:r>
                    </a:p>
                  </a:txBody>
                  <a:tcPr marL="77801" marR="77801"/>
                </a:tc>
                <a:tc>
                  <a:txBody>
                    <a:bodyPr/>
                    <a:lstStyle/>
                    <a:p>
                      <a:r>
                        <a:rPr lang="en-IN" dirty="0"/>
                        <a:t>No</a:t>
                      </a:r>
                    </a:p>
                  </a:txBody>
                  <a:tcPr marL="77801" marR="77801"/>
                </a:tc>
                <a:extLst>
                  <a:ext uri="{0D108BD9-81ED-4DB2-BD59-A6C34878D82A}">
                    <a16:rowId xmlns:a16="http://schemas.microsoft.com/office/drawing/2014/main" val="3970698223"/>
                  </a:ext>
                </a:extLst>
              </a:tr>
              <a:tr h="370840">
                <a:tc>
                  <a:txBody>
                    <a:bodyPr/>
                    <a:lstStyle/>
                    <a:p>
                      <a:endParaRPr lang="en-IN" dirty="0"/>
                    </a:p>
                  </a:txBody>
                  <a:tcPr marL="77801" marR="77801"/>
                </a:tc>
                <a:tc>
                  <a:txBody>
                    <a:bodyPr/>
                    <a:lstStyle/>
                    <a:p>
                      <a:endParaRPr lang="en-IN" dirty="0"/>
                    </a:p>
                  </a:txBody>
                  <a:tcPr marL="77801" marR="77801"/>
                </a:tc>
                <a:tc>
                  <a:txBody>
                    <a:bodyPr/>
                    <a:lstStyle/>
                    <a:p>
                      <a:endParaRPr lang="en-IN" dirty="0"/>
                    </a:p>
                  </a:txBody>
                  <a:tcPr marL="77801" marR="77801"/>
                </a:tc>
                <a:tc>
                  <a:txBody>
                    <a:bodyPr/>
                    <a:lstStyle/>
                    <a:p>
                      <a:endParaRPr lang="en-IN" dirty="0"/>
                    </a:p>
                  </a:txBody>
                  <a:tcPr marL="77801" marR="77801"/>
                </a:tc>
                <a:tc>
                  <a:txBody>
                    <a:bodyPr/>
                    <a:lstStyle/>
                    <a:p>
                      <a:endParaRPr lang="en-IN" dirty="0"/>
                    </a:p>
                  </a:txBody>
                  <a:tcPr marL="77801" marR="77801"/>
                </a:tc>
                <a:tc>
                  <a:txBody>
                    <a:bodyPr/>
                    <a:lstStyle/>
                    <a:p>
                      <a:endParaRPr lang="en-IN" dirty="0"/>
                    </a:p>
                  </a:txBody>
                  <a:tcPr marL="77801" marR="77801"/>
                </a:tc>
                <a:extLst>
                  <a:ext uri="{0D108BD9-81ED-4DB2-BD59-A6C34878D82A}">
                    <a16:rowId xmlns:a16="http://schemas.microsoft.com/office/drawing/2014/main" val="1902809635"/>
                  </a:ext>
                </a:extLst>
              </a:tr>
            </a:tbl>
          </a:graphicData>
        </a:graphic>
      </p:graphicFrame>
    </p:spTree>
    <p:extLst>
      <p:ext uri="{BB962C8B-B14F-4D97-AF65-F5344CB8AC3E}">
        <p14:creationId xmlns:p14="http://schemas.microsoft.com/office/powerpoint/2010/main" val="280261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AC1A-6A18-4D9D-BBD6-A3F1642F96F1}"/>
              </a:ext>
            </a:extLst>
          </p:cNvPr>
          <p:cNvSpPr>
            <a:spLocks noGrp="1"/>
          </p:cNvSpPr>
          <p:nvPr>
            <p:ph type="title"/>
          </p:nvPr>
        </p:nvSpPr>
        <p:spPr/>
        <p:txBody>
          <a:bodyPr/>
          <a:lstStyle/>
          <a:p>
            <a:r>
              <a:rPr lang="en-IN" dirty="0"/>
              <a:t>Tips to remember the previous table</a:t>
            </a:r>
          </a:p>
        </p:txBody>
      </p:sp>
      <p:sp>
        <p:nvSpPr>
          <p:cNvPr id="3" name="Content Placeholder 2">
            <a:extLst>
              <a:ext uri="{FF2B5EF4-FFF2-40B4-BE49-F238E27FC236}">
                <a16:creationId xmlns:a16="http://schemas.microsoft.com/office/drawing/2014/main" id="{4D6EFF78-4456-42AF-AA8E-DF3B44D28302}"/>
              </a:ext>
            </a:extLst>
          </p:cNvPr>
          <p:cNvSpPr>
            <a:spLocks noGrp="1"/>
          </p:cNvSpPr>
          <p:nvPr>
            <p:ph idx="1"/>
          </p:nvPr>
        </p:nvSpPr>
        <p:spPr/>
        <p:txBody>
          <a:bodyPr/>
          <a:lstStyle/>
          <a:p>
            <a:r>
              <a:rPr lang="en-IN" dirty="0"/>
              <a:t>Protected :- In the same package, it can be accessed whether subclass or not, but in another package, it has to be a subclass.</a:t>
            </a:r>
          </a:p>
          <a:p>
            <a:r>
              <a:rPr lang="en-IN" dirty="0"/>
              <a:t>Default:- In the same package it is accessible whether subclass or not but in another package it is not possible even if it is a subclass.</a:t>
            </a:r>
          </a:p>
          <a:p>
            <a:r>
              <a:rPr lang="en-IN" dirty="0"/>
              <a:t>Private protected:- As long as it’s a subclass, whether in the same or another package. </a:t>
            </a:r>
          </a:p>
        </p:txBody>
      </p:sp>
    </p:spTree>
    <p:extLst>
      <p:ext uri="{BB962C8B-B14F-4D97-AF65-F5344CB8AC3E}">
        <p14:creationId xmlns:p14="http://schemas.microsoft.com/office/powerpoint/2010/main" val="81198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9D79-6E7E-4FC5-8901-59E9456B25FB}"/>
              </a:ext>
            </a:extLst>
          </p:cNvPr>
          <p:cNvSpPr>
            <a:spLocks noGrp="1"/>
          </p:cNvSpPr>
          <p:nvPr>
            <p:ph type="title"/>
          </p:nvPr>
        </p:nvSpPr>
        <p:spPr/>
        <p:txBody>
          <a:bodyPr/>
          <a:lstStyle/>
          <a:p>
            <a:r>
              <a:rPr lang="en-IN" dirty="0"/>
              <a:t>Constructors </a:t>
            </a:r>
          </a:p>
        </p:txBody>
      </p:sp>
      <p:sp>
        <p:nvSpPr>
          <p:cNvPr id="3" name="Content Placeholder 2">
            <a:extLst>
              <a:ext uri="{FF2B5EF4-FFF2-40B4-BE49-F238E27FC236}">
                <a16:creationId xmlns:a16="http://schemas.microsoft.com/office/drawing/2014/main" id="{624A7449-C590-41DA-8601-7430739F9109}"/>
              </a:ext>
            </a:extLst>
          </p:cNvPr>
          <p:cNvSpPr>
            <a:spLocks noGrp="1"/>
          </p:cNvSpPr>
          <p:nvPr>
            <p:ph idx="1"/>
          </p:nvPr>
        </p:nvSpPr>
        <p:spPr/>
        <p:txBody>
          <a:bodyPr/>
          <a:lstStyle/>
          <a:p>
            <a:r>
              <a:rPr lang="en-IN" dirty="0"/>
              <a:t>Constructors are used to create objects of a class. Basically a constructor initializes the values of the member variables in the class.</a:t>
            </a:r>
          </a:p>
          <a:p>
            <a:r>
              <a:rPr lang="en-IN" dirty="0"/>
              <a:t>Constructor is a special member used to initialize the members of the class.</a:t>
            </a:r>
          </a:p>
          <a:p>
            <a:r>
              <a:rPr lang="en-IN" dirty="0"/>
              <a:t>It is automatically invoked when the object is created.</a:t>
            </a:r>
          </a:p>
          <a:p>
            <a:r>
              <a:rPr lang="en-IN" dirty="0"/>
              <a:t>A constructor takes the responsibility of initializing the member variables of the class.</a:t>
            </a:r>
          </a:p>
          <a:p>
            <a:r>
              <a:rPr lang="en-IN" dirty="0"/>
              <a:t>The name of the constructor is same as that of the class.</a:t>
            </a:r>
          </a:p>
          <a:p>
            <a:r>
              <a:rPr lang="en-IN" dirty="0"/>
              <a:t>There are some more features of constructors below.</a:t>
            </a:r>
          </a:p>
        </p:txBody>
      </p:sp>
    </p:spTree>
    <p:extLst>
      <p:ext uri="{BB962C8B-B14F-4D97-AF65-F5344CB8AC3E}">
        <p14:creationId xmlns:p14="http://schemas.microsoft.com/office/powerpoint/2010/main" val="271362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0883-5694-4B0C-BBB2-DF6B22967BC5}"/>
              </a:ext>
            </a:extLst>
          </p:cNvPr>
          <p:cNvSpPr>
            <a:spLocks noGrp="1"/>
          </p:cNvSpPr>
          <p:nvPr>
            <p:ph type="title"/>
          </p:nvPr>
        </p:nvSpPr>
        <p:spPr/>
        <p:txBody>
          <a:bodyPr/>
          <a:lstStyle/>
          <a:p>
            <a:r>
              <a:rPr lang="en-IN" dirty="0"/>
              <a:t>Features of constructor</a:t>
            </a:r>
          </a:p>
        </p:txBody>
      </p:sp>
      <p:sp>
        <p:nvSpPr>
          <p:cNvPr id="3" name="Content Placeholder 2">
            <a:extLst>
              <a:ext uri="{FF2B5EF4-FFF2-40B4-BE49-F238E27FC236}">
                <a16:creationId xmlns:a16="http://schemas.microsoft.com/office/drawing/2014/main" id="{8B9226A4-3401-4BD1-BC1A-9A8D10114D33}"/>
              </a:ext>
            </a:extLst>
          </p:cNvPr>
          <p:cNvSpPr>
            <a:spLocks noGrp="1"/>
          </p:cNvSpPr>
          <p:nvPr>
            <p:ph idx="1"/>
          </p:nvPr>
        </p:nvSpPr>
        <p:spPr/>
        <p:txBody>
          <a:bodyPr/>
          <a:lstStyle/>
          <a:p>
            <a:r>
              <a:rPr lang="en-IN" dirty="0"/>
              <a:t>Name of the constructor has to be same as of the class.</a:t>
            </a:r>
          </a:p>
          <a:p>
            <a:r>
              <a:rPr lang="en-IN" dirty="0"/>
              <a:t>It cannot have return type not even void.</a:t>
            </a:r>
          </a:p>
          <a:p>
            <a:r>
              <a:rPr lang="en-IN" dirty="0"/>
              <a:t>They are automatically invoked.</a:t>
            </a:r>
          </a:p>
          <a:p>
            <a:r>
              <a:rPr lang="en-IN" dirty="0"/>
              <a:t>There can be more than one constructor, with different parameter list in a class.(called as constructor overloading)</a:t>
            </a:r>
          </a:p>
          <a:p>
            <a:r>
              <a:rPr lang="en-IN" dirty="0"/>
              <a:t>They should always be in the public/default/protected visibility of a class.</a:t>
            </a:r>
          </a:p>
        </p:txBody>
      </p:sp>
    </p:spTree>
    <p:extLst>
      <p:ext uri="{BB962C8B-B14F-4D97-AF65-F5344CB8AC3E}">
        <p14:creationId xmlns:p14="http://schemas.microsoft.com/office/powerpoint/2010/main" val="19976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0608-23C1-4264-BE6B-CB6AB56C82FF}"/>
              </a:ext>
            </a:extLst>
          </p:cNvPr>
          <p:cNvSpPr>
            <a:spLocks noGrp="1"/>
          </p:cNvSpPr>
          <p:nvPr>
            <p:ph type="title"/>
          </p:nvPr>
        </p:nvSpPr>
        <p:spPr/>
        <p:txBody>
          <a:bodyPr/>
          <a:lstStyle/>
          <a:p>
            <a:r>
              <a:rPr lang="en-IN" dirty="0"/>
              <a:t>Types of constructors </a:t>
            </a:r>
          </a:p>
        </p:txBody>
      </p:sp>
      <p:sp>
        <p:nvSpPr>
          <p:cNvPr id="3" name="Content Placeholder 2">
            <a:extLst>
              <a:ext uri="{FF2B5EF4-FFF2-40B4-BE49-F238E27FC236}">
                <a16:creationId xmlns:a16="http://schemas.microsoft.com/office/drawing/2014/main" id="{AF21E7EA-D816-4E82-8AA8-AD40CB9649B7}"/>
              </a:ext>
            </a:extLst>
          </p:cNvPr>
          <p:cNvSpPr>
            <a:spLocks noGrp="1"/>
          </p:cNvSpPr>
          <p:nvPr>
            <p:ph idx="1"/>
          </p:nvPr>
        </p:nvSpPr>
        <p:spPr/>
        <p:txBody>
          <a:bodyPr>
            <a:normAutofit fontScale="92500" lnSpcReduction="20000"/>
          </a:bodyPr>
          <a:lstStyle/>
          <a:p>
            <a:r>
              <a:rPr lang="en-IN" dirty="0"/>
              <a:t>Parameterized constructors: These constructors accept </a:t>
            </a:r>
            <a:r>
              <a:rPr lang="en-IN" dirty="0" err="1"/>
              <a:t>argumetns</a:t>
            </a:r>
            <a:r>
              <a:rPr lang="en-IN" dirty="0"/>
              <a:t> at the time of object creation. The values that tare received as arguments are used by the constructor to initialize the member variables of the object of that class. </a:t>
            </a:r>
          </a:p>
          <a:p>
            <a:r>
              <a:rPr lang="en-IN" dirty="0"/>
              <a:t>Default constructors: These constructors do not accept any arguments at the time of object creation. So the initialization of member variables can take place in either of the two ways:</a:t>
            </a:r>
          </a:p>
          <a:p>
            <a:pPr lvl="1"/>
            <a:r>
              <a:rPr lang="en-IN" dirty="0"/>
              <a:t>First the values can be obtained by hard coding them in the definition of constructor. In these cases the values to be assigned to variables will be fixed. Every time an object of a class is created it would be assigned those fixed values only.</a:t>
            </a:r>
          </a:p>
          <a:p>
            <a:pPr lvl="1"/>
            <a:r>
              <a:rPr lang="en-IN" dirty="0"/>
              <a:t>Second approach is to let the constructor accept the arguments directly from the user. In such cases the constructor definition would typically contain Input statements that would accept values from the user and would use those values to assign member variables of the object of the class. This approach does not assign fixed values to each and every object that gets created and is more flexible compared to the previous approach.</a:t>
            </a:r>
          </a:p>
          <a:p>
            <a:pPr lvl="1"/>
            <a:endParaRPr lang="en-IN" dirty="0"/>
          </a:p>
        </p:txBody>
      </p:sp>
    </p:spTree>
    <p:extLst>
      <p:ext uri="{BB962C8B-B14F-4D97-AF65-F5344CB8AC3E}">
        <p14:creationId xmlns:p14="http://schemas.microsoft.com/office/powerpoint/2010/main" val="1443651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710</TotalTime>
  <Words>2537</Words>
  <Application>Microsoft Office PowerPoint</Application>
  <PresentationFormat>Widescreen</PresentationFormat>
  <Paragraphs>361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Century Gothic</vt:lpstr>
      <vt:lpstr>Consolas</vt:lpstr>
      <vt:lpstr>Courier New</vt:lpstr>
      <vt:lpstr>Wingdings 3</vt:lpstr>
      <vt:lpstr>Ion</vt:lpstr>
      <vt:lpstr>Classes and objects </vt:lpstr>
      <vt:lpstr>Class  </vt:lpstr>
      <vt:lpstr>PowerPoint Presentation</vt:lpstr>
      <vt:lpstr>Access control</vt:lpstr>
      <vt:lpstr>Access control</vt:lpstr>
      <vt:lpstr>Tips to remember the previous table</vt:lpstr>
      <vt:lpstr>Constructors </vt:lpstr>
      <vt:lpstr>Features of constructor</vt:lpstr>
      <vt:lpstr>Types of constructors </vt:lpstr>
      <vt:lpstr>PowerPoint Presentation</vt:lpstr>
      <vt:lpstr>PowerPoint Presentation</vt:lpstr>
      <vt:lpstr>Constructor overloading</vt:lpstr>
      <vt:lpstr>PowerPoint Presentation</vt:lpstr>
      <vt:lpstr>Copy constructor</vt:lpstr>
      <vt:lpstr>PowerPoint Presentation</vt:lpstr>
      <vt:lpstr>Explanation </vt:lpstr>
      <vt:lpstr>PowerPoint Presentation</vt:lpstr>
      <vt:lpstr>Explanation</vt:lpstr>
      <vt:lpstr>This keyword </vt:lpstr>
      <vt:lpstr>PowerPoint Presentation</vt:lpstr>
      <vt:lpstr>Method overriding</vt:lpstr>
      <vt:lpstr>Static keyword – static class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shah</dc:creator>
  <cp:lastModifiedBy>harshal shah</cp:lastModifiedBy>
  <cp:revision>10</cp:revision>
  <cp:lastPrinted>2021-09-29T03:44:17Z</cp:lastPrinted>
  <dcterms:created xsi:type="dcterms:W3CDTF">2021-09-06T14:09:54Z</dcterms:created>
  <dcterms:modified xsi:type="dcterms:W3CDTF">2025-05-23T06:56:22Z</dcterms:modified>
</cp:coreProperties>
</file>