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37490400" cy="43891200"/>
  <p:notesSz cx="6858000" cy="9144000"/>
  <p:defaultTextStyle>
    <a:defPPr>
      <a:defRPr lang="en-US"/>
    </a:defPPr>
    <a:lvl1pPr algn="l" defTabSz="4914900" rtl="0" eaLnBrk="0" fontAlgn="base" hangingPunct="0">
      <a:spcBef>
        <a:spcPct val="0"/>
      </a:spcBef>
      <a:spcAft>
        <a:spcPct val="0"/>
      </a:spcAft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1pPr>
    <a:lvl2pPr marL="457200" indent="1385888" algn="l" defTabSz="4914900" rtl="0" eaLnBrk="0" fontAlgn="base" hangingPunct="0">
      <a:spcBef>
        <a:spcPct val="0"/>
      </a:spcBef>
      <a:spcAft>
        <a:spcPct val="0"/>
      </a:spcAft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2pPr>
    <a:lvl3pPr marL="914400" indent="2771775" algn="l" defTabSz="4914900" rtl="0" eaLnBrk="0" fontAlgn="base" hangingPunct="0">
      <a:spcBef>
        <a:spcPct val="0"/>
      </a:spcBef>
      <a:spcAft>
        <a:spcPct val="0"/>
      </a:spcAft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3pPr>
    <a:lvl4pPr marL="1371600" indent="4157663" algn="l" defTabSz="4914900" rtl="0" eaLnBrk="0" fontAlgn="base" hangingPunct="0">
      <a:spcBef>
        <a:spcPct val="0"/>
      </a:spcBef>
      <a:spcAft>
        <a:spcPct val="0"/>
      </a:spcAft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4pPr>
    <a:lvl5pPr marL="1828800" indent="5543550" algn="l" defTabSz="4914900" rtl="0" eaLnBrk="0" fontAlgn="base" hangingPunct="0">
      <a:spcBef>
        <a:spcPct val="0"/>
      </a:spcBef>
      <a:spcAft>
        <a:spcPct val="0"/>
      </a:spcAft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5pPr>
    <a:lvl6pPr marL="2286000" algn="l" defTabSz="914400" rtl="0" eaLnBrk="1" latinLnBrk="0" hangingPunct="1"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6pPr>
    <a:lvl7pPr marL="2743200" algn="l" defTabSz="914400" rtl="0" eaLnBrk="1" latinLnBrk="0" hangingPunct="1"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7pPr>
    <a:lvl8pPr marL="3200400" algn="l" defTabSz="914400" rtl="0" eaLnBrk="1" latinLnBrk="0" hangingPunct="1"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8pPr>
    <a:lvl9pPr marL="3657600" algn="l" defTabSz="914400" rtl="0" eaLnBrk="1" latinLnBrk="0" hangingPunct="1">
      <a:defRPr sz="9600" kern="1200">
        <a:solidFill>
          <a:srgbClr val="666666"/>
        </a:solidFill>
        <a:latin typeface="Arial" panose="020B0604020202020204" pitchFamily="34" charset="0"/>
        <a:ea typeface="Helvetica" pitchFamily="2" charset="0"/>
        <a:cs typeface="Helvetica" pitchFamily="2" charset="0"/>
        <a:sym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AEAEA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0E7"/>
          </a:solidFill>
        </a:fill>
      </a:tcStyle>
    </a:wholeTbl>
    <a:band2H>
      <a:tcTxStyle/>
      <a:tcStyle>
        <a:tcBdr/>
        <a:fill>
          <a:solidFill>
            <a:srgbClr val="E6E9F3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D3CF"/>
          </a:solidFill>
        </a:fill>
      </a:tcStyle>
    </a:wholeTbl>
    <a:band2H>
      <a:tcTxStyle/>
      <a:tcStyle>
        <a:tcBdr/>
        <a:fill>
          <a:solidFill>
            <a:srgbClr val="FAEA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DCF"/>
          </a:solidFill>
        </a:fill>
      </a:tcStyle>
    </a:wholeTbl>
    <a:band2H>
      <a:tcTxStyle/>
      <a:tcStyle>
        <a:tcBdr/>
        <a:fill>
          <a:solidFill>
            <a:srgbClr val="E6E8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2D2D2"/>
          </a:solidFill>
        </a:fill>
      </a:tcStyle>
    </a:wholeTbl>
    <a:band2H>
      <a:tcTxStyle/>
      <a:tcStyle>
        <a:tcBdr/>
        <a:fill>
          <a:solidFill>
            <a:srgbClr val="EAEAEA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solidFill>
            <a:schemeClr val="accent4">
              <a:alpha val="20000"/>
            </a:scheme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50800" cap="flat">
              <a:solidFill>
                <a:schemeClr val="accent4"/>
              </a:solidFill>
              <a:prstDash val="solid"/>
              <a:round/>
            </a:ln>
          </a:top>
          <a:bottom>
            <a:ln w="127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chemeClr val="accent4"/>
      </a:tcTxStyle>
      <a:tcStyle>
        <a:tcBdr>
          <a:left>
            <a:ln w="12700" cap="flat">
              <a:solidFill>
                <a:schemeClr val="accent4"/>
              </a:solidFill>
              <a:prstDash val="solid"/>
              <a:round/>
            </a:ln>
          </a:left>
          <a:right>
            <a:ln w="12700" cap="flat">
              <a:solidFill>
                <a:schemeClr val="accent4"/>
              </a:solidFill>
              <a:prstDash val="solid"/>
              <a:round/>
            </a:ln>
          </a:right>
          <a:top>
            <a:ln w="12700" cap="flat">
              <a:solidFill>
                <a:schemeClr val="accent4"/>
              </a:solidFill>
              <a:prstDash val="solid"/>
              <a:round/>
            </a:ln>
          </a:top>
          <a:bottom>
            <a:ln w="25400" cap="flat">
              <a:solidFill>
                <a:schemeClr val="accent4"/>
              </a:solidFill>
              <a:prstDash val="solid"/>
              <a:round/>
            </a:ln>
          </a:bottom>
          <a:insideH>
            <a:ln w="12700" cap="flat">
              <a:solidFill>
                <a:schemeClr val="accent4"/>
              </a:solidFill>
              <a:prstDash val="solid"/>
              <a:round/>
            </a:ln>
          </a:insideH>
          <a:insideV>
            <a:ln w="12700" cap="flat">
              <a:solidFill>
                <a:schemeClr val="accent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0"/>
  </p:normalViewPr>
  <p:slideViewPr>
    <p:cSldViewPr snapToGrid="0">
      <p:cViewPr varScale="1">
        <p:scale>
          <a:sx n="18" d="100"/>
          <a:sy n="18" d="100"/>
        </p:scale>
        <p:origin x="311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dula Deshmukh" userId="bb5634b8-58f1-4955-bc6f-597514191272" providerId="ADAL" clId="{4528BAF2-22AC-B84B-9CE4-555ED2063965}"/>
    <pc:docChg chg="custSel modSld">
      <pc:chgData name="Mrudula Deshmukh" userId="bb5634b8-58f1-4955-bc6f-597514191272" providerId="ADAL" clId="{4528BAF2-22AC-B84B-9CE4-555ED2063965}" dt="2024-12-17T00:21:16.257" v="1" actId="478"/>
      <pc:docMkLst>
        <pc:docMk/>
      </pc:docMkLst>
      <pc:sldChg chg="delSp modSp mod">
        <pc:chgData name="Mrudula Deshmukh" userId="bb5634b8-58f1-4955-bc6f-597514191272" providerId="ADAL" clId="{4528BAF2-22AC-B84B-9CE4-555ED2063965}" dt="2024-12-17T00:21:16.257" v="1" actId="478"/>
        <pc:sldMkLst>
          <pc:docMk/>
          <pc:sldMk cId="0" sldId="257"/>
        </pc:sldMkLst>
        <pc:cxnChg chg="del mod">
          <ac:chgData name="Mrudula Deshmukh" userId="bb5634b8-58f1-4955-bc6f-597514191272" providerId="ADAL" clId="{4528BAF2-22AC-B84B-9CE4-555ED2063965}" dt="2024-12-17T00:21:16.257" v="1" actId="478"/>
          <ac:cxnSpMkLst>
            <pc:docMk/>
            <pc:sldMk cId="0" sldId="257"/>
            <ac:cxnSpMk id="43" creationId="{92946F9D-6260-E26C-4FB0-29E6412C5100}"/>
          </ac:cxnSpMkLst>
        </pc:cxnChg>
        <pc:cxnChg chg="del mod">
          <ac:chgData name="Mrudula Deshmukh" userId="bb5634b8-58f1-4955-bc6f-597514191272" providerId="ADAL" clId="{4528BAF2-22AC-B84B-9CE4-555ED2063965}" dt="2024-12-17T00:21:14.195" v="0" actId="478"/>
          <ac:cxnSpMkLst>
            <pc:docMk/>
            <pc:sldMk cId="0" sldId="257"/>
            <ac:cxnSpMk id="46" creationId="{15C152A3-C978-ADFA-9906-BD70B63C23B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hape 42">
            <a:extLst>
              <a:ext uri="{FF2B5EF4-FFF2-40B4-BE49-F238E27FC236}">
                <a16:creationId xmlns:a16="http://schemas.microsoft.com/office/drawing/2014/main" id="{96EACFD2-8248-E444-1456-11D88206671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5" name="Shape 43">
            <a:extLst>
              <a:ext uri="{FF2B5EF4-FFF2-40B4-BE49-F238E27FC236}">
                <a16:creationId xmlns:a16="http://schemas.microsoft.com/office/drawing/2014/main" id="{6162B204-9DD3-6FE2-B8CC-F4F770EF328D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1219200" rtl="0" eaLnBrk="0" fontAlgn="base" hangingPunct="0">
      <a:spcBef>
        <a:spcPct val="30000"/>
      </a:spcBef>
      <a:spcAft>
        <a:spcPct val="0"/>
      </a:spcAft>
      <a:defRPr sz="16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1pPr>
    <a:lvl2pPr marL="742950" indent="-285750" algn="l" defTabSz="1219200" rtl="0" eaLnBrk="0" fontAlgn="base" hangingPunct="0">
      <a:spcBef>
        <a:spcPct val="30000"/>
      </a:spcBef>
      <a:spcAft>
        <a:spcPct val="0"/>
      </a:spcAft>
      <a:defRPr sz="16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2pPr>
    <a:lvl3pPr marL="1143000" indent="-228600" algn="l" defTabSz="1219200" rtl="0" eaLnBrk="0" fontAlgn="base" hangingPunct="0">
      <a:spcBef>
        <a:spcPct val="30000"/>
      </a:spcBef>
      <a:spcAft>
        <a:spcPct val="0"/>
      </a:spcAft>
      <a:defRPr sz="16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3pPr>
    <a:lvl4pPr marL="1600200" indent="-228600" algn="l" defTabSz="1219200" rtl="0" eaLnBrk="0" fontAlgn="base" hangingPunct="0">
      <a:spcBef>
        <a:spcPct val="30000"/>
      </a:spcBef>
      <a:spcAft>
        <a:spcPct val="0"/>
      </a:spcAft>
      <a:defRPr sz="16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4pPr>
    <a:lvl5pPr marL="2057400" indent="-228600" algn="l" defTabSz="1219200" rtl="0" eaLnBrk="0" fontAlgn="base" hangingPunct="0">
      <a:spcBef>
        <a:spcPct val="30000"/>
      </a:spcBef>
      <a:spcAft>
        <a:spcPct val="0"/>
      </a:spcAft>
      <a:defRPr sz="1600">
        <a:solidFill>
          <a:schemeClr val="tx1"/>
        </a:solidFill>
        <a:latin typeface="+mj-lt"/>
        <a:ea typeface="+mj-ea"/>
        <a:cs typeface="+mj-cs"/>
        <a:sym typeface="Calibri" panose="020F0502020204030204" pitchFamily="34" charset="0"/>
      </a:defRPr>
    </a:lvl5pPr>
    <a:lvl6pPr indent="1143000" defTabSz="1219200" latinLnBrk="0">
      <a:defRPr sz="1600">
        <a:latin typeface="+mj-lt"/>
        <a:ea typeface="+mj-ea"/>
        <a:cs typeface="+mj-cs"/>
        <a:sym typeface="Calibri"/>
      </a:defRPr>
    </a:lvl6pPr>
    <a:lvl7pPr indent="1371600" defTabSz="1219200" latinLnBrk="0">
      <a:defRPr sz="1600">
        <a:latin typeface="+mj-lt"/>
        <a:ea typeface="+mj-ea"/>
        <a:cs typeface="+mj-cs"/>
        <a:sym typeface="Calibri"/>
      </a:defRPr>
    </a:lvl7pPr>
    <a:lvl8pPr indent="1600200" defTabSz="1219200" latinLnBrk="0">
      <a:defRPr sz="1600">
        <a:latin typeface="+mj-lt"/>
        <a:ea typeface="+mj-ea"/>
        <a:cs typeface="+mj-cs"/>
        <a:sym typeface="Calibri"/>
      </a:defRPr>
    </a:lvl8pPr>
    <a:lvl9pPr indent="1828800" defTabSz="1219200" latinLnBrk="0">
      <a:defRPr sz="16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Research Poster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6">
            <a:extLst>
              <a:ext uri="{FF2B5EF4-FFF2-40B4-BE49-F238E27FC236}">
                <a16:creationId xmlns:a16="http://schemas.microsoft.com/office/drawing/2014/main" id="{62AE537A-B890-19BD-0B96-0CFF6A1658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8888" y="36323588"/>
            <a:ext cx="0" cy="1589087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grpSp>
        <p:nvGrpSpPr>
          <p:cNvPr id="3" name="Group">
            <a:extLst>
              <a:ext uri="{FF2B5EF4-FFF2-40B4-BE49-F238E27FC236}">
                <a16:creationId xmlns:a16="http://schemas.microsoft.com/office/drawing/2014/main" id="{4299DA12-07D8-287E-E974-3D5364DAEDDD}"/>
              </a:ext>
            </a:extLst>
          </p:cNvPr>
          <p:cNvGrpSpPr>
            <a:grpSpLocks/>
          </p:cNvGrpSpPr>
          <p:nvPr/>
        </p:nvGrpSpPr>
        <p:grpSpPr bwMode="auto">
          <a:xfrm>
            <a:off x="0" y="52388"/>
            <a:ext cx="37490400" cy="5256212"/>
            <a:chOff x="0" y="0"/>
            <a:chExt cx="37490401" cy="5256959"/>
          </a:xfrm>
        </p:grpSpPr>
        <p:sp>
          <p:nvSpPr>
            <p:cNvPr id="4" name="Rectangle 36">
              <a:extLst>
                <a:ext uri="{FF2B5EF4-FFF2-40B4-BE49-F238E27FC236}">
                  <a16:creationId xmlns:a16="http://schemas.microsoft.com/office/drawing/2014/main" id="{1AFEE952-6E75-93A7-0CE7-5C014BAD1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0"/>
              <a:ext cx="37490401" cy="45578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>
              <a:lvl1pPr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1pPr>
              <a:lvl2pPr marL="742950" indent="-28575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2pPr>
              <a:lvl3pPr marL="11430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3pPr>
              <a:lvl4pPr marL="16002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4pPr>
              <a:lvl5pPr marL="20574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5pPr>
              <a:lvl6pPr marL="25146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6pPr>
              <a:lvl7pPr marL="29718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7pPr>
              <a:lvl8pPr marL="34290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8pPr>
              <a:lvl9pPr marL="38862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en-US" altLang="en-US" sz="3800"/>
            </a:p>
          </p:txBody>
        </p:sp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44EE53F-CF57-867C-6CC1-D493D2668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930891"/>
              <a:ext cx="37490400" cy="2765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>
              <a:lvl1pPr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1pPr>
              <a:lvl2pPr marL="742950" indent="-28575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2pPr>
              <a:lvl3pPr marL="11430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3pPr>
              <a:lvl4pPr marL="16002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4pPr>
              <a:lvl5pPr marL="20574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5pPr>
              <a:lvl6pPr marL="25146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6pPr>
              <a:lvl7pPr marL="29718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7pPr>
              <a:lvl8pPr marL="34290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8pPr>
              <a:lvl9pPr marL="38862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9pPr>
            </a:lstStyle>
            <a:p>
              <a:pPr algn="ctr" eaLnBrk="1"/>
              <a:endParaRPr lang="en-US" altLang="en-US">
                <a:solidFill>
                  <a:srgbClr val="FFFFFF"/>
                </a:solidFill>
              </a:endParaRPr>
            </a:p>
          </p:txBody>
        </p:sp>
        <p:pic>
          <p:nvPicPr>
            <p:cNvPr id="6" name="Picture 14" descr="Picture 8">
              <a:extLst>
                <a:ext uri="{FF2B5EF4-FFF2-40B4-BE49-F238E27FC236}">
                  <a16:creationId xmlns:a16="http://schemas.microsoft.com/office/drawing/2014/main" id="{C762509D-D8C4-1ACF-ECF8-7DCEDC35F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95" b="40121"/>
            <a:stretch>
              <a:fillRect/>
            </a:stretch>
          </p:blipFill>
          <p:spPr bwMode="auto">
            <a:xfrm>
              <a:off x="26510797" y="0"/>
              <a:ext cx="9341681" cy="5256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">
            <a:extLst>
              <a:ext uri="{FF2B5EF4-FFF2-40B4-BE49-F238E27FC236}">
                <a16:creationId xmlns:a16="http://schemas.microsoft.com/office/drawing/2014/main" id="{64A1D8EF-DBC3-2F61-DB94-B980BCF5C427}"/>
              </a:ext>
            </a:extLst>
          </p:cNvPr>
          <p:cNvGrpSpPr>
            <a:grpSpLocks/>
          </p:cNvGrpSpPr>
          <p:nvPr/>
        </p:nvGrpSpPr>
        <p:grpSpPr bwMode="auto">
          <a:xfrm>
            <a:off x="0" y="41797288"/>
            <a:ext cx="37490400" cy="2508250"/>
            <a:chOff x="0" y="0"/>
            <a:chExt cx="37490400" cy="2508737"/>
          </a:xfrm>
        </p:grpSpPr>
        <p:sp>
          <p:nvSpPr>
            <p:cNvPr id="8" name="Rectangle 36">
              <a:extLst>
                <a:ext uri="{FF2B5EF4-FFF2-40B4-BE49-F238E27FC236}">
                  <a16:creationId xmlns:a16="http://schemas.microsoft.com/office/drawing/2014/main" id="{82097C11-34A1-CCF3-06A5-6C5376C3F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37490400" cy="250873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45719" tIns="45719" rIns="45719" bIns="45719" anchor="ctr"/>
            <a:lstStyle>
              <a:lvl1pPr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1pPr>
              <a:lvl2pPr marL="742950" indent="-28575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2pPr>
              <a:lvl3pPr marL="11430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3pPr>
              <a:lvl4pPr marL="16002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4pPr>
              <a:lvl5pPr marL="2057400" indent="-228600"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5pPr>
              <a:lvl6pPr marL="25146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6pPr>
              <a:lvl7pPr marL="29718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7pPr>
              <a:lvl8pPr marL="34290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8pPr>
              <a:lvl9pPr marL="3886200" indent="-228600" defTabSz="4914900" eaLnBrk="0" fontAlgn="base" hangingPunct="0">
                <a:spcBef>
                  <a:spcPct val="0"/>
                </a:spcBef>
                <a:spcAft>
                  <a:spcPct val="0"/>
                </a:spcAft>
                <a:defRPr sz="9600">
                  <a:solidFill>
                    <a:srgbClr val="666666"/>
                  </a:solidFill>
                  <a:latin typeface="Arial" panose="020B0604020202020204" pitchFamily="34" charset="0"/>
                  <a:ea typeface="Helvetica" pitchFamily="2" charset="0"/>
                  <a:cs typeface="Helvetica" pitchFamily="2" charset="0"/>
                  <a:sym typeface="Arial" panose="020B0604020202020204" pitchFamily="34" charset="0"/>
                </a:defRPr>
              </a:lvl9pPr>
            </a:lstStyle>
            <a:p>
              <a:pPr eaLnBrk="1"/>
              <a:endParaRPr lang="en-US" altLang="en-US" sz="3800"/>
            </a:p>
          </p:txBody>
        </p:sp>
        <p:pic>
          <p:nvPicPr>
            <p:cNvPr id="9" name="Picture 10" descr="Picture 10">
              <a:extLst>
                <a:ext uri="{FF2B5EF4-FFF2-40B4-BE49-F238E27FC236}">
                  <a16:creationId xmlns:a16="http://schemas.microsoft.com/office/drawing/2014/main" id="{47D2A67A-C8A9-A926-0029-9EBD84E623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1767" y="750230"/>
              <a:ext cx="13595413" cy="1008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</p:grp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81050" y="12346058"/>
            <a:ext cx="8369169" cy="14728140"/>
          </a:xfrm>
          <a:prstGeom prst="rect">
            <a:avLst/>
          </a:prstGeom>
        </p:spPr>
        <p:txBody>
          <a:bodyPr>
            <a:normAutofit/>
          </a:bodyPr>
          <a:lstStyle>
            <a:lvl1pPr marL="609606" indent="-1066811">
              <a:lnSpc>
                <a:spcPts val="6100"/>
              </a:lnSpc>
              <a:spcBef>
                <a:spcPts val="0"/>
              </a:spcBef>
              <a:buSzTx/>
              <a:buFontTx/>
              <a:buNone/>
            </a:lvl1pPr>
            <a:lvl2pPr marL="1045039" indent="-587835">
              <a:lnSpc>
                <a:spcPts val="6100"/>
              </a:lnSpc>
              <a:spcBef>
                <a:spcPts val="0"/>
              </a:spcBef>
              <a:buFontTx/>
            </a:lvl2pPr>
            <a:lvl3pPr marL="1449995" indent="-352701">
              <a:lnSpc>
                <a:spcPts val="6100"/>
              </a:lnSpc>
              <a:spcBef>
                <a:spcPts val="0"/>
              </a:spcBef>
              <a:buSzPct val="120000"/>
              <a:buFontTx/>
              <a:buChar char="-"/>
            </a:lvl3pPr>
            <a:lvl4pPr marL="1724318" indent="-352700">
              <a:lnSpc>
                <a:spcPts val="6100"/>
              </a:lnSpc>
              <a:spcBef>
                <a:spcPts val="0"/>
              </a:spcBef>
              <a:buSzPct val="120000"/>
              <a:buFontTx/>
              <a:buChar char="-"/>
            </a:lvl4pPr>
            <a:lvl5pPr marL="1998640" indent="-352700">
              <a:lnSpc>
                <a:spcPts val="6100"/>
              </a:lnSpc>
              <a:spcBef>
                <a:spcPts val="0"/>
              </a:spcBef>
              <a:buSzPct val="120000"/>
              <a:buFontTx/>
              <a:buChar char="-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81050" y="27573138"/>
            <a:ext cx="8369169" cy="7452361"/>
          </a:xfrm>
          <a:prstGeom prst="rect">
            <a:avLst/>
          </a:prstGeom>
        </p:spPr>
        <p:txBody>
          <a:bodyPr lIns="91439" rIns="91439"/>
          <a:lstStyle/>
          <a:p>
            <a:pPr lvl="0"/>
            <a:endParaRPr noProof="0">
              <a:sym typeface="Arial"/>
            </a:endParaRP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28353742" y="23367725"/>
            <a:ext cx="8369169" cy="7452361"/>
          </a:xfrm>
          <a:prstGeom prst="rect">
            <a:avLst/>
          </a:prstGeom>
        </p:spPr>
        <p:txBody>
          <a:bodyPr lIns="91439" rIns="91439"/>
          <a:lstStyle/>
          <a:p>
            <a:pPr lvl="0"/>
            <a:endParaRPr noProof="0">
              <a:sym typeface="Arial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04C1D90-2BAD-E007-60E9-D0741ED96240}"/>
              </a:ext>
            </a:extLst>
          </p:cNvPr>
          <p:cNvSpPr txBox="1">
            <a:spLocks noGrp="1" noChangeArrowheads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ACFBA5FF-00A8-3F4D-869A-FF4FDA6D06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011061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6">
            <a:extLst>
              <a:ext uri="{FF2B5EF4-FFF2-40B4-BE49-F238E27FC236}">
                <a16:creationId xmlns:a16="http://schemas.microsoft.com/office/drawing/2014/main" id="{A7F0704A-7C09-2EA6-C6FF-C50B7CB38A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896550"/>
            <a:ext cx="37490400" cy="25082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1pPr>
            <a:lvl2pPr marL="742950" indent="-28575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2pPr>
            <a:lvl3pPr marL="11430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3pPr>
            <a:lvl4pPr marL="16002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4pPr>
            <a:lvl5pPr marL="20574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5pPr>
            <a:lvl6pPr marL="25146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6pPr>
            <a:lvl7pPr marL="29718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7pPr>
            <a:lvl8pPr marL="34290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8pPr>
            <a:lvl9pPr marL="38862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en-US" altLang="en-US" sz="3800"/>
          </a:p>
        </p:txBody>
      </p:sp>
      <p:sp>
        <p:nvSpPr>
          <p:cNvPr id="1027" name="Rectangle 36">
            <a:extLst>
              <a:ext uri="{FF2B5EF4-FFF2-40B4-BE49-F238E27FC236}">
                <a16:creationId xmlns:a16="http://schemas.microsoft.com/office/drawing/2014/main" id="{5E09488E-EFC1-D77F-DA49-6DE4BC853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86400"/>
            <a:ext cx="37490400" cy="54864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1pPr>
            <a:lvl2pPr marL="742950" indent="-28575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2pPr>
            <a:lvl3pPr marL="11430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3pPr>
            <a:lvl4pPr marL="16002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4pPr>
            <a:lvl5pPr marL="20574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5pPr>
            <a:lvl6pPr marL="25146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6pPr>
            <a:lvl7pPr marL="29718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7pPr>
            <a:lvl8pPr marL="34290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8pPr>
            <a:lvl9pPr marL="38862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9pPr>
          </a:lstStyle>
          <a:p>
            <a:pPr eaLnBrk="1"/>
            <a:endParaRPr lang="en-US" altLang="en-US" sz="3800"/>
          </a:p>
        </p:txBody>
      </p:sp>
      <p:sp>
        <p:nvSpPr>
          <p:cNvPr id="1028" name="Rectangle 1">
            <a:extLst>
              <a:ext uri="{FF2B5EF4-FFF2-40B4-BE49-F238E27FC236}">
                <a16:creationId xmlns:a16="http://schemas.microsoft.com/office/drawing/2014/main" id="{8D941A47-1115-24DB-97DC-9A15EFF50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44200"/>
            <a:ext cx="37490400" cy="26193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 anchor="ctr"/>
          <a:lstStyle>
            <a:lvl1pPr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1pPr>
            <a:lvl2pPr marL="742950" indent="-28575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2pPr>
            <a:lvl3pPr marL="11430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3pPr>
            <a:lvl4pPr marL="16002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4pPr>
            <a:lvl5pPr marL="20574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5pPr>
            <a:lvl6pPr marL="25146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6pPr>
            <a:lvl7pPr marL="29718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7pPr>
            <a:lvl8pPr marL="34290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8pPr>
            <a:lvl9pPr marL="38862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9pPr>
          </a:lstStyle>
          <a:p>
            <a:pPr algn="ctr" eaLnBrk="1"/>
            <a:endParaRPr lang="en-US" altLang="en-US">
              <a:solidFill>
                <a:srgbClr val="FFFFFF"/>
              </a:solidFill>
            </a:endParaRPr>
          </a:p>
        </p:txBody>
      </p:sp>
      <p:sp>
        <p:nvSpPr>
          <p:cNvPr id="1029" name="Straight Connector 6">
            <a:extLst>
              <a:ext uri="{FF2B5EF4-FFF2-40B4-BE49-F238E27FC236}">
                <a16:creationId xmlns:a16="http://schemas.microsoft.com/office/drawing/2014/main" id="{EA8B4445-0224-94EA-4A1C-423FFEFBD6F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928888" y="36323588"/>
            <a:ext cx="0" cy="1589087"/>
          </a:xfrm>
          <a:prstGeom prst="line">
            <a:avLst/>
          </a:prstGeom>
          <a:noFill/>
          <a:ln w="25400">
            <a:solidFill>
              <a:srgbClr val="FFFFFF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45719" rIns="45719"/>
          <a:lstStyle/>
          <a:p>
            <a:endParaRPr lang="en-US"/>
          </a:p>
        </p:txBody>
      </p:sp>
      <p:pic>
        <p:nvPicPr>
          <p:cNvPr id="1030" name="Picture 8" descr="Picture 8">
            <a:extLst>
              <a:ext uri="{FF2B5EF4-FFF2-40B4-BE49-F238E27FC236}">
                <a16:creationId xmlns:a16="http://schemas.microsoft.com/office/drawing/2014/main" id="{2C8FFDFD-E964-1748-093D-F8E43711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" b="40121"/>
          <a:stretch>
            <a:fillRect/>
          </a:stretch>
        </p:blipFill>
        <p:spPr bwMode="auto">
          <a:xfrm>
            <a:off x="26511250" y="5486400"/>
            <a:ext cx="9340850" cy="525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1031" name="Picture 10" descr="Picture 10">
            <a:extLst>
              <a:ext uri="{FF2B5EF4-FFF2-40B4-BE49-F238E27FC236}">
                <a16:creationId xmlns:a16="http://schemas.microsoft.com/office/drawing/2014/main" id="{FBD2C1DC-3C30-C783-9362-444DD759E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38" y="36641088"/>
            <a:ext cx="13595350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1032" name="Body Level One…">
            <a:extLst>
              <a:ext uri="{FF2B5EF4-FFF2-40B4-BE49-F238E27FC236}">
                <a16:creationId xmlns:a16="http://schemas.microsoft.com/office/drawing/2014/main" id="{601FE7D8-F862-96C3-373B-0FAA2B0C5F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874838" y="13166725"/>
            <a:ext cx="34272537" cy="2523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Body Level One</a:t>
            </a:r>
          </a:p>
          <a:p>
            <a:pPr lvl="1"/>
            <a:r>
              <a:rPr lang="en-US" altLang="en-US">
                <a:sym typeface="Arial" panose="020B0604020202020204" pitchFamily="34" charset="0"/>
              </a:rPr>
              <a:t>Body Level Two</a:t>
            </a:r>
          </a:p>
          <a:p>
            <a:pPr lvl="2"/>
            <a:r>
              <a:rPr lang="en-US" altLang="en-US">
                <a:sym typeface="Arial" panose="020B0604020202020204" pitchFamily="34" charset="0"/>
              </a:rPr>
              <a:t>Body Level Three</a:t>
            </a:r>
          </a:p>
          <a:p>
            <a:pPr lvl="3"/>
            <a:r>
              <a:rPr lang="en-US" altLang="en-US">
                <a:sym typeface="Arial" panose="020B0604020202020204" pitchFamily="34" charset="0"/>
              </a:rPr>
              <a:t>Body Level Four</a:t>
            </a:r>
          </a:p>
          <a:p>
            <a:pPr lvl="4"/>
            <a:r>
              <a:rPr lang="en-US" altLang="en-US">
                <a:sym typeface="Arial" panose="020B0604020202020204" pitchFamily="34" charset="0"/>
              </a:rPr>
              <a:t>Body Level Five</a:t>
            </a:r>
          </a:p>
        </p:txBody>
      </p:sp>
      <p:sp>
        <p:nvSpPr>
          <p:cNvPr id="1033" name="Title Text">
            <a:extLst>
              <a:ext uri="{FF2B5EF4-FFF2-40B4-BE49-F238E27FC236}">
                <a16:creationId xmlns:a16="http://schemas.microsoft.com/office/drawing/2014/main" id="{939D8D47-6BBB-0EDD-2506-4DB9A48EC9E8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874838" y="5927725"/>
            <a:ext cx="33740725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square" lIns="45719" tIns="45720" rIns="45719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Arial" panose="020B0604020202020204" pitchFamily="34" charset="0"/>
              </a:rPr>
              <a:t>Title Text</a:t>
            </a:r>
          </a:p>
        </p:txBody>
      </p:sp>
      <p:sp>
        <p:nvSpPr>
          <p:cNvPr id="1034" name="Slide Number">
            <a:extLst>
              <a:ext uri="{FF2B5EF4-FFF2-40B4-BE49-F238E27FC236}">
                <a16:creationId xmlns:a16="http://schemas.microsoft.com/office/drawing/2014/main" id="{4B8AD9A0-9AC6-4673-BDD6-090C9F7194D5}"/>
              </a:ext>
            </a:extLst>
          </p:cNvPr>
          <p:cNvSpPr txBox="1">
            <a:spLocks noGrp="1" noChangeArrowheads="1"/>
          </p:cNvSpPr>
          <p:nvPr>
            <p:ph type="sldNum" sz="quarter" idx="2"/>
          </p:nvPr>
        </p:nvSpPr>
        <p:spPr bwMode="auto">
          <a:xfrm>
            <a:off x="18119725" y="35120263"/>
            <a:ext cx="874871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vert="horz" wrap="none" lIns="45719" tIns="45720" rIns="45719" bIns="45720" numCol="1" anchor="ctr" anchorCtr="0" compatLnSpc="1">
            <a:prstTxWarp prst="textNoShape">
              <a:avLst/>
            </a:prstTxWarp>
            <a:spAutoFit/>
          </a:bodyPr>
          <a:lstStyle>
            <a:lvl1pPr algn="r" eaLnBrk="1">
              <a:defRPr sz="1600"/>
            </a:lvl1pPr>
          </a:lstStyle>
          <a:p>
            <a:fld id="{260F4D49-4656-174E-A503-460E22B9AE7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 spd="med"/>
  <p:txStyles>
    <p:titleStyle>
      <a:lvl1pPr algn="l" defTabSz="1219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defTabSz="1219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algn="l" defTabSz="1219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algn="l" defTabSz="1219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algn="l" defTabSz="12192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11600">
          <a:solidFill>
            <a:srgbClr val="FFFFFF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L="0" marR="0" indent="0" algn="l" defTabSz="12192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0" marR="0" indent="0" algn="l" defTabSz="12192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0" marR="0" indent="0" algn="l" defTabSz="12192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0" marR="0" indent="0" algn="l" defTabSz="1219213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6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293688" indent="-293688" algn="l" defTabSz="1219200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100000"/>
        <a:buFont typeface="Arial" panose="020B0604020202020204" pitchFamily="34" charset="0"/>
        <a:buChar char="•"/>
        <a:defRPr sz="3600">
          <a:solidFill>
            <a:srgbClr val="666666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800100" indent="-342900" algn="l" defTabSz="1219200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100000"/>
        <a:buFont typeface="Arial" panose="020B0604020202020204" pitchFamily="34" charset="0"/>
        <a:buChar char="•"/>
        <a:defRPr sz="3600">
          <a:solidFill>
            <a:srgbClr val="666666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325563" indent="-411163" algn="l" defTabSz="1219200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100000"/>
        <a:buFont typeface="Arial" panose="020B0604020202020204" pitchFamily="34" charset="0"/>
        <a:buChar char="•"/>
        <a:defRPr sz="3600">
          <a:solidFill>
            <a:srgbClr val="666666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828800" indent="-457200" algn="l" defTabSz="1219200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100000"/>
        <a:buFont typeface="Arial" panose="020B0604020202020204" pitchFamily="34" charset="0"/>
        <a:buChar char="•"/>
        <a:defRPr sz="3600">
          <a:solidFill>
            <a:srgbClr val="666666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286000" indent="-457200" algn="l" defTabSz="1219200" rtl="0" eaLnBrk="0" fontAlgn="base" hangingPunct="0">
        <a:lnSpc>
          <a:spcPct val="90000"/>
        </a:lnSpc>
        <a:spcBef>
          <a:spcPts val="1300"/>
        </a:spcBef>
        <a:spcAft>
          <a:spcPct val="0"/>
        </a:spcAft>
        <a:buSzPct val="100000"/>
        <a:buFont typeface="Arial" panose="020B0604020202020204" pitchFamily="34" charset="0"/>
        <a:buChar char="•"/>
        <a:defRPr sz="3600">
          <a:solidFill>
            <a:srgbClr val="666666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L="2743232" marR="0" indent="-457205" algn="l" defTabSz="1219213" rtl="0" latinLnBrk="0">
        <a:lnSpc>
          <a:spcPct val="9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6pPr>
      <a:lvl7pPr marL="3200439" marR="0" indent="-457206" algn="l" defTabSz="1219213" rtl="0" latinLnBrk="0">
        <a:lnSpc>
          <a:spcPct val="9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7pPr>
      <a:lvl8pPr marL="3657644" marR="0" indent="-457206" algn="l" defTabSz="1219213" rtl="0" latinLnBrk="0">
        <a:lnSpc>
          <a:spcPct val="9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8pPr>
      <a:lvl9pPr marL="4114849" marR="0" indent="-457206" algn="l" defTabSz="1219213" rtl="0" latinLnBrk="0">
        <a:lnSpc>
          <a:spcPct val="90000"/>
        </a:lnSpc>
        <a:spcBef>
          <a:spcPts val="1300"/>
        </a:spcBef>
        <a:spcAft>
          <a:spcPts val="0"/>
        </a:spcAft>
        <a:buClrTx/>
        <a:buSzPct val="100000"/>
        <a:buFont typeface="Arial"/>
        <a:buChar char="•"/>
        <a:tabLst/>
        <a:defRPr sz="3600" b="0" i="0" u="none" strike="noStrike" cap="none" spc="0" baseline="0">
          <a:solidFill>
            <a:schemeClr val="accent4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1843429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3686861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5530291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7373722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9217152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11060582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12904013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14747442" algn="r" defTabSz="4915814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CB7E29B9-FFEB-4D38-9948-AB06C600B50E}"/>
              </a:ext>
            </a:extLst>
          </p:cNvPr>
          <p:cNvCxnSpPr>
            <a:cxnSpLocks/>
            <a:endCxn id="5132" idx="1"/>
          </p:cNvCxnSpPr>
          <p:nvPr/>
        </p:nvCxnSpPr>
        <p:spPr>
          <a:xfrm>
            <a:off x="10337235" y="18934899"/>
            <a:ext cx="1514912" cy="222232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199F00E0-90C9-45AF-836B-224D21F1FCEB}"/>
              </a:ext>
            </a:extLst>
          </p:cNvPr>
          <p:cNvCxnSpPr>
            <a:cxnSpLocks/>
            <a:endCxn id="5132" idx="3"/>
          </p:cNvCxnSpPr>
          <p:nvPr/>
        </p:nvCxnSpPr>
        <p:spPr>
          <a:xfrm rot="10800000" flipV="1">
            <a:off x="24654701" y="18855685"/>
            <a:ext cx="1845286" cy="301445"/>
          </a:xfrm>
          <a:prstGeom prst="curvedConnector3">
            <a:avLst>
              <a:gd name="adj1" fmla="val 50000"/>
            </a:avLst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122" name="pasted-movie.heic" descr="pasted-movie.heic">
            <a:extLst>
              <a:ext uri="{FF2B5EF4-FFF2-40B4-BE49-F238E27FC236}">
                <a16:creationId xmlns:a16="http://schemas.microsoft.com/office/drawing/2014/main" id="{4A21C889-CD46-29EA-43D2-6FBEDA43C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5563" y="20073561"/>
            <a:ext cx="9776469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3" name="WhatsApp Image 2024-12-14 at 20.02.12.jpeg" descr="WhatsApp Image 2024-12-14 at 20.02.12.jpeg">
            <a:extLst>
              <a:ext uri="{FF2B5EF4-FFF2-40B4-BE49-F238E27FC236}">
                <a16:creationId xmlns:a16="http://schemas.microsoft.com/office/drawing/2014/main" id="{3A19C950-F36F-9807-B2DC-931FB0DBC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5" y="32170822"/>
            <a:ext cx="13839227" cy="8803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4" name="pasted-movie.heic" descr="pasted-movie.heic">
            <a:extLst>
              <a:ext uri="{FF2B5EF4-FFF2-40B4-BE49-F238E27FC236}">
                <a16:creationId xmlns:a16="http://schemas.microsoft.com/office/drawing/2014/main" id="{8726CB30-73DD-7EE4-E74A-4A0D82289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488" y="19928211"/>
            <a:ext cx="940435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25" name="pasted-movie.heic" descr="pasted-movie.heic">
            <a:extLst>
              <a:ext uri="{FF2B5EF4-FFF2-40B4-BE49-F238E27FC236}">
                <a16:creationId xmlns:a16="http://schemas.microsoft.com/office/drawing/2014/main" id="{C29FEACA-13EC-6358-E5EB-13872ECBC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3452" y="25083038"/>
            <a:ext cx="8373998" cy="5176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39" name="Introduction Textbox">
            <a:extLst>
              <a:ext uri="{FF2B5EF4-FFF2-40B4-BE49-F238E27FC236}">
                <a16:creationId xmlns:a16="http://schemas.microsoft.com/office/drawing/2014/main" id="{E72415FD-FA95-2C18-8A64-9FFA52927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105" y="5840833"/>
            <a:ext cx="9504346" cy="11198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wrap="square" lIns="45719" rIns="45719">
            <a:spAutoFit/>
          </a:bodyPr>
          <a:lstStyle>
            <a:lvl1pPr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1pPr>
            <a:lvl2pPr marL="742950" indent="-28575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2pPr>
            <a:lvl3pPr marL="11430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3pPr>
            <a:lvl4pPr marL="16002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4pPr>
            <a:lvl5pPr marL="20574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5pPr>
            <a:lvl6pPr marL="25146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6pPr>
            <a:lvl7pPr marL="29718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7pPr>
            <a:lvl8pPr marL="34290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8pPr>
            <a:lvl9pPr marL="38862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9pPr>
          </a:lstStyle>
          <a:p>
            <a:pPr eaLnBrk="1">
              <a:lnSpc>
                <a:spcPts val="6100"/>
              </a:lnSpc>
              <a:spcBef>
                <a:spcPts val="1600"/>
              </a:spcBef>
            </a:pPr>
            <a:r>
              <a:rPr lang="en-US" altLang="en-US" sz="6400" b="1" dirty="0">
                <a:solidFill>
                  <a:schemeClr val="accent1"/>
                </a:solidFill>
              </a:rPr>
              <a:t>Introduction</a:t>
            </a:r>
            <a:endParaRPr lang="en-US" altLang="en-US" sz="3800" b="1" dirty="0">
              <a:solidFill>
                <a:schemeClr val="accent1"/>
              </a:solidFill>
              <a:latin typeface="Arial Narrow" panose="020B0604020202020204" pitchFamily="34" charset="0"/>
              <a:sym typeface="Arial Narrow" panose="020B0604020202020204" pitchFamily="34" charset="0"/>
            </a:endParaRPr>
          </a:p>
          <a:p>
            <a:pPr eaLnBrk="1">
              <a:lnSpc>
                <a:spcPts val="7400"/>
              </a:lnSpc>
            </a:pPr>
            <a:r>
              <a:rPr lang="en-US" alt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The purpose of this project is to address an expanding desire for precise weather forecasts in fields such as agriculture, energy, and transportation. It seeks to improve short-term temperature prediction by utilizing ARIMA, LSTM, and hybrid models, empowering companies to make well-informed and effective decisions. </a:t>
            </a:r>
          </a:p>
          <a:p>
            <a:pPr eaLnBrk="1">
              <a:lnSpc>
                <a:spcPts val="7400"/>
              </a:lnSpc>
            </a:pPr>
            <a:endParaRPr lang="en-US" altLang="en-US" sz="4200" dirty="0"/>
          </a:p>
        </p:txBody>
      </p:sp>
      <p:sp>
        <p:nvSpPr>
          <p:cNvPr id="61" name="Methods Textbox">
            <a:extLst>
              <a:ext uri="{FF2B5EF4-FFF2-40B4-BE49-F238E27FC236}">
                <a16:creationId xmlns:a16="http://schemas.microsoft.com/office/drawing/2014/main" id="{DA91FDB7-30A0-4463-8975-3B6A890D7DC2}"/>
              </a:ext>
            </a:extLst>
          </p:cNvPr>
          <p:cNvSpPr txBox="1"/>
          <p:nvPr/>
        </p:nvSpPr>
        <p:spPr>
          <a:xfrm>
            <a:off x="26160653" y="5840833"/>
            <a:ext cx="11032453" cy="1214768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915814" eaLnBrk="1" fontAlgn="auto">
              <a:lnSpc>
                <a:spcPts val="6100"/>
              </a:lnSpc>
              <a:spcBef>
                <a:spcPts val="1600"/>
              </a:spcBef>
              <a:spcAft>
                <a:spcPts val="0"/>
              </a:spcAft>
              <a:defRPr sz="6400" b="1">
                <a:solidFill>
                  <a:schemeClr val="accent1"/>
                </a:solidFill>
              </a:defRPr>
            </a:pPr>
            <a:r>
              <a:rPr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</a:p>
          <a:p>
            <a:pPr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Data Collection:</a:t>
            </a:r>
            <a:b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</a:b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Normalized weather datasets split into training/testing sets.</a:t>
            </a:r>
          </a:p>
          <a:p>
            <a:pPr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Model Architecture:</a:t>
            </a:r>
          </a:p>
          <a:p>
            <a:pPr marL="742950" lvl="1" indent="-285750"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ARIMA: Captures linear trends.</a:t>
            </a:r>
          </a:p>
          <a:p>
            <a:pPr marL="742950" lvl="1" indent="-285750"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LSTM: Handles non-linear patterns.</a:t>
            </a:r>
          </a:p>
          <a:p>
            <a:pPr marL="742950" lvl="1" indent="-285750"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Hybrid Model: Dynamically combines ARIMA (&lt;0.005) and LSTM (&gt;0.99).</a:t>
            </a:r>
          </a:p>
          <a:p>
            <a:pPr eaLnBrk="1">
              <a:lnSpc>
                <a:spcPts val="74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Evaluation:</a:t>
            </a:r>
            <a:b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</a:br>
            <a:r>
              <a:rPr lang="en-US" sz="4200" dirty="0">
                <a:solidFill>
                  <a:schemeClr val="bg2"/>
                </a:solidFill>
                <a:cs typeface="Arial" panose="020B0604020202020204" pitchFamily="34" charset="0"/>
              </a:rPr>
              <a:t>Validated across climatic zones (coastal, desert, continental) with low RMSE, proving robustness and scalability.</a:t>
            </a:r>
          </a:p>
        </p:txBody>
      </p:sp>
      <p:sp>
        <p:nvSpPr>
          <p:cNvPr id="62" name="Results Textbox">
            <a:extLst>
              <a:ext uri="{FF2B5EF4-FFF2-40B4-BE49-F238E27FC236}">
                <a16:creationId xmlns:a16="http://schemas.microsoft.com/office/drawing/2014/main" id="{05A57C90-779F-475A-8ABC-461F23349141}"/>
              </a:ext>
            </a:extLst>
          </p:cNvPr>
          <p:cNvSpPr txBox="1"/>
          <p:nvPr/>
        </p:nvSpPr>
        <p:spPr>
          <a:xfrm>
            <a:off x="765489" y="33262300"/>
            <a:ext cx="9918505" cy="6032357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915814" eaLnBrk="1" fontAlgn="auto">
              <a:lnSpc>
                <a:spcPts val="6100"/>
              </a:lnSpc>
              <a:spcBef>
                <a:spcPts val="1600"/>
              </a:spcBef>
              <a:spcAft>
                <a:spcPts val="0"/>
              </a:spcAft>
              <a:defRPr sz="6400" b="1">
                <a:solidFill>
                  <a:schemeClr val="accent1"/>
                </a:solidFill>
              </a:defRPr>
            </a:pPr>
            <a:r>
              <a:rPr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</a:p>
          <a:p>
            <a:pPr marL="360947" indent="-360947" defTabSz="4915814" eaLnBrk="1" fontAlgn="auto">
              <a:lnSpc>
                <a:spcPts val="5600"/>
              </a:lnSpc>
              <a:spcBef>
                <a:spcPts val="2400"/>
              </a:spcBef>
              <a:spcAft>
                <a:spcPts val="0"/>
              </a:spcAft>
              <a:buSzPct val="100000"/>
              <a:buFontTx/>
              <a:buChar char="•"/>
              <a:defRPr sz="3600"/>
            </a:pPr>
            <a:r>
              <a:rPr sz="3600" kern="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Hybrid model achieves the lowest RMSE (&lt;0.03) in diverse conditions.</a:t>
            </a:r>
          </a:p>
          <a:p>
            <a:pPr marL="360947" indent="-360947" defTabSz="4915814" eaLnBrk="1" fontAlgn="auto">
              <a:lnSpc>
                <a:spcPts val="5600"/>
              </a:lnSpc>
              <a:spcBef>
                <a:spcPts val="2400"/>
              </a:spcBef>
              <a:spcAft>
                <a:spcPts val="0"/>
              </a:spcAft>
              <a:buSzPct val="100000"/>
              <a:buFontTx/>
              <a:buChar char="•"/>
              <a:defRPr sz="3600"/>
            </a:pPr>
            <a:r>
              <a:rPr sz="3600" kern="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Consistently outperforms standalone ARIMA and LSTM models.</a:t>
            </a:r>
          </a:p>
          <a:p>
            <a:pPr marL="360947" indent="-360947" defTabSz="4915814" eaLnBrk="1" fontAlgn="auto">
              <a:lnSpc>
                <a:spcPts val="5600"/>
              </a:lnSpc>
              <a:spcBef>
                <a:spcPts val="2400"/>
              </a:spcBef>
              <a:spcAft>
                <a:spcPts val="0"/>
              </a:spcAft>
              <a:buSzPct val="100000"/>
              <a:buFontTx/>
              <a:buChar char="•"/>
              <a:defRPr sz="3600"/>
            </a:pPr>
            <a:r>
              <a:rPr sz="3600" kern="0" dirty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Demonstrated scalability across coastal, desert, and continental regions.</a:t>
            </a:r>
          </a:p>
        </p:txBody>
      </p:sp>
      <p:sp>
        <p:nvSpPr>
          <p:cNvPr id="5142" name="Graphic Elements">
            <a:extLst>
              <a:ext uri="{FF2B5EF4-FFF2-40B4-BE49-F238E27FC236}">
                <a16:creationId xmlns:a16="http://schemas.microsoft.com/office/drawing/2014/main" id="{F6634D9C-EB4E-F210-F3D4-6603E59CB7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91383" y="32568844"/>
            <a:ext cx="11812588" cy="712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  <p:txBody>
          <a:bodyPr lIns="45719" rIns="45719">
            <a:spAutoFit/>
          </a:bodyPr>
          <a:lstStyle>
            <a:lvl1pPr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1pPr>
            <a:lvl2pPr marL="742950" indent="-28575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2pPr>
            <a:lvl3pPr marL="11430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3pPr>
            <a:lvl4pPr marL="16002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4pPr>
            <a:lvl5pPr marL="2057400" indent="-228600"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5pPr>
            <a:lvl6pPr marL="25146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6pPr>
            <a:lvl7pPr marL="29718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7pPr>
            <a:lvl8pPr marL="34290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8pPr>
            <a:lvl9pPr marL="3886200" indent="-228600" defTabSz="4914900" eaLnBrk="0" fontAlgn="base" hangingPunct="0">
              <a:spcBef>
                <a:spcPct val="0"/>
              </a:spcBef>
              <a:spcAft>
                <a:spcPct val="0"/>
              </a:spcAft>
              <a:defRPr sz="9600">
                <a:solidFill>
                  <a:srgbClr val="666666"/>
                </a:solidFill>
                <a:latin typeface="Arial" panose="020B0604020202020204" pitchFamily="34" charset="0"/>
                <a:ea typeface="Helvetica" pitchFamily="2" charset="0"/>
                <a:cs typeface="Helvetica" pitchFamily="2" charset="0"/>
                <a:sym typeface="Arial" panose="020B0604020202020204" pitchFamily="34" charset="0"/>
              </a:defRPr>
            </a:lvl9pPr>
          </a:lstStyle>
          <a:p>
            <a:pPr eaLnBrk="1"/>
            <a:r>
              <a:rPr lang="en-US" altLang="en-US" sz="6400" b="1" dirty="0">
                <a:solidFill>
                  <a:schemeClr val="accent1"/>
                </a:solidFill>
              </a:rPr>
              <a:t>Future Takeaways</a:t>
            </a:r>
          </a:p>
          <a:p>
            <a:pPr eaLnBrk="1">
              <a:lnSpc>
                <a:spcPct val="150000"/>
              </a:lnSpc>
              <a:spcBef>
                <a:spcPts val="1700"/>
              </a:spcBef>
              <a:buSzPct val="100000"/>
              <a:buFont typeface="Menlo Regular" panose="020B0609030804020204" pitchFamily="49" charset="0"/>
              <a:buChar char="•"/>
            </a:pPr>
            <a:r>
              <a:rPr lang="en-US" altLang="en-US" sz="3400" b="1" dirty="0">
                <a:solidFill>
                  <a:schemeClr val="bg2"/>
                </a:solidFill>
              </a:rPr>
              <a:t>Expand the model by incorporating additional weather parameters such as humidity and wind speed for improved accuracy.</a:t>
            </a:r>
          </a:p>
          <a:p>
            <a:pPr eaLnBrk="1">
              <a:lnSpc>
                <a:spcPct val="150000"/>
              </a:lnSpc>
              <a:spcBef>
                <a:spcPts val="1700"/>
              </a:spcBef>
              <a:buSzPct val="100000"/>
              <a:buFont typeface="Menlo Regular" panose="020B0609030804020204" pitchFamily="49" charset="0"/>
              <a:buChar char="•"/>
            </a:pPr>
            <a:r>
              <a:rPr lang="en-US" altLang="en-US" sz="3400" b="1" dirty="0">
                <a:solidFill>
                  <a:schemeClr val="bg2"/>
                </a:solidFill>
              </a:rPr>
              <a:t>Develop real-time forecasting capabilities using API integration for live data processing.</a:t>
            </a:r>
          </a:p>
          <a:p>
            <a:pPr eaLnBrk="1">
              <a:lnSpc>
                <a:spcPct val="150000"/>
              </a:lnSpc>
              <a:spcBef>
                <a:spcPts val="1700"/>
              </a:spcBef>
              <a:buSzPct val="100000"/>
              <a:buFont typeface="Menlo Regular" panose="020B0609030804020204" pitchFamily="49" charset="0"/>
              <a:buChar char="•"/>
            </a:pPr>
            <a:r>
              <a:rPr lang="en-US" altLang="en-US" sz="3400" b="1" dirty="0">
                <a:solidFill>
                  <a:schemeClr val="bg2"/>
                </a:solidFill>
              </a:rPr>
              <a:t>Optimize the hybrid model for better performance in regions with high climate variability.</a:t>
            </a:r>
          </a:p>
        </p:txBody>
      </p:sp>
      <p:sp>
        <p:nvSpPr>
          <p:cNvPr id="65" name="Conclusion Analysis Textbox">
            <a:extLst>
              <a:ext uri="{FF2B5EF4-FFF2-40B4-BE49-F238E27FC236}">
                <a16:creationId xmlns:a16="http://schemas.microsoft.com/office/drawing/2014/main" id="{87FB3554-0F37-45D3-9955-DC5A3955C718}"/>
              </a:ext>
            </a:extLst>
          </p:cNvPr>
          <p:cNvSpPr txBox="1"/>
          <p:nvPr/>
        </p:nvSpPr>
        <p:spPr>
          <a:xfrm>
            <a:off x="911634" y="25031969"/>
            <a:ext cx="10301287" cy="6845300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/>
          <a:lstStyle/>
          <a:p>
            <a:pPr defTabSz="4915814" eaLnBrk="1" fontAlgn="auto">
              <a:lnSpc>
                <a:spcPts val="6100"/>
              </a:lnSpc>
              <a:spcBef>
                <a:spcPts val="1600"/>
              </a:spcBef>
              <a:spcAft>
                <a:spcPts val="0"/>
              </a:spcAft>
              <a:defRPr sz="6400" b="1">
                <a:solidFill>
                  <a:schemeClr val="accent1"/>
                </a:solidFill>
              </a:defRPr>
            </a:pPr>
            <a:r>
              <a:rPr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</a:p>
          <a:p>
            <a:pPr defTabSz="4915814" eaLnBrk="1" fontAlgn="auto">
              <a:lnSpc>
                <a:spcPts val="5600"/>
              </a:lnSpc>
              <a:spcBef>
                <a:spcPts val="1600"/>
              </a:spcBef>
              <a:spcAft>
                <a:spcPts val="0"/>
              </a:spcAft>
              <a:defRPr sz="3600"/>
            </a:pPr>
            <a:r>
              <a:rPr dirty="0">
                <a:solidFill>
                  <a:schemeClr val="bg2"/>
                </a:solidFill>
                <a:sym typeface="Arial"/>
              </a:rPr>
              <a:t>The hybrid model successfully bridges statistical The hybrid ARIMA-LSTM model combines the strengths of statistical and deep learning methods to deliver highly accurate short-term temperature forecasts. Its adaptability makes it effective across diverse climates, with exceptional performance in stable regions.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081BF8D-B6E2-47FC-B3FA-08E8746E41D2}"/>
              </a:ext>
            </a:extLst>
          </p:cNvPr>
          <p:cNvSpPr/>
          <p:nvPr/>
        </p:nvSpPr>
        <p:spPr>
          <a:xfrm>
            <a:off x="732374" y="18317078"/>
            <a:ext cx="9405257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ARIMA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F1FA079-5C66-4050-9CB2-F32335926284}"/>
              </a:ext>
            </a:extLst>
          </p:cNvPr>
          <p:cNvSpPr/>
          <p:nvPr/>
        </p:nvSpPr>
        <p:spPr>
          <a:xfrm>
            <a:off x="26610423" y="18371782"/>
            <a:ext cx="9405257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LSTM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CBD480-1F69-A53D-DAEF-D8E2FE1D64FE}"/>
              </a:ext>
            </a:extLst>
          </p:cNvPr>
          <p:cNvSpPr txBox="1"/>
          <p:nvPr/>
        </p:nvSpPr>
        <p:spPr>
          <a:xfrm flipH="1">
            <a:off x="240440" y="696913"/>
            <a:ext cx="26716898" cy="28007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915814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8800" b="1" i="0" u="none" strike="noStrike" dirty="0">
                <a:solidFill>
                  <a:schemeClr val="bg1"/>
                </a:solidFill>
                <a:effectLst/>
                <a:latin typeface="-webkit-standard"/>
              </a:rPr>
              <a:t>SHORT-TERM TEMPERATURE FORECASTING USING ARIMA-LSTM HYBRID MODELS.</a:t>
            </a:r>
            <a:endParaRPr kumimoji="0" lang="en-US" sz="8800" b="1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FAE4DC4-6183-E853-8C92-C1E9A94AD1A0}"/>
              </a:ext>
            </a:extLst>
          </p:cNvPr>
          <p:cNvSpPr/>
          <p:nvPr/>
        </p:nvSpPr>
        <p:spPr>
          <a:xfrm>
            <a:off x="8882743" y="29263983"/>
            <a:ext cx="18950265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4AF0447-F925-B992-F452-D63E4AA55705}"/>
              </a:ext>
            </a:extLst>
          </p:cNvPr>
          <p:cNvCxnSpPr>
            <a:cxnSpLocks/>
          </p:cNvCxnSpPr>
          <p:nvPr/>
        </p:nvCxnSpPr>
        <p:spPr>
          <a:xfrm>
            <a:off x="23207945" y="14571786"/>
            <a:ext cx="3402478" cy="4377063"/>
          </a:xfrm>
          <a:prstGeom prst="straightConnector1">
            <a:avLst/>
          </a:prstGeom>
          <a:noFill/>
          <a:ln w="635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8F8FE58-EE38-E24D-2674-68D4966FA8ED}"/>
              </a:ext>
            </a:extLst>
          </p:cNvPr>
          <p:cNvCxnSpPr>
            <a:cxnSpLocks/>
          </p:cNvCxnSpPr>
          <p:nvPr/>
        </p:nvCxnSpPr>
        <p:spPr>
          <a:xfrm flipH="1">
            <a:off x="10248171" y="14598646"/>
            <a:ext cx="2531489" cy="4357373"/>
          </a:xfrm>
          <a:prstGeom prst="straightConnector1">
            <a:avLst/>
          </a:prstGeom>
          <a:noFill/>
          <a:ln w="63500" cap="flat">
            <a:solidFill>
              <a:schemeClr val="bg2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C517C53-DD8A-AD4A-3870-8E26A11E3753}"/>
              </a:ext>
            </a:extLst>
          </p:cNvPr>
          <p:cNvCxnSpPr>
            <a:cxnSpLocks/>
          </p:cNvCxnSpPr>
          <p:nvPr/>
        </p:nvCxnSpPr>
        <p:spPr>
          <a:xfrm>
            <a:off x="11268075" y="4572000"/>
            <a:ext cx="0" cy="372173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D28317C-E7AC-DF35-EA18-6EC372B556EE}"/>
              </a:ext>
            </a:extLst>
          </p:cNvPr>
          <p:cNvCxnSpPr>
            <a:cxnSpLocks/>
          </p:cNvCxnSpPr>
          <p:nvPr/>
        </p:nvCxnSpPr>
        <p:spPr>
          <a:xfrm>
            <a:off x="25369439" y="4869971"/>
            <a:ext cx="0" cy="372173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20" name="Straight Connector 5119">
            <a:extLst>
              <a:ext uri="{FF2B5EF4-FFF2-40B4-BE49-F238E27FC236}">
                <a16:creationId xmlns:a16="http://schemas.microsoft.com/office/drawing/2014/main" id="{03CBBE3B-F447-A209-0A95-D312735ACAF4}"/>
              </a:ext>
            </a:extLst>
          </p:cNvPr>
          <p:cNvCxnSpPr/>
          <p:nvPr/>
        </p:nvCxnSpPr>
        <p:spPr>
          <a:xfrm>
            <a:off x="0" y="18082315"/>
            <a:ext cx="37106291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5131" name="pasted-movie.heic" descr="pasted-movie.heic">
            <a:extLst>
              <a:ext uri="{FF2B5EF4-FFF2-40B4-BE49-F238E27FC236}">
                <a16:creationId xmlns:a16="http://schemas.microsoft.com/office/drawing/2014/main" id="{2196D1CA-EEA9-CBB2-BAA8-3025D1FAA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483" y="22920490"/>
            <a:ext cx="12802554" cy="4864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pic>
        <p:nvPicPr>
          <p:cNvPr id="5132" name="pasted-movie.heic" descr="pasted-movie.heic">
            <a:extLst>
              <a:ext uri="{FF2B5EF4-FFF2-40B4-BE49-F238E27FC236}">
                <a16:creationId xmlns:a16="http://schemas.microsoft.com/office/drawing/2014/main" id="{5D4B7977-AF3E-6E8D-DAE7-0646844D6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2147" y="16832715"/>
            <a:ext cx="12802554" cy="4648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400000"/>
                <a:headEnd/>
                <a:tailEnd/>
              </a14:hiddenLine>
            </a:ext>
          </a:extLst>
        </p:spPr>
      </p:pic>
      <p:sp>
        <p:nvSpPr>
          <p:cNvPr id="5133" name="Rectangle 5132">
            <a:extLst>
              <a:ext uri="{FF2B5EF4-FFF2-40B4-BE49-F238E27FC236}">
                <a16:creationId xmlns:a16="http://schemas.microsoft.com/office/drawing/2014/main" id="{F872BDB7-4A2E-FECB-A4AF-8A8BDE467318}"/>
              </a:ext>
            </a:extLst>
          </p:cNvPr>
          <p:cNvSpPr/>
          <p:nvPr/>
        </p:nvSpPr>
        <p:spPr>
          <a:xfrm>
            <a:off x="13577073" y="18371782"/>
            <a:ext cx="8698816" cy="107721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Simple Hybrid</a:t>
            </a: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5D0A744-6117-66BD-AD2A-0E36E2F16F2F}"/>
              </a:ext>
            </a:extLst>
          </p:cNvPr>
          <p:cNvSpPr/>
          <p:nvPr/>
        </p:nvSpPr>
        <p:spPr>
          <a:xfrm>
            <a:off x="12906888" y="5918948"/>
            <a:ext cx="10208670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Collection</a:t>
            </a: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9760D91C-9A38-3104-8843-B215903EED94}"/>
              </a:ext>
            </a:extLst>
          </p:cNvPr>
          <p:cNvSpPr/>
          <p:nvPr/>
        </p:nvSpPr>
        <p:spPr>
          <a:xfrm>
            <a:off x="12906875" y="8459053"/>
            <a:ext cx="10208671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Seasonal Data Analysis</a:t>
            </a:r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022B6546-874A-A107-C58C-152860C2148A}"/>
              </a:ext>
            </a:extLst>
          </p:cNvPr>
          <p:cNvSpPr/>
          <p:nvPr/>
        </p:nvSpPr>
        <p:spPr>
          <a:xfrm>
            <a:off x="12846715" y="11004979"/>
            <a:ext cx="10208669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Data Scaling</a:t>
            </a: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9E7A6980-7B58-0C6F-5880-48AAD429B9D2}"/>
              </a:ext>
            </a:extLst>
          </p:cNvPr>
          <p:cNvSpPr/>
          <p:nvPr/>
        </p:nvSpPr>
        <p:spPr>
          <a:xfrm>
            <a:off x="12851771" y="13658394"/>
            <a:ext cx="10208671" cy="1077216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accent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kern="0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</a:p>
        </p:txBody>
      </p:sp>
      <p:sp>
        <p:nvSpPr>
          <p:cNvPr id="5138" name="Rectangle 5137">
            <a:extLst>
              <a:ext uri="{FF2B5EF4-FFF2-40B4-BE49-F238E27FC236}">
                <a16:creationId xmlns:a16="http://schemas.microsoft.com/office/drawing/2014/main" id="{14589D86-C818-DBA2-9022-AFC9D9D0B066}"/>
              </a:ext>
            </a:extLst>
          </p:cNvPr>
          <p:cNvSpPr/>
          <p:nvPr/>
        </p:nvSpPr>
        <p:spPr>
          <a:xfrm>
            <a:off x="13946996" y="24493361"/>
            <a:ext cx="8612856" cy="1077216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spcFirstLastPara="1" wrap="square" lIns="45719" tIns="45719" rIns="45719" bIns="45719" spcCol="38100" anchor="ctr">
            <a:spAutoFit/>
          </a:bodyPr>
          <a:lstStyle/>
          <a:p>
            <a:pPr algn="ctr" defTabSz="491581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400" b="1" dirty="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Weighted Hybrid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095999-ACD0-CC46-F27B-60906496E1FA}"/>
              </a:ext>
            </a:extLst>
          </p:cNvPr>
          <p:cNvCxnSpPr>
            <a:stCxn id="5134" idx="2"/>
            <a:endCxn id="5135" idx="0"/>
          </p:cNvCxnSpPr>
          <p:nvPr/>
        </p:nvCxnSpPr>
        <p:spPr>
          <a:xfrm flipH="1">
            <a:off x="18011211" y="6996164"/>
            <a:ext cx="12" cy="1462889"/>
          </a:xfrm>
          <a:prstGeom prst="straightConnector1">
            <a:avLst/>
          </a:prstGeom>
          <a:noFill/>
          <a:ln w="635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BFB9D6-9DAE-3DC8-9B39-0A9C885627DD}"/>
              </a:ext>
            </a:extLst>
          </p:cNvPr>
          <p:cNvCxnSpPr/>
          <p:nvPr/>
        </p:nvCxnSpPr>
        <p:spPr>
          <a:xfrm flipH="1">
            <a:off x="17951013" y="9630067"/>
            <a:ext cx="12" cy="1462889"/>
          </a:xfrm>
          <a:prstGeom prst="straightConnector1">
            <a:avLst/>
          </a:prstGeom>
          <a:noFill/>
          <a:ln w="635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FE901EA-98B4-96BE-A7D1-573E0AB21C98}"/>
              </a:ext>
            </a:extLst>
          </p:cNvPr>
          <p:cNvCxnSpPr/>
          <p:nvPr/>
        </p:nvCxnSpPr>
        <p:spPr>
          <a:xfrm flipH="1">
            <a:off x="17951025" y="12044261"/>
            <a:ext cx="12" cy="1462889"/>
          </a:xfrm>
          <a:prstGeom prst="straightConnector1">
            <a:avLst/>
          </a:prstGeom>
          <a:noFill/>
          <a:ln w="635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A3C9353-66F3-6561-6CA1-6FABBD1F500E}"/>
              </a:ext>
            </a:extLst>
          </p:cNvPr>
          <p:cNvCxnSpPr>
            <a:cxnSpLocks/>
            <a:stCxn id="5137" idx="2"/>
          </p:cNvCxnSpPr>
          <p:nvPr/>
        </p:nvCxnSpPr>
        <p:spPr>
          <a:xfrm>
            <a:off x="17956107" y="14735610"/>
            <a:ext cx="22978" cy="2094193"/>
          </a:xfrm>
          <a:prstGeom prst="straightConnector1">
            <a:avLst/>
          </a:prstGeom>
          <a:noFill/>
          <a:ln w="635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76C237-9695-6B0A-4A22-8E23C8F59E92}"/>
              </a:ext>
            </a:extLst>
          </p:cNvPr>
          <p:cNvCxnSpPr/>
          <p:nvPr/>
        </p:nvCxnSpPr>
        <p:spPr>
          <a:xfrm flipH="1">
            <a:off x="17951013" y="21457601"/>
            <a:ext cx="12" cy="1462889"/>
          </a:xfrm>
          <a:prstGeom prst="straightConnector1">
            <a:avLst/>
          </a:prstGeom>
          <a:noFill/>
          <a:ln w="63500" cap="flat">
            <a:solidFill>
              <a:schemeClr val="accent4"/>
            </a:solidFill>
            <a:prstDash val="solid"/>
            <a:miter lim="8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709720-7435-1D6B-0219-93E9A3C16B21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BA59D0-71C9-D5A4-B78F-94BC04498E2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7C65D76-4295-A49E-DD6B-C8A4D6B2D4F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E3E0104-1EFF-9F97-1AA8-C0560080CBCB}"/>
              </a:ext>
            </a:extLst>
          </p:cNvPr>
          <p:cNvGrpSpPr/>
          <p:nvPr/>
        </p:nvGrpSpPr>
        <p:grpSpPr>
          <a:xfrm>
            <a:off x="10759954" y="5471605"/>
            <a:ext cx="15219697" cy="20142751"/>
            <a:chOff x="11166302" y="5452572"/>
            <a:chExt cx="15219697" cy="20142751"/>
          </a:xfrm>
        </p:grpSpPr>
        <p:pic>
          <p:nvPicPr>
            <p:cNvPr id="6" name="pasted-movie.heic" descr="pasted-movie.heic">
              <a:extLst>
                <a:ext uri="{FF2B5EF4-FFF2-40B4-BE49-F238E27FC236}">
                  <a16:creationId xmlns:a16="http://schemas.microsoft.com/office/drawing/2014/main" id="{A96486E8-D55C-8876-EBF5-3E5FE6CAA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99057" y="19725992"/>
              <a:ext cx="13850426" cy="4864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pic>
          <p:nvPicPr>
            <p:cNvPr id="7" name="pasted-movie.heic" descr="pasted-movie.heic">
              <a:extLst>
                <a:ext uri="{FF2B5EF4-FFF2-40B4-BE49-F238E27FC236}">
                  <a16:creationId xmlns:a16="http://schemas.microsoft.com/office/drawing/2014/main" id="{F19AC0F4-C088-0E6F-CA03-DD5F3C1EE6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6302" y="14508811"/>
              <a:ext cx="13850426" cy="4648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EDF928-BC31-F223-3F56-145F59E5902F}"/>
                </a:ext>
              </a:extLst>
            </p:cNvPr>
            <p:cNvSpPr/>
            <p:nvPr/>
          </p:nvSpPr>
          <p:spPr>
            <a:xfrm>
              <a:off x="13592463" y="16113608"/>
              <a:ext cx="9410802" cy="1200327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Simple Hybrid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5FE9ABB-2292-EAF3-A260-1B65B60E4B42}"/>
                </a:ext>
              </a:extLst>
            </p:cNvPr>
            <p:cNvSpPr/>
            <p:nvPr/>
          </p:nvSpPr>
          <p:spPr>
            <a:xfrm>
              <a:off x="13552164" y="5452572"/>
              <a:ext cx="9317807" cy="12003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kern="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Data Collection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EF5E3BB-D512-3720-8E18-E7AE6329FBA0}"/>
                </a:ext>
              </a:extLst>
            </p:cNvPr>
            <p:cNvSpPr/>
            <p:nvPr/>
          </p:nvSpPr>
          <p:spPr>
            <a:xfrm>
              <a:off x="12886193" y="7756697"/>
              <a:ext cx="11044237" cy="12003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kern="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Seasonal Data Analysis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C52A7D-AEC7-80FB-E9A2-D4D21B5FEF73}"/>
                </a:ext>
              </a:extLst>
            </p:cNvPr>
            <p:cNvSpPr/>
            <p:nvPr/>
          </p:nvSpPr>
          <p:spPr>
            <a:xfrm>
              <a:off x="13590083" y="9872933"/>
              <a:ext cx="9317807" cy="12003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kern="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Data Scaling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E7B645-6819-6AB4-CA5E-D1E961728899}"/>
                </a:ext>
              </a:extLst>
            </p:cNvPr>
            <p:cNvSpPr/>
            <p:nvPr/>
          </p:nvSpPr>
          <p:spPr>
            <a:xfrm>
              <a:off x="13590084" y="11982902"/>
              <a:ext cx="9317807" cy="1200327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chemeClr val="accent1"/>
              </a:solidFill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kern="0" dirty="0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725BE8-A51A-C007-6DD5-5422CDBEB49F}"/>
                </a:ext>
              </a:extLst>
            </p:cNvPr>
            <p:cNvSpPr/>
            <p:nvPr/>
          </p:nvSpPr>
          <p:spPr>
            <a:xfrm>
              <a:off x="13465366" y="21345436"/>
              <a:ext cx="9317807" cy="1200327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spcFirstLastPara="1" wrap="square" lIns="45719" tIns="45719" rIns="45719" bIns="45719" spcCol="38100" anchor="ctr">
              <a:spAutoFit/>
            </a:bodyPr>
            <a:lstStyle/>
            <a:p>
              <a:pPr algn="ctr" defTabSz="491581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dirty="0">
                  <a:solidFill>
                    <a:schemeClr val="accent4"/>
                  </a:solidFill>
                  <a:latin typeface="Arial"/>
                  <a:ea typeface="Arial"/>
                  <a:cs typeface="Arial"/>
                  <a:sym typeface="Arial"/>
                </a:rPr>
                <a:t>Weighted Hybrid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8053AAD-8900-D1DE-D882-B9C9A6019D1B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8124269" y="6652899"/>
              <a:ext cx="86799" cy="106471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8BA753-E1E6-1743-D229-5D7BB6963E10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18200436" y="9151687"/>
              <a:ext cx="48551" cy="721246"/>
            </a:xfrm>
            <a:prstGeom prst="straightConnector1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8A4421-8583-6B81-A6C4-7DB59FE16189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18248987" y="11073260"/>
              <a:ext cx="1" cy="909642"/>
            </a:xfrm>
            <a:prstGeom prst="straightConnector1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696441A-2E2A-6994-6B79-BD878C902A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22193" y="13228540"/>
              <a:ext cx="1" cy="1434230"/>
            </a:xfrm>
            <a:prstGeom prst="straightConnector1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DF312F-A282-0D58-DCB9-1DC349DD1E33}"/>
                </a:ext>
              </a:extLst>
            </p:cNvPr>
            <p:cNvCxnSpPr>
              <a:cxnSpLocks/>
            </p:cNvCxnSpPr>
            <p:nvPr/>
          </p:nvCxnSpPr>
          <p:spPr>
            <a:xfrm>
              <a:off x="18331570" y="18332515"/>
              <a:ext cx="0" cy="1460628"/>
            </a:xfrm>
            <a:prstGeom prst="straightConnector1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BBB159-34DC-53E7-C024-E7B58F294CED}"/>
                </a:ext>
              </a:extLst>
            </p:cNvPr>
            <p:cNvCxnSpPr/>
            <p:nvPr/>
          </p:nvCxnSpPr>
          <p:spPr>
            <a:xfrm flipH="1">
              <a:off x="24863877" y="14068306"/>
              <a:ext cx="1287237" cy="1437746"/>
            </a:xfrm>
            <a:prstGeom prst="straightConnector1">
              <a:avLst/>
            </a:prstGeom>
            <a:noFill/>
            <a:ln w="63500" cap="flat">
              <a:solidFill>
                <a:schemeClr val="bg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60925B7-2B19-5B51-39D8-B538B2D27EE0}"/>
                </a:ext>
              </a:extLst>
            </p:cNvPr>
            <p:cNvCxnSpPr>
              <a:cxnSpLocks/>
            </p:cNvCxnSpPr>
            <p:nvPr/>
          </p:nvCxnSpPr>
          <p:spPr>
            <a:xfrm>
              <a:off x="23003265" y="12542180"/>
              <a:ext cx="3382734" cy="1481650"/>
            </a:xfrm>
            <a:prstGeom prst="straightConnector1">
              <a:avLst/>
            </a:prstGeom>
            <a:noFill/>
            <a:ln w="63500" cap="flat">
              <a:solidFill>
                <a:schemeClr val="bg2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46625C6-5622-3A86-72DF-44D5FFA2E3B7}"/>
                </a:ext>
              </a:extLst>
            </p:cNvPr>
            <p:cNvCxnSpPr>
              <a:cxnSpLocks/>
            </p:cNvCxnSpPr>
            <p:nvPr/>
          </p:nvCxnSpPr>
          <p:spPr>
            <a:xfrm>
              <a:off x="18200436" y="23586184"/>
              <a:ext cx="40073" cy="2009139"/>
            </a:xfrm>
            <a:prstGeom prst="straightConnector1">
              <a:avLst/>
            </a:prstGeom>
            <a:noFill/>
            <a:ln w="63500" cap="flat">
              <a:solidFill>
                <a:schemeClr val="tx1"/>
              </a:solidFill>
              <a:prstDash val="solid"/>
              <a:miter lim="8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50805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search Poster Template">
  <a:themeElements>
    <a:clrScheme name="Research Poster Template">
      <a:dk1>
        <a:srgbClr val="666666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Research Poster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search Post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91581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6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91581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6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Research Poster Template">
  <a:themeElements>
    <a:clrScheme name="Research Poster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00FF"/>
      </a:hlink>
      <a:folHlink>
        <a:srgbClr val="FF00FF"/>
      </a:folHlink>
    </a:clrScheme>
    <a:fontScheme name="Research Poster Templat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Research Poster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91581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6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915814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9600" b="0" i="0" u="none" strike="noStrike" cap="none" spc="0" normalizeH="0" baseline="0">
            <a:ln>
              <a:noFill/>
            </a:ln>
            <a:solidFill>
              <a:schemeClr val="accent4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281</Words>
  <Application>Microsoft Macintosh PowerPoint</Application>
  <PresentationFormat>Custom</PresentationFormat>
  <Paragraphs>35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-webkit-standard</vt:lpstr>
      <vt:lpstr>Arial</vt:lpstr>
      <vt:lpstr>Arial Narrow</vt:lpstr>
      <vt:lpstr>Calibri</vt:lpstr>
      <vt:lpstr>Menlo Regular</vt:lpstr>
      <vt:lpstr>Research Poster Template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Harshal Patil</dc:creator>
  <cp:lastModifiedBy>Mrudula Deshmukh</cp:lastModifiedBy>
  <cp:revision>16</cp:revision>
  <dcterms:modified xsi:type="dcterms:W3CDTF">2024-12-17T00:21:24Z</dcterms:modified>
</cp:coreProperties>
</file>