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27432000" cy="36576000"/>
  <p:notesSz cx="6858000" cy="9144000"/>
  <p:defaultTextStyle>
    <a:defPPr>
      <a:defRPr lang="en-US"/>
    </a:defPPr>
    <a:lvl1pPr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359588" indent="1090001"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719176" indent="2180001"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078763" indent="3270002"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1438351" indent="4360002" algn="l" defTabSz="3865569" rtl="0" eaLnBrk="0" fontAlgn="base" hangingPunct="0">
      <a:spcBef>
        <a:spcPct val="0"/>
      </a:spcBef>
      <a:spcAft>
        <a:spcPct val="0"/>
      </a:spcAft>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1797939"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157527"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2517115"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2876702" algn="l" defTabSz="719176" rtl="0" eaLnBrk="1" latinLnBrk="0" hangingPunct="1">
      <a:defRPr sz="7550" kern="12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AEAEA"/>
          </a:solidFill>
        </a:fill>
      </a:tcStyle>
    </a:wholeTbl>
    <a:band2H>
      <a:tcTxStyle/>
      <a:tcStyle>
        <a:tcBdr/>
        <a:fill>
          <a:solidFill>
            <a:srgbClr val="FFFFFF"/>
          </a:solidFill>
        </a:fill>
      </a:tcStyle>
    </a:band2H>
    <a:firstCol>
      <a:tcTxStyle b="on" i="off">
        <a:font>
          <a:latin typeface="Arial"/>
          <a:ea typeface="Arial"/>
          <a:cs typeface="Aria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4"/>
      </a:tcTxStyle>
      <a:tcStyle>
        <a:tcBdr>
          <a:left>
            <a:ln w="12700" cap="flat">
              <a:noFill/>
              <a:miter lim="400000"/>
            </a:ln>
          </a:left>
          <a:right>
            <a:ln w="12700" cap="flat">
              <a:noFill/>
              <a:miter lim="400000"/>
            </a:ln>
          </a:right>
          <a:top>
            <a:ln w="508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rial"/>
          <a:ea typeface="Arial"/>
          <a:cs typeface="Arial"/>
        </a:font>
        <a:srgbClr val="FFFFFF"/>
      </a:tcTxStyle>
      <a:tcStyle>
        <a:tcBdr>
          <a:left>
            <a:ln w="12700" cap="flat">
              <a:noFill/>
              <a:miter lim="400000"/>
            </a:ln>
          </a:left>
          <a:right>
            <a:ln w="12700" cap="flat">
              <a:noFill/>
              <a:miter lim="400000"/>
            </a:ln>
          </a:right>
          <a:top>
            <a:ln w="25400" cap="flat">
              <a:solidFill>
                <a:schemeClr val="accent4"/>
              </a:solidFill>
              <a:prstDash val="solid"/>
              <a:round/>
            </a:ln>
          </a:top>
          <a:bottom>
            <a:ln w="25400" cap="flat">
              <a:solidFill>
                <a:schemeClr val="accent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0E7"/>
          </a:solidFill>
        </a:fill>
      </a:tcStyle>
    </a:wholeTbl>
    <a:band2H>
      <a:tcTxStyle/>
      <a:tcStyle>
        <a:tcBdr/>
        <a:fill>
          <a:solidFill>
            <a:srgbClr val="E6E9F3"/>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D3CF"/>
          </a:solidFill>
        </a:fill>
      </a:tcStyle>
    </a:wholeTbl>
    <a:band2H>
      <a:tcTxStyle/>
      <a:tcStyle>
        <a:tcBdr/>
        <a:fill>
          <a:solidFill>
            <a:srgbClr val="FAEAE9"/>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DCF"/>
          </a:solidFill>
        </a:fill>
      </a:tcStyle>
    </a:wholeTbl>
    <a:band2H>
      <a:tcTxStyle/>
      <a:tcStyle>
        <a:tcBdr/>
        <a:fill>
          <a:solidFill>
            <a:srgbClr val="E6E8E8"/>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chemeClr val="accent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2D2"/>
          </a:solidFill>
        </a:fill>
      </a:tcStyle>
    </a:wholeTbl>
    <a:band2H>
      <a:tcTxStyle/>
      <a:tcStyle>
        <a:tcBdr/>
        <a:fill>
          <a:solidFill>
            <a:srgbClr val="EAEAEA"/>
          </a:solidFill>
        </a:fill>
      </a:tcStyle>
    </a:band2H>
    <a:firstCol>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Col>
    <a:la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lastRow>
    <a:firstRow>
      <a:tcTxStyle b="on" i="off">
        <a:font>
          <a:latin typeface="Arial"/>
          <a:ea typeface="Arial"/>
          <a:cs typeface="Aria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4"/>
          </a:solidFill>
        </a:fill>
      </a:tcStyle>
    </a:firstRow>
  </a:tblStyle>
  <a:tblStyle styleId="{2708684C-4D16-4618-839F-0558EEFCDFE6}" styleName="">
    <a:tblBg/>
    <a:wholeTbl>
      <a:tcTxStyle b="off"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wholeTbl>
    <a:band2H>
      <a:tcTxStyle/>
      <a:tcStyle>
        <a:tcBdr/>
        <a:fill>
          <a:solidFill>
            <a:srgbClr val="FFFFFF"/>
          </a:solidFill>
        </a:fill>
      </a:tcStyle>
    </a:band2H>
    <a:firstCol>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solidFill>
            <a:schemeClr val="accent4">
              <a:alpha val="20000"/>
            </a:schemeClr>
          </a:solidFill>
        </a:fill>
      </a:tcStyle>
    </a:firstCol>
    <a:lastRow>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50800" cap="flat">
              <a:solidFill>
                <a:schemeClr val="accent4"/>
              </a:solidFill>
              <a:prstDash val="solid"/>
              <a:round/>
            </a:ln>
          </a:top>
          <a:bottom>
            <a:ln w="127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lastRow>
    <a:firstRow>
      <a:tcTxStyle b="on" i="off">
        <a:font>
          <a:latin typeface="Arial"/>
          <a:ea typeface="Arial"/>
          <a:cs typeface="Arial"/>
        </a:font>
        <a:schemeClr val="accent4"/>
      </a:tcTxStyle>
      <a:tcStyle>
        <a:tcBdr>
          <a:left>
            <a:ln w="12700" cap="flat">
              <a:solidFill>
                <a:schemeClr val="accent4"/>
              </a:solidFill>
              <a:prstDash val="solid"/>
              <a:round/>
            </a:ln>
          </a:left>
          <a:right>
            <a:ln w="12700" cap="flat">
              <a:solidFill>
                <a:schemeClr val="accent4"/>
              </a:solidFill>
              <a:prstDash val="solid"/>
              <a:round/>
            </a:ln>
          </a:right>
          <a:top>
            <a:ln w="12700" cap="flat">
              <a:solidFill>
                <a:schemeClr val="accent4"/>
              </a:solidFill>
              <a:prstDash val="solid"/>
              <a:round/>
            </a:ln>
          </a:top>
          <a:bottom>
            <a:ln w="25400" cap="flat">
              <a:solidFill>
                <a:schemeClr val="accent4"/>
              </a:solidFill>
              <a:prstDash val="solid"/>
              <a:round/>
            </a:ln>
          </a:bottom>
          <a:insideH>
            <a:ln w="12700" cap="flat">
              <a:solidFill>
                <a:schemeClr val="accent4"/>
              </a:solidFill>
              <a:prstDash val="solid"/>
              <a:round/>
            </a:ln>
          </a:insideH>
          <a:insideV>
            <a:ln w="12700" cap="flat">
              <a:solidFill>
                <a:schemeClr val="accent4"/>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586"/>
  </p:normalViewPr>
  <p:slideViewPr>
    <p:cSldViewPr snapToGrid="0">
      <p:cViewPr>
        <p:scale>
          <a:sx n="38" d="100"/>
          <a:sy n="38" d="100"/>
        </p:scale>
        <p:origin x="1704" y="-30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Shape 42">
            <a:extLst>
              <a:ext uri="{FF2B5EF4-FFF2-40B4-BE49-F238E27FC236}">
                <a16:creationId xmlns:a16="http://schemas.microsoft.com/office/drawing/2014/main" id="{96EACFD2-8248-E444-1456-11D882066710}"/>
              </a:ext>
            </a:extLst>
          </p:cNvPr>
          <p:cNvSpPr>
            <a:spLocks noGrp="1" noRot="1" noChangeAspect="1" noChangeArrowheads="1"/>
          </p:cNvSpPr>
          <p:nvPr>
            <p:ph type="sldImg"/>
          </p:nvPr>
        </p:nvSpPr>
        <p:spPr bwMode="auto">
          <a:xfrm>
            <a:off x="2143125" y="685800"/>
            <a:ext cx="257175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5" name="Shape 43">
            <a:extLst>
              <a:ext uri="{FF2B5EF4-FFF2-40B4-BE49-F238E27FC236}">
                <a16:creationId xmlns:a16="http://schemas.microsoft.com/office/drawing/2014/main" id="{6162B204-9DD3-6FE2-B8CC-F4F770EF328D}"/>
              </a:ext>
            </a:extLst>
          </p:cNvPr>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1pPr>
    <a:lvl2pPr marL="584330" indent="-224742"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2pPr>
    <a:lvl3pPr marL="898970"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3pPr>
    <a:lvl4pPr marL="1258557"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4pPr>
    <a:lvl5pPr marL="1618145" indent="-179794" algn="l" defTabSz="958901" rtl="0" eaLnBrk="0" fontAlgn="base" hangingPunct="0">
      <a:spcBef>
        <a:spcPct val="30000"/>
      </a:spcBef>
      <a:spcAft>
        <a:spcPct val="0"/>
      </a:spcAft>
      <a:defRPr sz="1258">
        <a:solidFill>
          <a:schemeClr val="tx1"/>
        </a:solidFill>
        <a:latin typeface="+mj-lt"/>
        <a:ea typeface="+mj-ea"/>
        <a:cs typeface="+mj-cs"/>
        <a:sym typeface="Calibri" panose="020F0502020204030204" pitchFamily="34" charset="0"/>
      </a:defRPr>
    </a:lvl5pPr>
    <a:lvl6pPr indent="898970" defTabSz="958901" latinLnBrk="0">
      <a:defRPr sz="1258">
        <a:latin typeface="+mj-lt"/>
        <a:ea typeface="+mj-ea"/>
        <a:cs typeface="+mj-cs"/>
        <a:sym typeface="Calibri"/>
      </a:defRPr>
    </a:lvl6pPr>
    <a:lvl7pPr indent="1078763" defTabSz="958901" latinLnBrk="0">
      <a:defRPr sz="1258">
        <a:latin typeface="+mj-lt"/>
        <a:ea typeface="+mj-ea"/>
        <a:cs typeface="+mj-cs"/>
        <a:sym typeface="Calibri"/>
      </a:defRPr>
    </a:lvl7pPr>
    <a:lvl8pPr indent="1258557" defTabSz="958901" latinLnBrk="0">
      <a:defRPr sz="1258">
        <a:latin typeface="+mj-lt"/>
        <a:ea typeface="+mj-ea"/>
        <a:cs typeface="+mj-cs"/>
        <a:sym typeface="Calibri"/>
      </a:defRPr>
    </a:lvl8pPr>
    <a:lvl9pPr indent="1438351" defTabSz="958901" latinLnBrk="0">
      <a:defRPr sz="1258">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Research Poster Template">
    <p:spTree>
      <p:nvGrpSpPr>
        <p:cNvPr id="1" name=""/>
        <p:cNvGrpSpPr/>
        <p:nvPr/>
      </p:nvGrpSpPr>
      <p:grpSpPr>
        <a:xfrm>
          <a:off x="0" y="0"/>
          <a:ext cx="0" cy="0"/>
          <a:chOff x="0" y="0"/>
          <a:chExt cx="0" cy="0"/>
        </a:xfrm>
      </p:grpSpPr>
      <p:sp>
        <p:nvSpPr>
          <p:cNvPr id="2" name="Straight Connector 6">
            <a:extLst>
              <a:ext uri="{FF2B5EF4-FFF2-40B4-BE49-F238E27FC236}">
                <a16:creationId xmlns:a16="http://schemas.microsoft.com/office/drawing/2014/main" id="{62AE537A-B890-19BD-0B96-0CFF6A16587A}"/>
              </a:ext>
            </a:extLst>
          </p:cNvPr>
          <p:cNvSpPr>
            <a:spLocks noChangeShapeType="1"/>
          </p:cNvSpPr>
          <p:nvPr/>
        </p:nvSpPr>
        <p:spPr bwMode="auto">
          <a:xfrm>
            <a:off x="20435772" y="30269657"/>
            <a:ext cx="0" cy="1324239"/>
          </a:xfrm>
          <a:prstGeom prst="line">
            <a:avLst/>
          </a:prstGeom>
          <a:noFill/>
          <a:ln w="25400">
            <a:solidFill>
              <a:srgbClr val="FFFFFF"/>
            </a:solidFill>
            <a:prstDash val="dash"/>
            <a:miter lim="800000"/>
            <a:headEnd/>
            <a:tailEnd/>
          </a:ln>
          <a:extLst>
            <a:ext uri="{909E8E84-426E-40DD-AFC4-6F175D3DCCD1}">
              <a14:hiddenFill xmlns:a14="http://schemas.microsoft.com/office/drawing/2010/main">
                <a:noFill/>
              </a14:hiddenFill>
            </a:ext>
          </a:extLst>
        </p:spPr>
        <p:txBody>
          <a:bodyPr lIns="33453" rIns="33453"/>
          <a:lstStyle/>
          <a:p>
            <a:endParaRPr lang="en-US" sz="5524"/>
          </a:p>
        </p:txBody>
      </p:sp>
      <p:grpSp>
        <p:nvGrpSpPr>
          <p:cNvPr id="3" name="Group">
            <a:extLst>
              <a:ext uri="{FF2B5EF4-FFF2-40B4-BE49-F238E27FC236}">
                <a16:creationId xmlns:a16="http://schemas.microsoft.com/office/drawing/2014/main" id="{4299DA12-07D8-287E-E974-3D5364DAEDDD}"/>
              </a:ext>
            </a:extLst>
          </p:cNvPr>
          <p:cNvGrpSpPr>
            <a:grpSpLocks/>
          </p:cNvGrpSpPr>
          <p:nvPr/>
        </p:nvGrpSpPr>
        <p:grpSpPr bwMode="auto">
          <a:xfrm>
            <a:off x="0" y="43657"/>
            <a:ext cx="27432000" cy="4380177"/>
            <a:chOff x="0" y="0"/>
            <a:chExt cx="37490401" cy="5256959"/>
          </a:xfrm>
        </p:grpSpPr>
        <p:sp>
          <p:nvSpPr>
            <p:cNvPr id="4" name="Rectangle 36">
              <a:extLst>
                <a:ext uri="{FF2B5EF4-FFF2-40B4-BE49-F238E27FC236}">
                  <a16:creationId xmlns:a16="http://schemas.microsoft.com/office/drawing/2014/main" id="{1AFEE952-6E75-93A7-0CE7-5C014BAD18C7}"/>
                </a:ext>
              </a:extLst>
            </p:cNvPr>
            <p:cNvSpPr>
              <a:spLocks noChangeArrowheads="1"/>
            </p:cNvSpPr>
            <p:nvPr/>
          </p:nvSpPr>
          <p:spPr bwMode="auto">
            <a:xfrm>
              <a:off x="1" y="0"/>
              <a:ext cx="37490401" cy="4557819"/>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5" name="Rectangle 1">
              <a:extLst>
                <a:ext uri="{FF2B5EF4-FFF2-40B4-BE49-F238E27FC236}">
                  <a16:creationId xmlns:a16="http://schemas.microsoft.com/office/drawing/2014/main" id="{644EE53F-CF57-867C-6CC1-D493D2668469}"/>
                </a:ext>
              </a:extLst>
            </p:cNvPr>
            <p:cNvSpPr>
              <a:spLocks noChangeArrowheads="1"/>
            </p:cNvSpPr>
            <p:nvPr/>
          </p:nvSpPr>
          <p:spPr bwMode="auto">
            <a:xfrm>
              <a:off x="0" y="3930891"/>
              <a:ext cx="37490400" cy="276514"/>
            </a:xfrm>
            <a:prstGeom prst="rect">
              <a:avLst/>
            </a:pr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algn="ctr" eaLnBrk="1"/>
              <a:endParaRPr lang="en-US" altLang="en-US" sz="7024">
                <a:solidFill>
                  <a:srgbClr val="FFFFFF"/>
                </a:solidFill>
              </a:endParaRPr>
            </a:p>
          </p:txBody>
        </p:sp>
        <p:pic>
          <p:nvPicPr>
            <p:cNvPr id="6" name="Picture 14" descr="Picture 8">
              <a:extLst>
                <a:ext uri="{FF2B5EF4-FFF2-40B4-BE49-F238E27FC236}">
                  <a16:creationId xmlns:a16="http://schemas.microsoft.com/office/drawing/2014/main" id="{C762509D-D8C4-1ACF-ECF8-7DCEDC35F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4395" b="40121"/>
            <a:stretch>
              <a:fillRect/>
            </a:stretch>
          </p:blipFill>
          <p:spPr bwMode="auto">
            <a:xfrm>
              <a:off x="26510797" y="0"/>
              <a:ext cx="9341681" cy="5256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grpSp>
        <p:nvGrpSpPr>
          <p:cNvPr id="7" name="Group">
            <a:extLst>
              <a:ext uri="{FF2B5EF4-FFF2-40B4-BE49-F238E27FC236}">
                <a16:creationId xmlns:a16="http://schemas.microsoft.com/office/drawing/2014/main" id="{64A1D8EF-DBC3-2F61-DB94-B980BCF5C427}"/>
              </a:ext>
            </a:extLst>
          </p:cNvPr>
          <p:cNvGrpSpPr>
            <a:grpSpLocks/>
          </p:cNvGrpSpPr>
          <p:nvPr/>
        </p:nvGrpSpPr>
        <p:grpSpPr bwMode="auto">
          <a:xfrm>
            <a:off x="0" y="34831074"/>
            <a:ext cx="27432000" cy="2090208"/>
            <a:chOff x="0" y="0"/>
            <a:chExt cx="37490400" cy="2508737"/>
          </a:xfrm>
        </p:grpSpPr>
        <p:sp>
          <p:nvSpPr>
            <p:cNvPr id="8" name="Rectangle 36">
              <a:extLst>
                <a:ext uri="{FF2B5EF4-FFF2-40B4-BE49-F238E27FC236}">
                  <a16:creationId xmlns:a16="http://schemas.microsoft.com/office/drawing/2014/main" id="{82097C11-34A1-CCF3-06A5-6C5376C3F5CA}"/>
                </a:ext>
              </a:extLst>
            </p:cNvPr>
            <p:cNvSpPr>
              <a:spLocks noChangeArrowheads="1"/>
            </p:cNvSpPr>
            <p:nvPr/>
          </p:nvSpPr>
          <p:spPr bwMode="auto">
            <a:xfrm>
              <a:off x="0" y="0"/>
              <a:ext cx="37490400" cy="2508738"/>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tIns="45719" rIns="45719" bIns="45719"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pic>
          <p:nvPicPr>
            <p:cNvPr id="9" name="Picture 10" descr="Picture 10">
              <a:extLst>
                <a:ext uri="{FF2B5EF4-FFF2-40B4-BE49-F238E27FC236}">
                  <a16:creationId xmlns:a16="http://schemas.microsoft.com/office/drawing/2014/main" id="{47D2A67A-C8A9-A926-0029-9EBD84E62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1767" y="750230"/>
              <a:ext cx="13595413" cy="1008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grpSp>
      <p:sp>
        <p:nvSpPr>
          <p:cNvPr id="25" name="Body Level One…"/>
          <p:cNvSpPr txBox="1">
            <a:spLocks noGrp="1"/>
          </p:cNvSpPr>
          <p:nvPr>
            <p:ph type="body" sz="quarter" idx="1"/>
          </p:nvPr>
        </p:nvSpPr>
        <p:spPr>
          <a:xfrm>
            <a:off x="571500" y="10288382"/>
            <a:ext cx="6123782" cy="12273450"/>
          </a:xfrm>
          <a:prstGeom prst="rect">
            <a:avLst/>
          </a:prstGeom>
        </p:spPr>
        <p:txBody>
          <a:bodyPr>
            <a:normAutofit/>
          </a:bodyPr>
          <a:lstStyle>
            <a:lvl1pPr marL="446049" indent="-780586">
              <a:lnSpc>
                <a:spcPts val="4463"/>
              </a:lnSpc>
              <a:spcBef>
                <a:spcPts val="0"/>
              </a:spcBef>
              <a:buSzTx/>
              <a:buFontTx/>
              <a:buNone/>
            </a:lvl1pPr>
            <a:lvl2pPr marL="764655" indent="-430119">
              <a:lnSpc>
                <a:spcPts val="4463"/>
              </a:lnSpc>
              <a:spcBef>
                <a:spcPts val="0"/>
              </a:spcBef>
              <a:buFontTx/>
            </a:lvl2pPr>
            <a:lvl3pPr marL="1060961" indent="-258071">
              <a:lnSpc>
                <a:spcPts val="4463"/>
              </a:lnSpc>
              <a:spcBef>
                <a:spcPts val="0"/>
              </a:spcBef>
              <a:buSzPct val="120000"/>
              <a:buFontTx/>
              <a:buChar char="-"/>
            </a:lvl3pPr>
            <a:lvl4pPr marL="1261683" indent="-258071">
              <a:lnSpc>
                <a:spcPts val="4463"/>
              </a:lnSpc>
              <a:spcBef>
                <a:spcPts val="0"/>
              </a:spcBef>
              <a:buSzPct val="120000"/>
              <a:buFontTx/>
              <a:buChar char="-"/>
            </a:lvl4pPr>
            <a:lvl5pPr marL="1462405" indent="-258071">
              <a:lnSpc>
                <a:spcPts val="4463"/>
              </a:lnSpc>
              <a:spcBef>
                <a:spcPts val="0"/>
              </a:spcBef>
              <a:buSzPct val="120000"/>
              <a:buFontTx/>
              <a:buChar cha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26" name="Picture Placeholder 2"/>
          <p:cNvSpPr>
            <a:spLocks noGrp="1"/>
          </p:cNvSpPr>
          <p:nvPr>
            <p:ph type="pic" sz="quarter" idx="21"/>
          </p:nvPr>
        </p:nvSpPr>
        <p:spPr>
          <a:xfrm>
            <a:off x="571500" y="22977615"/>
            <a:ext cx="6123782" cy="6210301"/>
          </a:xfrm>
          <a:prstGeom prst="rect">
            <a:avLst/>
          </a:prstGeom>
        </p:spPr>
        <p:txBody>
          <a:bodyPr lIns="91439" rIns="91439"/>
          <a:lstStyle/>
          <a:p>
            <a:pPr lvl="0"/>
            <a:endParaRPr noProof="0">
              <a:sym typeface="Arial"/>
            </a:endParaRPr>
          </a:p>
        </p:txBody>
      </p:sp>
      <p:sp>
        <p:nvSpPr>
          <p:cNvPr id="27" name="Picture Placeholder 2"/>
          <p:cNvSpPr>
            <a:spLocks noGrp="1"/>
          </p:cNvSpPr>
          <p:nvPr>
            <p:ph type="pic" sz="quarter" idx="22"/>
          </p:nvPr>
        </p:nvSpPr>
        <p:spPr>
          <a:xfrm>
            <a:off x="20746641" y="19473105"/>
            <a:ext cx="6123782" cy="6210301"/>
          </a:xfrm>
          <a:prstGeom prst="rect">
            <a:avLst/>
          </a:prstGeom>
        </p:spPr>
        <p:txBody>
          <a:bodyPr lIns="91439" rIns="91439"/>
          <a:lstStyle/>
          <a:p>
            <a:pPr lvl="0"/>
            <a:endParaRPr noProof="0">
              <a:sym typeface="Arial"/>
            </a:endParaRPr>
          </a:p>
        </p:txBody>
      </p:sp>
      <p:sp>
        <p:nvSpPr>
          <p:cNvPr id="10" name="Slide Number">
            <a:extLst>
              <a:ext uri="{FF2B5EF4-FFF2-40B4-BE49-F238E27FC236}">
                <a16:creationId xmlns:a16="http://schemas.microsoft.com/office/drawing/2014/main" id="{D04C1D90-2BAD-E007-60E9-D0741ED96240}"/>
              </a:ext>
            </a:extLst>
          </p:cNvPr>
          <p:cNvSpPr txBox="1">
            <a:spLocks noGrp="1" noChangeArrowheads="1"/>
          </p:cNvSpPr>
          <p:nvPr>
            <p:ph type="sldNum" sz="quarter" idx="23"/>
          </p:nvPr>
        </p:nvSpPr>
        <p:spPr/>
        <p:txBody>
          <a:bodyPr/>
          <a:lstStyle>
            <a:lvl1pPr>
              <a:defRPr/>
            </a:lvl1pPr>
          </a:lstStyle>
          <a:p>
            <a:fld id="{ACFBA5FF-00A8-3F4D-869A-FF4FDA6D0609}" type="slidenum">
              <a:rPr lang="en-US" altLang="en-US"/>
              <a:pPr/>
              <a:t>‹#›</a:t>
            </a:fld>
            <a:endParaRPr lang="en-US" altLang="en-US"/>
          </a:p>
        </p:txBody>
      </p:sp>
    </p:spTree>
    <p:extLst>
      <p:ext uri="{BB962C8B-B14F-4D97-AF65-F5344CB8AC3E}">
        <p14:creationId xmlns:p14="http://schemas.microsoft.com/office/powerpoint/2010/main" val="29301106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A7F0704A-7C09-2EA6-C6FF-C50B7CB38AEA}"/>
              </a:ext>
            </a:extLst>
          </p:cNvPr>
          <p:cNvSpPr>
            <a:spLocks noChangeArrowheads="1"/>
          </p:cNvSpPr>
          <p:nvPr/>
        </p:nvSpPr>
        <p:spPr bwMode="auto">
          <a:xfrm>
            <a:off x="0" y="29913792"/>
            <a:ext cx="27432000" cy="2090208"/>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1027" name="Rectangle 36">
            <a:extLst>
              <a:ext uri="{FF2B5EF4-FFF2-40B4-BE49-F238E27FC236}">
                <a16:creationId xmlns:a16="http://schemas.microsoft.com/office/drawing/2014/main" id="{5E09488E-EFC1-D77F-DA49-6DE4BC8539F8}"/>
              </a:ext>
            </a:extLst>
          </p:cNvPr>
          <p:cNvSpPr>
            <a:spLocks noChangeArrowheads="1"/>
          </p:cNvSpPr>
          <p:nvPr/>
        </p:nvSpPr>
        <p:spPr bwMode="auto">
          <a:xfrm>
            <a:off x="0" y="4572000"/>
            <a:ext cx="27432000" cy="4572000"/>
          </a:xfrm>
          <a:prstGeom prst="rect">
            <a:avLst/>
          </a:prstGeom>
          <a:solidFill>
            <a:schemeClr val="accent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endParaRPr lang="en-US" altLang="en-US" sz="2780"/>
          </a:p>
        </p:txBody>
      </p:sp>
      <p:sp>
        <p:nvSpPr>
          <p:cNvPr id="1028" name="Rectangle 1">
            <a:extLst>
              <a:ext uri="{FF2B5EF4-FFF2-40B4-BE49-F238E27FC236}">
                <a16:creationId xmlns:a16="http://schemas.microsoft.com/office/drawing/2014/main" id="{8D941A47-1115-24DB-97DC-9A15EFF50335}"/>
              </a:ext>
            </a:extLst>
          </p:cNvPr>
          <p:cNvSpPr>
            <a:spLocks noChangeArrowheads="1"/>
          </p:cNvSpPr>
          <p:nvPr/>
        </p:nvSpPr>
        <p:spPr bwMode="auto">
          <a:xfrm>
            <a:off x="0" y="8953500"/>
            <a:ext cx="27432000" cy="218282"/>
          </a:xfrm>
          <a:prstGeom prst="rect">
            <a:avLst/>
          </a:prstGeom>
          <a:solidFill>
            <a:schemeClr val="accent2"/>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33453" rIns="33453" anchor="ct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algn="ctr" eaLnBrk="1"/>
            <a:endParaRPr lang="en-US" altLang="en-US" sz="7024">
              <a:solidFill>
                <a:srgbClr val="FFFFFF"/>
              </a:solidFill>
            </a:endParaRPr>
          </a:p>
        </p:txBody>
      </p:sp>
      <p:sp>
        <p:nvSpPr>
          <p:cNvPr id="1029" name="Straight Connector 6">
            <a:extLst>
              <a:ext uri="{FF2B5EF4-FFF2-40B4-BE49-F238E27FC236}">
                <a16:creationId xmlns:a16="http://schemas.microsoft.com/office/drawing/2014/main" id="{EA8B4445-0224-94EA-4A1C-423FFEFBD6FA}"/>
              </a:ext>
            </a:extLst>
          </p:cNvPr>
          <p:cNvSpPr>
            <a:spLocks noChangeShapeType="1"/>
          </p:cNvSpPr>
          <p:nvPr/>
        </p:nvSpPr>
        <p:spPr bwMode="auto">
          <a:xfrm>
            <a:off x="20435772" y="30269657"/>
            <a:ext cx="0" cy="1324239"/>
          </a:xfrm>
          <a:prstGeom prst="line">
            <a:avLst/>
          </a:prstGeom>
          <a:noFill/>
          <a:ln w="25400">
            <a:solidFill>
              <a:srgbClr val="FFFFFF"/>
            </a:solidFill>
            <a:prstDash val="dash"/>
            <a:miter lim="800000"/>
            <a:headEnd/>
            <a:tailEnd/>
          </a:ln>
          <a:extLst>
            <a:ext uri="{909E8E84-426E-40DD-AFC4-6F175D3DCCD1}">
              <a14:hiddenFill xmlns:a14="http://schemas.microsoft.com/office/drawing/2010/main">
                <a:noFill/>
              </a14:hiddenFill>
            </a:ext>
          </a:extLst>
        </p:spPr>
        <p:txBody>
          <a:bodyPr lIns="33453" rIns="33453"/>
          <a:lstStyle/>
          <a:p>
            <a:endParaRPr lang="en-US" sz="5524"/>
          </a:p>
        </p:txBody>
      </p:sp>
      <p:pic>
        <p:nvPicPr>
          <p:cNvPr id="1030" name="Picture 8" descr="Picture 8">
            <a:extLst>
              <a:ext uri="{FF2B5EF4-FFF2-40B4-BE49-F238E27FC236}">
                <a16:creationId xmlns:a16="http://schemas.microsoft.com/office/drawing/2014/main" id="{2C8FFDFD-E964-1748-093D-F8E4371167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395" b="40121"/>
          <a:stretch>
            <a:fillRect/>
          </a:stretch>
        </p:blipFill>
        <p:spPr bwMode="auto">
          <a:xfrm>
            <a:off x="19398476" y="4572000"/>
            <a:ext cx="6834768" cy="4380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1031" name="Picture 10" descr="Picture 10">
            <a:extLst>
              <a:ext uri="{FF2B5EF4-FFF2-40B4-BE49-F238E27FC236}">
                <a16:creationId xmlns:a16="http://schemas.microsoft.com/office/drawing/2014/main" id="{FBD2C1DC-3C30-C783-9362-444DD759E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394" y="30534240"/>
            <a:ext cx="9947817"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32" name="Body Level One…">
            <a:extLst>
              <a:ext uri="{FF2B5EF4-FFF2-40B4-BE49-F238E27FC236}">
                <a16:creationId xmlns:a16="http://schemas.microsoft.com/office/drawing/2014/main" id="{601FE7D8-F862-96C3-373B-0FAA2B0C5F72}"/>
              </a:ext>
            </a:extLst>
          </p:cNvPr>
          <p:cNvSpPr txBox="1">
            <a:spLocks noGrp="1" noChangeArrowheads="1"/>
          </p:cNvSpPr>
          <p:nvPr>
            <p:ph type="body" idx="1"/>
          </p:nvPr>
        </p:nvSpPr>
        <p:spPr bwMode="auto">
          <a:xfrm>
            <a:off x="1371833" y="10972271"/>
            <a:ext cx="25077466" cy="21031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a:sym typeface="Arial" panose="020B0604020202020204" pitchFamily="34" charset="0"/>
              </a:rPr>
              <a:t>Body Level One</a:t>
            </a:r>
          </a:p>
          <a:p>
            <a:pPr lvl="1"/>
            <a:r>
              <a:rPr lang="en-US" altLang="en-US">
                <a:sym typeface="Arial" panose="020B0604020202020204" pitchFamily="34" charset="0"/>
              </a:rPr>
              <a:t>Body Level Two</a:t>
            </a:r>
          </a:p>
          <a:p>
            <a:pPr lvl="2"/>
            <a:r>
              <a:rPr lang="en-US" altLang="en-US">
                <a:sym typeface="Arial" panose="020B0604020202020204" pitchFamily="34" charset="0"/>
              </a:rPr>
              <a:t>Body Level Three</a:t>
            </a:r>
          </a:p>
          <a:p>
            <a:pPr lvl="3"/>
            <a:r>
              <a:rPr lang="en-US" altLang="en-US">
                <a:sym typeface="Arial" panose="020B0604020202020204" pitchFamily="34" charset="0"/>
              </a:rPr>
              <a:t>Body Level Four</a:t>
            </a:r>
          </a:p>
          <a:p>
            <a:pPr lvl="4"/>
            <a:r>
              <a:rPr lang="en-US" altLang="en-US">
                <a:sym typeface="Arial" panose="020B0604020202020204" pitchFamily="34" charset="0"/>
              </a:rPr>
              <a:t>Body Level Five</a:t>
            </a:r>
          </a:p>
        </p:txBody>
      </p:sp>
      <p:sp>
        <p:nvSpPr>
          <p:cNvPr id="1033" name="Title Text">
            <a:extLst>
              <a:ext uri="{FF2B5EF4-FFF2-40B4-BE49-F238E27FC236}">
                <a16:creationId xmlns:a16="http://schemas.microsoft.com/office/drawing/2014/main" id="{939D8D47-6BBB-0EDD-2506-4DB9A48EC9E8}"/>
              </a:ext>
            </a:extLst>
          </p:cNvPr>
          <p:cNvSpPr txBox="1">
            <a:spLocks noGrp="1" noChangeArrowheads="1"/>
          </p:cNvSpPr>
          <p:nvPr>
            <p:ph type="title"/>
          </p:nvPr>
        </p:nvSpPr>
        <p:spPr bwMode="auto">
          <a:xfrm>
            <a:off x="1371833" y="4939771"/>
            <a:ext cx="24688335" cy="603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en-US" altLang="en-US">
                <a:sym typeface="Arial" panose="020B0604020202020204" pitchFamily="34" charset="0"/>
              </a:rPr>
              <a:t>Title Text</a:t>
            </a:r>
          </a:p>
        </p:txBody>
      </p:sp>
      <p:sp>
        <p:nvSpPr>
          <p:cNvPr id="1034" name="Slide Number">
            <a:extLst>
              <a:ext uri="{FF2B5EF4-FFF2-40B4-BE49-F238E27FC236}">
                <a16:creationId xmlns:a16="http://schemas.microsoft.com/office/drawing/2014/main" id="{4B8AD9A0-9AC6-4673-BDD6-090C9F7194D5}"/>
              </a:ext>
            </a:extLst>
          </p:cNvPr>
          <p:cNvSpPr txBox="1">
            <a:spLocks noGrp="1" noChangeArrowheads="1"/>
          </p:cNvSpPr>
          <p:nvPr>
            <p:ph type="sldNum" sz="quarter" idx="2"/>
          </p:nvPr>
        </p:nvSpPr>
        <p:spPr bwMode="auto">
          <a:xfrm>
            <a:off x="19384760" y="29860881"/>
            <a:ext cx="275073" cy="27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1171"/>
            </a:lvl1pPr>
          </a:lstStyle>
          <a:p>
            <a:fld id="{260F4D49-4656-174E-A503-460E22B9AE7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Lst>
  <p:transition spd="med"/>
  <p:txStyles>
    <p:titleStyle>
      <a:lvl1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1pPr>
      <a:lvl2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2pPr>
      <a:lvl3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3pPr>
      <a:lvl4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4pPr>
      <a:lvl5pPr algn="l" defTabSz="892089" rtl="0" eaLnBrk="0" fontAlgn="base" hangingPunct="0">
        <a:lnSpc>
          <a:spcPct val="90000"/>
        </a:lnSpc>
        <a:spcBef>
          <a:spcPct val="0"/>
        </a:spcBef>
        <a:spcAft>
          <a:spcPct val="0"/>
        </a:spcAft>
        <a:defRPr sz="8488">
          <a:solidFill>
            <a:srgbClr val="FFFFFF"/>
          </a:solidFill>
          <a:latin typeface="Arial"/>
          <a:ea typeface="Arial"/>
          <a:cs typeface="Arial"/>
          <a:sym typeface="Arial" panose="020B0604020202020204" pitchFamily="34" charset="0"/>
        </a:defRPr>
      </a:lvl5pPr>
      <a:lvl6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6pPr>
      <a:lvl7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7pPr>
      <a:lvl8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8pPr>
      <a:lvl9pPr marL="0" marR="0" indent="0" algn="l" defTabSz="892098" rtl="0" latinLnBrk="0">
        <a:lnSpc>
          <a:spcPct val="90000"/>
        </a:lnSpc>
        <a:spcBef>
          <a:spcPts val="0"/>
        </a:spcBef>
        <a:spcAft>
          <a:spcPts val="0"/>
        </a:spcAft>
        <a:buClrTx/>
        <a:buSzTx/>
        <a:buFontTx/>
        <a:buNone/>
        <a:tabLst/>
        <a:defRPr sz="8488" b="0" i="0" u="none" strike="noStrike" cap="none" spc="0" baseline="0">
          <a:solidFill>
            <a:srgbClr val="FFFFFF"/>
          </a:solidFill>
          <a:uFillTx/>
          <a:latin typeface="Arial"/>
          <a:ea typeface="Arial"/>
          <a:cs typeface="Arial"/>
          <a:sym typeface="Arial"/>
        </a:defRPr>
      </a:lvl9pPr>
    </p:titleStyle>
    <p:bodyStyle>
      <a:lvl1pPr marL="214892" indent="-214892"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1pPr>
      <a:lvl2pPr marL="585433" indent="-250900"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2pPr>
      <a:lvl3pPr marL="969914" indent="-300848"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3pPr>
      <a:lvl4pPr marL="1338133" indent="-334533"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4pPr>
      <a:lvl5pPr marL="1672666" indent="-334533" algn="l" defTabSz="892089" rtl="0" eaLnBrk="0" fontAlgn="base" hangingPunct="0">
        <a:lnSpc>
          <a:spcPct val="90000"/>
        </a:lnSpc>
        <a:spcBef>
          <a:spcPts val="951"/>
        </a:spcBef>
        <a:spcAft>
          <a:spcPct val="0"/>
        </a:spcAft>
        <a:buSzPct val="100000"/>
        <a:buFont typeface="Arial" panose="020B0604020202020204" pitchFamily="34" charset="0"/>
        <a:buChar char="•"/>
        <a:defRPr sz="2634">
          <a:solidFill>
            <a:srgbClr val="666666"/>
          </a:solidFill>
          <a:latin typeface="Arial"/>
          <a:ea typeface="Arial"/>
          <a:cs typeface="Arial"/>
          <a:sym typeface="Arial" panose="020B0604020202020204" pitchFamily="34" charset="0"/>
        </a:defRPr>
      </a:lvl5pPr>
      <a:lvl6pPr marL="2007223" marR="0" indent="-334537"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6pPr>
      <a:lvl7pPr marL="2341761"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7pPr>
      <a:lvl8pPr marL="2676298"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8pPr>
      <a:lvl9pPr marL="3010835" marR="0" indent="-334538" algn="l" defTabSz="892098" rtl="0" latinLnBrk="0">
        <a:lnSpc>
          <a:spcPct val="90000"/>
        </a:lnSpc>
        <a:spcBef>
          <a:spcPts val="951"/>
        </a:spcBef>
        <a:spcAft>
          <a:spcPts val="0"/>
        </a:spcAft>
        <a:buClrTx/>
        <a:buSzPct val="100000"/>
        <a:buFont typeface="Arial"/>
        <a:buChar char="•"/>
        <a:tabLst/>
        <a:defRPr sz="2634" b="0" i="0" u="none" strike="noStrike" cap="none" spc="0" baseline="0">
          <a:solidFill>
            <a:schemeClr val="accent4"/>
          </a:solidFill>
          <a:uFillTx/>
          <a:latin typeface="Arial"/>
          <a:ea typeface="Arial"/>
          <a:cs typeface="Arial"/>
          <a:sym typeface="Arial"/>
        </a:defRPr>
      </a:lvl9pPr>
    </p:bodyStyle>
    <p:otherStyle>
      <a:lvl1pPr marL="0" marR="0" indent="0"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1pPr>
      <a:lvl2pPr marL="0" marR="0" indent="1348837"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2pPr>
      <a:lvl3pPr marL="0" marR="0" indent="2697676"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3pPr>
      <a:lvl4pPr marL="0" marR="0" indent="4046514"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4pPr>
      <a:lvl5pPr marL="0" marR="0" indent="5395352"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5pPr>
      <a:lvl6pPr marL="0" marR="0" indent="6744190"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6pPr>
      <a:lvl7pPr marL="0" marR="0" indent="8093028"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7pPr>
      <a:lvl8pPr marL="0" marR="0" indent="9441866"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8pPr>
      <a:lvl9pPr marL="0" marR="0" indent="10790703" algn="r" defTabSz="3596901" rtl="0" latinLnBrk="0">
        <a:lnSpc>
          <a:spcPct val="100000"/>
        </a:lnSpc>
        <a:spcBef>
          <a:spcPts val="0"/>
        </a:spcBef>
        <a:spcAft>
          <a:spcPts val="0"/>
        </a:spcAft>
        <a:buClrTx/>
        <a:buSzTx/>
        <a:buFontTx/>
        <a:buNone/>
        <a:tabLst/>
        <a:defRPr sz="1171"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E171331-2CB3-4F3B-AA0C-37DECC69078B}"/>
              </a:ext>
            </a:extLst>
          </p:cNvPr>
          <p:cNvPicPr>
            <a:picLocks noChangeAspect="1"/>
          </p:cNvPicPr>
          <p:nvPr/>
        </p:nvPicPr>
        <p:blipFill>
          <a:blip r:embed="rId2"/>
          <a:stretch>
            <a:fillRect/>
          </a:stretch>
        </p:blipFill>
        <p:spPr>
          <a:xfrm>
            <a:off x="16825067" y="4036289"/>
            <a:ext cx="10595825" cy="7270313"/>
          </a:xfrm>
          <a:prstGeom prst="rect">
            <a:avLst/>
          </a:prstGeom>
        </p:spPr>
      </p:pic>
      <p:grpSp>
        <p:nvGrpSpPr>
          <p:cNvPr id="40" name="Group 39">
            <a:extLst>
              <a:ext uri="{FF2B5EF4-FFF2-40B4-BE49-F238E27FC236}">
                <a16:creationId xmlns:a16="http://schemas.microsoft.com/office/drawing/2014/main" id="{19D9D05F-C423-4B60-8AE8-76CF0008ADDD}"/>
              </a:ext>
            </a:extLst>
          </p:cNvPr>
          <p:cNvGrpSpPr/>
          <p:nvPr/>
        </p:nvGrpSpPr>
        <p:grpSpPr>
          <a:xfrm>
            <a:off x="316921" y="25114609"/>
            <a:ext cx="8992737" cy="5560399"/>
            <a:chOff x="19403624" y="16757750"/>
            <a:chExt cx="17404662" cy="8819324"/>
          </a:xfrm>
        </p:grpSpPr>
        <p:pic>
          <p:nvPicPr>
            <p:cNvPr id="26" name="pasted-movie.heic" descr="pasted-movie.heic">
              <a:extLst>
                <a:ext uri="{FF2B5EF4-FFF2-40B4-BE49-F238E27FC236}">
                  <a16:creationId xmlns:a16="http://schemas.microsoft.com/office/drawing/2014/main" id="{CD8CBBFC-F189-4EE4-B808-B1E8F57276E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166" r="14902"/>
            <a:stretch/>
          </p:blipFill>
          <p:spPr bwMode="auto">
            <a:xfrm>
              <a:off x="19403624" y="16757750"/>
              <a:ext cx="17404662" cy="8084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33" name="Rectangle 32">
              <a:extLst>
                <a:ext uri="{FF2B5EF4-FFF2-40B4-BE49-F238E27FC236}">
                  <a16:creationId xmlns:a16="http://schemas.microsoft.com/office/drawing/2014/main" id="{2374B0B0-BE95-4655-A25C-314F9455C68B}"/>
                </a:ext>
              </a:extLst>
            </p:cNvPr>
            <p:cNvSpPr/>
            <p:nvPr/>
          </p:nvSpPr>
          <p:spPr>
            <a:xfrm>
              <a:off x="24960828" y="24746701"/>
              <a:ext cx="7690453" cy="830373"/>
            </a:xfrm>
            <a:prstGeom prst="rect">
              <a:avLst/>
            </a:prstGeom>
            <a:noFill/>
            <a:ln w="12700" cap="flat">
              <a:noFill/>
              <a:prstDash val="solid"/>
              <a:miter lim="800000"/>
            </a:ln>
            <a:effectLst/>
            <a:sp3d/>
          </p:spPr>
          <p:style>
            <a:lnRef idx="0">
              <a:scrgbClr r="0" g="0" b="0"/>
            </a:lnRef>
            <a:fillRef idx="0">
              <a:scrgbClr r="0" g="0" b="0"/>
            </a:fillRef>
            <a:effectRef idx="0">
              <a:scrgbClr r="0" g="0" b="0"/>
            </a:effectRef>
            <a:fontRef idx="none"/>
          </p:style>
          <p:txBody>
            <a:bodyPr spcFirstLastPara="1" wrap="square" lIns="33453" tIns="33453" rIns="33453" bIns="33453" spcCol="38100" anchor="ctr">
              <a:spAutoFit/>
            </a:bodyPr>
            <a:lstStyle/>
            <a:p>
              <a:pPr algn="ctr" defTabSz="3596901" fontAlgn="auto">
                <a:spcBef>
                  <a:spcPts val="0"/>
                </a:spcBef>
                <a:spcAft>
                  <a:spcPts val="0"/>
                </a:spcAft>
                <a:defRPr/>
              </a:pPr>
              <a:r>
                <a:rPr lang="en-US" sz="2927" b="1" kern="0" dirty="0">
                  <a:solidFill>
                    <a:schemeClr val="bg2">
                      <a:lumMod val="60000"/>
                      <a:lumOff val="40000"/>
                    </a:schemeClr>
                  </a:solidFill>
                  <a:latin typeface="Arial"/>
                  <a:ea typeface="Arial"/>
                  <a:cs typeface="Arial"/>
                  <a:sym typeface="Arial"/>
                </a:rPr>
                <a:t>LSTM</a:t>
              </a:r>
            </a:p>
          </p:txBody>
        </p:sp>
      </p:grpSp>
      <p:grpSp>
        <p:nvGrpSpPr>
          <p:cNvPr id="43" name="Group 42">
            <a:extLst>
              <a:ext uri="{FF2B5EF4-FFF2-40B4-BE49-F238E27FC236}">
                <a16:creationId xmlns:a16="http://schemas.microsoft.com/office/drawing/2014/main" id="{2F646440-90BD-42DC-B529-929F36FD438B}"/>
              </a:ext>
            </a:extLst>
          </p:cNvPr>
          <p:cNvGrpSpPr/>
          <p:nvPr/>
        </p:nvGrpSpPr>
        <p:grpSpPr>
          <a:xfrm>
            <a:off x="14517221" y="23772763"/>
            <a:ext cx="12597858" cy="6998417"/>
            <a:chOff x="11127012" y="6449774"/>
            <a:chExt cx="13617437" cy="8895899"/>
          </a:xfrm>
        </p:grpSpPr>
        <p:pic>
          <p:nvPicPr>
            <p:cNvPr id="44" name="WhatsApp Image 2024-12-14 at 20.02.12.jpeg" descr="WhatsApp Image 2024-12-14 at 20.02.12.jpeg">
              <a:extLst>
                <a:ext uri="{FF2B5EF4-FFF2-40B4-BE49-F238E27FC236}">
                  <a16:creationId xmlns:a16="http://schemas.microsoft.com/office/drawing/2014/main" id="{AD297756-A7DB-4F1B-B788-D05876C15A4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sharpenSoften amount="6000"/>
                      </a14:imgEffect>
                    </a14:imgLayer>
                  </a14:imgProps>
                </a:ext>
                <a:ext uri="{28A0092B-C50C-407E-A947-70E740481C1C}">
                  <a14:useLocalDpi xmlns:a14="http://schemas.microsoft.com/office/drawing/2010/main" val="0"/>
                </a:ext>
              </a:extLst>
            </a:blip>
            <a:srcRect r="587"/>
            <a:stretch/>
          </p:blipFill>
          <p:spPr bwMode="auto">
            <a:xfrm>
              <a:off x="11127012" y="6449774"/>
              <a:ext cx="13617437" cy="8803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5" name="Rectangle 44">
              <a:extLst>
                <a:ext uri="{FF2B5EF4-FFF2-40B4-BE49-F238E27FC236}">
                  <a16:creationId xmlns:a16="http://schemas.microsoft.com/office/drawing/2014/main" id="{6A0CD30A-8DD5-4468-940B-1DEC9B277A03}"/>
                </a:ext>
              </a:extLst>
            </p:cNvPr>
            <p:cNvSpPr/>
            <p:nvPr/>
          </p:nvSpPr>
          <p:spPr>
            <a:xfrm>
              <a:off x="14474975" y="14687222"/>
              <a:ext cx="8389083" cy="658451"/>
            </a:xfrm>
            <a:prstGeom prst="rect">
              <a:avLst/>
            </a:prstGeom>
            <a:solidFill>
              <a:schemeClr val="bg1"/>
            </a:solidFill>
            <a:ln w="12700" cap="flat">
              <a:noFill/>
              <a:prstDash val="solid"/>
              <a:miter lim="800000"/>
            </a:ln>
            <a:effectLst/>
            <a:sp3d/>
          </p:spPr>
          <p:style>
            <a:lnRef idx="0">
              <a:scrgbClr r="0" g="0" b="0"/>
            </a:lnRef>
            <a:fillRef idx="0">
              <a:scrgbClr r="0" g="0" b="0"/>
            </a:fillRef>
            <a:effectRef idx="0">
              <a:scrgbClr r="0" g="0" b="0"/>
            </a:effectRef>
            <a:fontRef idx="none"/>
          </p:style>
          <p:txBody>
            <a:bodyPr spcFirstLastPara="1" wrap="square" lIns="33453" tIns="33453" rIns="33453" bIns="33453" spcCol="38100" anchor="ctr">
              <a:spAutoFit/>
            </a:bodyPr>
            <a:lstStyle/>
            <a:p>
              <a:pPr algn="ctr" defTabSz="3596901" fontAlgn="auto">
                <a:spcBef>
                  <a:spcPts val="0"/>
                </a:spcBef>
                <a:spcAft>
                  <a:spcPts val="0"/>
                </a:spcAft>
                <a:defRPr/>
              </a:pPr>
              <a:r>
                <a:rPr lang="en-US" sz="2927" b="1" kern="0" dirty="0">
                  <a:solidFill>
                    <a:schemeClr val="bg2">
                      <a:lumMod val="60000"/>
                      <a:lumOff val="40000"/>
                    </a:schemeClr>
                  </a:solidFill>
                  <a:latin typeface="Arial"/>
                  <a:ea typeface="Arial"/>
                  <a:cs typeface="Arial"/>
                  <a:sym typeface="Arial"/>
                </a:rPr>
                <a:t>Multi City Model</a:t>
              </a:r>
            </a:p>
          </p:txBody>
        </p:sp>
      </p:grpSp>
      <p:sp>
        <p:nvSpPr>
          <p:cNvPr id="6" name="TextBox 5">
            <a:extLst>
              <a:ext uri="{FF2B5EF4-FFF2-40B4-BE49-F238E27FC236}">
                <a16:creationId xmlns:a16="http://schemas.microsoft.com/office/drawing/2014/main" id="{651B8821-DBF0-4240-9442-544AE74A5330}"/>
              </a:ext>
            </a:extLst>
          </p:cNvPr>
          <p:cNvSpPr txBox="1"/>
          <p:nvPr/>
        </p:nvSpPr>
        <p:spPr>
          <a:xfrm flipH="1">
            <a:off x="175932" y="1306635"/>
            <a:ext cx="19548950" cy="204938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3453" tIns="33453" rIns="33453" bIns="33453" numCol="1" spcCol="38100" rtlCol="0" anchor="t">
            <a:spAutoFit/>
          </a:bodyPr>
          <a:lstStyle/>
          <a:p>
            <a:pPr defTabSz="3596901" fontAlgn="auto">
              <a:spcBef>
                <a:spcPts val="0"/>
              </a:spcBef>
              <a:spcAft>
                <a:spcPts val="0"/>
              </a:spcAft>
            </a:pPr>
            <a:r>
              <a:rPr lang="en-US" sz="6439" b="1" dirty="0">
                <a:solidFill>
                  <a:schemeClr val="bg1"/>
                </a:solidFill>
                <a:latin typeface="-webkit-standard"/>
              </a:rPr>
              <a:t>SHORT-TERM TEMPERATURE FORECASTING USING ARIMA-LSTM HYBRID MODELS.</a:t>
            </a:r>
            <a:endParaRPr lang="en-US" sz="6439" b="1" dirty="0">
              <a:solidFill>
                <a:schemeClr val="bg1"/>
              </a:solidFill>
              <a:latin typeface="Arial"/>
              <a:ea typeface="Arial"/>
              <a:cs typeface="Arial"/>
              <a:sym typeface="Arial"/>
            </a:endParaRPr>
          </a:p>
        </p:txBody>
      </p:sp>
      <p:sp>
        <p:nvSpPr>
          <p:cNvPr id="7" name="Introduction Textbox">
            <a:extLst>
              <a:ext uri="{FF2B5EF4-FFF2-40B4-BE49-F238E27FC236}">
                <a16:creationId xmlns:a16="http://schemas.microsoft.com/office/drawing/2014/main" id="{06F03AD1-1A16-466A-9C0E-08C4D51FFAE5}"/>
              </a:ext>
            </a:extLst>
          </p:cNvPr>
          <p:cNvSpPr txBox="1">
            <a:spLocks noChangeArrowheads="1"/>
          </p:cNvSpPr>
          <p:nvPr/>
        </p:nvSpPr>
        <p:spPr bwMode="auto">
          <a:xfrm>
            <a:off x="421923" y="4268595"/>
            <a:ext cx="7148440" cy="681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3453" rIns="33453">
            <a:spAutoFit/>
          </a:bodyPr>
          <a:lstStyle>
            <a:lvl1pPr>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1pPr>
            <a:lvl2pPr marL="742950" indent="-28575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2pPr>
            <a:lvl3pPr marL="11430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3pPr>
            <a:lvl4pPr marL="16002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4pPr>
            <a:lvl5pPr marL="2057400" indent="-228600">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5pPr>
            <a:lvl6pPr marL="25146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6pPr>
            <a:lvl7pPr marL="29718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7pPr>
            <a:lvl8pPr marL="34290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8pPr>
            <a:lvl9pPr marL="3886200" indent="-228600" defTabSz="4914900" eaLnBrk="0" fontAlgn="base" hangingPunct="0">
              <a:spcBef>
                <a:spcPct val="0"/>
              </a:spcBef>
              <a:spcAft>
                <a:spcPct val="0"/>
              </a:spcAft>
              <a:defRPr sz="9600">
                <a:solidFill>
                  <a:srgbClr val="666666"/>
                </a:solidFill>
                <a:latin typeface="Arial" panose="020B0604020202020204" pitchFamily="34" charset="0"/>
                <a:ea typeface="Helvetica" pitchFamily="2" charset="0"/>
                <a:cs typeface="Helvetica" pitchFamily="2" charset="0"/>
                <a:sym typeface="Arial" panose="020B0604020202020204" pitchFamily="34" charset="0"/>
              </a:defRPr>
            </a:lvl9pPr>
          </a:lstStyle>
          <a:p>
            <a:pPr eaLnBrk="1">
              <a:lnSpc>
                <a:spcPts val="4463"/>
              </a:lnSpc>
              <a:spcBef>
                <a:spcPts val="1171"/>
              </a:spcBef>
            </a:pPr>
            <a:r>
              <a:rPr lang="en-US" altLang="en-US" sz="4683" b="1" dirty="0">
                <a:solidFill>
                  <a:schemeClr val="accent1"/>
                </a:solidFill>
              </a:rPr>
              <a:t>Introduction</a:t>
            </a:r>
            <a:endParaRPr lang="en-US" altLang="en-US" sz="2780" b="1" dirty="0">
              <a:solidFill>
                <a:schemeClr val="accent1"/>
              </a:solidFill>
              <a:latin typeface="Arial Narrow" panose="020B0604020202020204" pitchFamily="34" charset="0"/>
              <a:sym typeface="Arial Narrow" panose="020B0604020202020204" pitchFamily="34" charset="0"/>
            </a:endParaRPr>
          </a:p>
          <a:p>
            <a:pPr eaLnBrk="1">
              <a:lnSpc>
                <a:spcPts val="5415"/>
              </a:lnSpc>
            </a:pPr>
            <a:r>
              <a:rPr lang="en-US" altLang="en-US" sz="3070" dirty="0">
                <a:solidFill>
                  <a:schemeClr val="bg2"/>
                </a:solidFill>
                <a:cs typeface="Arial" panose="020B0604020202020204" pitchFamily="34" charset="0"/>
              </a:rPr>
              <a:t>The purpose of this project is to address an expanding desire for precise weather forecasts in fields such as agriculture, energy, and transportation. It seeks to improve short-term temperature prediction by utilizing ARIMA, LSTM, and hybrid models, empowering companies to make well-informed and effective decisions. </a:t>
            </a:r>
          </a:p>
        </p:txBody>
      </p:sp>
      <p:sp>
        <p:nvSpPr>
          <p:cNvPr id="8" name="Methods Textbox">
            <a:extLst>
              <a:ext uri="{FF2B5EF4-FFF2-40B4-BE49-F238E27FC236}">
                <a16:creationId xmlns:a16="http://schemas.microsoft.com/office/drawing/2014/main" id="{DF631708-5AF1-4A81-89DB-A48E94BE39CD}"/>
              </a:ext>
            </a:extLst>
          </p:cNvPr>
          <p:cNvSpPr txBox="1"/>
          <p:nvPr/>
        </p:nvSpPr>
        <p:spPr>
          <a:xfrm>
            <a:off x="8057030" y="4318708"/>
            <a:ext cx="9311599" cy="7514686"/>
          </a:xfrm>
          <a:prstGeom prst="rect">
            <a:avLst/>
          </a:prstGeom>
          <a:ln w="12700">
            <a:miter lim="400000"/>
          </a:ln>
        </p:spPr>
        <p:txBody>
          <a:bodyPr wrap="square" lIns="33453" rIns="33453">
            <a:spAutoFit/>
          </a:bodyPr>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Method</a:t>
            </a:r>
            <a:r>
              <a:rPr lang="en-US" sz="4683" b="1" kern="0" dirty="0">
                <a:solidFill>
                  <a:schemeClr val="accent1"/>
                </a:solidFill>
                <a:latin typeface="Arial"/>
                <a:ea typeface="Arial"/>
                <a:cs typeface="Arial"/>
                <a:sym typeface="Arial"/>
              </a:rPr>
              <a:t>s</a:t>
            </a:r>
          </a:p>
          <a:p>
            <a:pPr eaLnBrk="1">
              <a:lnSpc>
                <a:spcPts val="5415"/>
              </a:lnSpc>
            </a:pPr>
            <a:r>
              <a:rPr lang="en-US" sz="3070" dirty="0">
                <a:solidFill>
                  <a:schemeClr val="bg2"/>
                </a:solidFill>
                <a:cs typeface="Arial" panose="020B0604020202020204" pitchFamily="34" charset="0"/>
              </a:rPr>
              <a:t>Developed and compared three approaches :</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ARIMA: A statistical model effective for capturing trends and seasonality. </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LSTM: A deep learning model ideal for handling long-term dependencies and non-linear patterns.</a:t>
            </a:r>
          </a:p>
          <a:p>
            <a:pPr marL="514350" indent="-514350" eaLnBrk="1">
              <a:lnSpc>
                <a:spcPts val="5415"/>
              </a:lnSpc>
              <a:buFont typeface="+mj-lt"/>
              <a:buAutoNum type="arabicPeriod"/>
            </a:pPr>
            <a:r>
              <a:rPr lang="en-US" sz="3070" dirty="0">
                <a:solidFill>
                  <a:schemeClr val="bg2"/>
                </a:solidFill>
                <a:cs typeface="Arial" panose="020B0604020202020204" pitchFamily="34" charset="0"/>
              </a:rPr>
              <a:t>Hybrid ARIMA-LSTM: This combines ARIMA's precision for linear patterns with LSTM's flexibility, dynamically adjusting weights to adapt to diverse climatic conditions.</a:t>
            </a:r>
          </a:p>
          <a:p>
            <a:pPr marL="514350" indent="-514350" eaLnBrk="1">
              <a:lnSpc>
                <a:spcPts val="5415"/>
              </a:lnSpc>
              <a:buFont typeface="+mj-lt"/>
              <a:buAutoNum type="arabicPeriod"/>
            </a:pPr>
            <a:endParaRPr lang="en-US" sz="3200" dirty="0">
              <a:solidFill>
                <a:schemeClr val="bg2"/>
              </a:solidFill>
              <a:cs typeface="Arial" panose="020B0604020202020204" pitchFamily="34" charset="0"/>
            </a:endParaRPr>
          </a:p>
        </p:txBody>
      </p:sp>
      <p:sp>
        <p:nvSpPr>
          <p:cNvPr id="9" name="Results Textbox">
            <a:extLst>
              <a:ext uri="{FF2B5EF4-FFF2-40B4-BE49-F238E27FC236}">
                <a16:creationId xmlns:a16="http://schemas.microsoft.com/office/drawing/2014/main" id="{15EFD933-E254-46A7-8592-E6C72008AA88}"/>
              </a:ext>
            </a:extLst>
          </p:cNvPr>
          <p:cNvSpPr txBox="1"/>
          <p:nvPr/>
        </p:nvSpPr>
        <p:spPr>
          <a:xfrm>
            <a:off x="9518476" y="19567420"/>
            <a:ext cx="5936660" cy="10296921"/>
          </a:xfrm>
          <a:prstGeom prst="rect">
            <a:avLst/>
          </a:prstGeom>
          <a:ln w="12700">
            <a:miter lim="400000"/>
          </a:ln>
        </p:spPr>
        <p:txBody>
          <a:bodyPr wrap="square" lIns="33453" rIns="33453">
            <a:spAutoFit/>
          </a:bodyPr>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Results</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Hybrid Model Performance:</a:t>
            </a:r>
          </a:p>
          <a:p>
            <a:pPr marL="457200" indent="-457200" defTabSz="3596901" eaLnBrk="1" fontAlgn="auto">
              <a:lnSpc>
                <a:spcPts val="4098"/>
              </a:lnSpc>
              <a:spcBef>
                <a:spcPts val="1756"/>
              </a:spcBef>
              <a:spcAft>
                <a:spcPts val="0"/>
              </a:spcAft>
              <a:buSzPct val="100000"/>
              <a:buFont typeface="Arial" panose="020B0604020202020204" pitchFamily="34" charset="0"/>
              <a:buChar char="•"/>
              <a:defRPr sz="3600"/>
            </a:pPr>
            <a:r>
              <a:rPr lang="en-US" sz="3070" kern="0" dirty="0">
                <a:solidFill>
                  <a:schemeClr val="bg2"/>
                </a:solidFill>
                <a:latin typeface="Arial"/>
                <a:ea typeface="Arial"/>
                <a:cs typeface="Arial"/>
                <a:sym typeface="Arial"/>
              </a:rPr>
              <a:t> Achieved RMSE &lt; 0.03 in diverse climates.</a:t>
            </a:r>
          </a:p>
          <a:p>
            <a:pPr marL="457200" indent="-457200" defTabSz="3596901" eaLnBrk="1" fontAlgn="auto">
              <a:lnSpc>
                <a:spcPts val="4098"/>
              </a:lnSpc>
              <a:spcBef>
                <a:spcPts val="1756"/>
              </a:spcBef>
              <a:spcAft>
                <a:spcPts val="0"/>
              </a:spcAft>
              <a:buSzPct val="100000"/>
              <a:buFont typeface="Arial" panose="020B0604020202020204" pitchFamily="34" charset="0"/>
              <a:buChar char="•"/>
              <a:defRPr sz="3600"/>
            </a:pPr>
            <a:r>
              <a:rPr lang="en-US" sz="3070" kern="0" dirty="0">
                <a:solidFill>
                  <a:schemeClr val="bg2"/>
                </a:solidFill>
                <a:latin typeface="Arial"/>
                <a:ea typeface="Arial"/>
                <a:cs typeface="Arial"/>
                <a:sym typeface="Arial"/>
              </a:rPr>
              <a:t>Outperformed ARIMA and LSTM consistently.</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Regional Performance:</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Best in coastal cities </a:t>
            </a:r>
          </a:p>
          <a:p>
            <a:pPr defTabSz="3596901" eaLnBrk="1" fontAlgn="auto">
              <a:lnSpc>
                <a:spcPts val="4098"/>
              </a:lnSpc>
              <a:spcBef>
                <a:spcPts val="1756"/>
              </a:spcBef>
              <a:spcAft>
                <a:spcPts val="0"/>
              </a:spcAft>
              <a:buSzPct val="100000"/>
              <a:defRPr sz="3600"/>
            </a:pPr>
            <a:r>
              <a:rPr lang="en-US" sz="3070" kern="0" dirty="0">
                <a:solidFill>
                  <a:schemeClr val="bg2"/>
                </a:solidFill>
                <a:latin typeface="Arial"/>
                <a:ea typeface="Arial"/>
                <a:cs typeface="Arial"/>
                <a:sym typeface="Arial"/>
              </a:rPr>
              <a:t> (e.g., Honolulu, San Francisco).</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Moderate in desert (e.g., Phoenix) and continental </a:t>
            </a:r>
          </a:p>
          <a:p>
            <a:pPr defTabSz="3596901" eaLnBrk="1" fontAlgn="auto">
              <a:lnSpc>
                <a:spcPts val="4098"/>
              </a:lnSpc>
              <a:spcBef>
                <a:spcPts val="1756"/>
              </a:spcBef>
              <a:spcAft>
                <a:spcPts val="0"/>
              </a:spcAft>
              <a:buSzPct val="100000"/>
              <a:defRPr sz="3600"/>
            </a:pPr>
            <a:r>
              <a:rPr lang="en-US" sz="3070" kern="0" dirty="0">
                <a:solidFill>
                  <a:schemeClr val="bg2"/>
                </a:solidFill>
                <a:latin typeface="Arial"/>
                <a:ea typeface="Arial"/>
                <a:cs typeface="Arial"/>
                <a:sym typeface="Arial"/>
              </a:rPr>
              <a:t>  (e.g., Boston) regions.</a:t>
            </a:r>
          </a:p>
          <a:p>
            <a:pPr marL="457200" indent="-457200" defTabSz="3596901" eaLnBrk="1" fontAlgn="auto">
              <a:lnSpc>
                <a:spcPts val="4098"/>
              </a:lnSpc>
              <a:spcBef>
                <a:spcPts val="1756"/>
              </a:spcBef>
              <a:spcAft>
                <a:spcPts val="0"/>
              </a:spcAft>
              <a:buSzPct val="100000"/>
              <a:buFont typeface="Wingdings" pitchFamily="2" charset="2"/>
              <a:buChar char="v"/>
              <a:defRPr sz="3600"/>
            </a:pPr>
            <a:r>
              <a:rPr lang="en-US" sz="3070" kern="0" dirty="0">
                <a:solidFill>
                  <a:schemeClr val="accent1"/>
                </a:solidFill>
                <a:latin typeface="Arial"/>
                <a:ea typeface="Arial"/>
                <a:cs typeface="Arial"/>
                <a:sym typeface="Arial"/>
              </a:rPr>
              <a:t>Scalability:</a:t>
            </a:r>
          </a:p>
          <a:p>
            <a:pPr marL="264105" indent="-264105" defTabSz="3596901" eaLnBrk="1" fontAlgn="auto">
              <a:lnSpc>
                <a:spcPts val="4098"/>
              </a:lnSpc>
              <a:spcBef>
                <a:spcPts val="1756"/>
              </a:spcBef>
              <a:spcAft>
                <a:spcPts val="0"/>
              </a:spcAft>
              <a:buSzPct val="100000"/>
              <a:buFontTx/>
              <a:buChar char="•"/>
              <a:defRPr sz="3600"/>
            </a:pPr>
            <a:r>
              <a:rPr lang="en-US" sz="3070" kern="0" dirty="0">
                <a:solidFill>
                  <a:schemeClr val="bg2"/>
                </a:solidFill>
                <a:latin typeface="Arial"/>
                <a:ea typeface="Arial"/>
                <a:cs typeface="Arial"/>
                <a:sym typeface="Arial"/>
              </a:rPr>
              <a:t>Effective across 35 U.S. cities, adapting to varied climates.</a:t>
            </a:r>
          </a:p>
        </p:txBody>
      </p:sp>
      <p:sp>
        <p:nvSpPr>
          <p:cNvPr id="11" name="Conclusion Analysis Textbox">
            <a:extLst>
              <a:ext uri="{FF2B5EF4-FFF2-40B4-BE49-F238E27FC236}">
                <a16:creationId xmlns:a16="http://schemas.microsoft.com/office/drawing/2014/main" id="{6730167D-9832-40E4-BEFE-7AF589C60428}"/>
              </a:ext>
            </a:extLst>
          </p:cNvPr>
          <p:cNvSpPr txBox="1"/>
          <p:nvPr/>
        </p:nvSpPr>
        <p:spPr>
          <a:xfrm>
            <a:off x="848462" y="30248711"/>
            <a:ext cx="25915623" cy="3792075"/>
          </a:xfrm>
          <a:prstGeom prst="rect">
            <a:avLst/>
          </a:prstGeom>
          <a:ln w="12700">
            <a:miter lim="400000"/>
          </a:ln>
        </p:spPr>
        <p:txBody>
          <a:bodyPr lIns="33453" rIns="33453" anchor="b"/>
          <a:lstStyle/>
          <a:p>
            <a:pPr defTabSz="3596901" eaLnBrk="1" fontAlgn="auto">
              <a:lnSpc>
                <a:spcPts val="4463"/>
              </a:lnSpc>
              <a:spcBef>
                <a:spcPts val="1171"/>
              </a:spcBef>
              <a:spcAft>
                <a:spcPts val="0"/>
              </a:spcAft>
              <a:defRPr sz="6400" b="1">
                <a:solidFill>
                  <a:schemeClr val="accent1"/>
                </a:solidFill>
              </a:defRPr>
            </a:pPr>
            <a:r>
              <a:rPr sz="4683" b="1" kern="0" dirty="0">
                <a:solidFill>
                  <a:schemeClr val="accent1"/>
                </a:solidFill>
                <a:latin typeface="Arial"/>
                <a:ea typeface="Arial"/>
                <a:cs typeface="Arial"/>
                <a:sym typeface="Arial"/>
              </a:rPr>
              <a:t>Conclusion</a:t>
            </a:r>
          </a:p>
          <a:p>
            <a:pPr algn="just" defTabSz="3596901" eaLnBrk="1" fontAlgn="auto">
              <a:lnSpc>
                <a:spcPts val="4098"/>
              </a:lnSpc>
              <a:spcBef>
                <a:spcPts val="1171"/>
              </a:spcBef>
              <a:spcAft>
                <a:spcPts val="0"/>
              </a:spcAft>
              <a:defRPr sz="3600"/>
            </a:pPr>
            <a:r>
              <a:rPr lang="en-US" sz="3070" dirty="0">
                <a:solidFill>
                  <a:schemeClr val="bg2"/>
                </a:solidFill>
                <a:sym typeface="Arial"/>
              </a:rPr>
              <a:t>The hybrid ARIMA-LSTM model successfully integrates the strengths of statistical and deep learning methods, providing highly accurate short-term temperature forecasts. Its adaptability makes it effective across diverse climates, with exceptional performance in stable regions. Looking ahead, there are several opportunities to enhance the model. Incorporating additional weather parameters like humidity and wind speed could improve forecast accuracy, while integrating real-time data through API connections would enable live forecasting capabilities. Furthermore, optimizing the model for regions with high climate variability will help improve its performance in more dynamic environments.</a:t>
            </a:r>
            <a:endParaRPr sz="3070" dirty="0">
              <a:solidFill>
                <a:schemeClr val="bg2"/>
              </a:solidFill>
              <a:sym typeface="Arial"/>
            </a:endParaRPr>
          </a:p>
        </p:txBody>
      </p:sp>
      <p:cxnSp>
        <p:nvCxnSpPr>
          <p:cNvPr id="27" name="Straight Connector 26">
            <a:extLst>
              <a:ext uri="{FF2B5EF4-FFF2-40B4-BE49-F238E27FC236}">
                <a16:creationId xmlns:a16="http://schemas.microsoft.com/office/drawing/2014/main" id="{1101D33F-3F9B-4CA3-ADAD-834AD290EE0E}"/>
              </a:ext>
            </a:extLst>
          </p:cNvPr>
          <p:cNvCxnSpPr>
            <a:cxnSpLocks/>
          </p:cNvCxnSpPr>
          <p:nvPr/>
        </p:nvCxnSpPr>
        <p:spPr>
          <a:xfrm>
            <a:off x="1379487" y="11362460"/>
            <a:ext cx="26588153" cy="0"/>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67D4900B-3522-417B-BE7E-B24047084188}"/>
              </a:ext>
            </a:extLst>
          </p:cNvPr>
          <p:cNvCxnSpPr>
            <a:cxnSpLocks/>
          </p:cNvCxnSpPr>
          <p:nvPr/>
        </p:nvCxnSpPr>
        <p:spPr>
          <a:xfrm>
            <a:off x="7984518" y="3879837"/>
            <a:ext cx="0" cy="7426765"/>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1" name="Rectangle 50">
            <a:extLst>
              <a:ext uri="{FF2B5EF4-FFF2-40B4-BE49-F238E27FC236}">
                <a16:creationId xmlns:a16="http://schemas.microsoft.com/office/drawing/2014/main" id="{06A80F5B-10E4-4DF4-8488-89338DC37D8E}"/>
              </a:ext>
            </a:extLst>
          </p:cNvPr>
          <p:cNvSpPr/>
          <p:nvPr/>
        </p:nvSpPr>
        <p:spPr>
          <a:xfrm>
            <a:off x="198690" y="11362460"/>
            <a:ext cx="8329396" cy="12646860"/>
          </a:xfrm>
          <a:prstGeom prst="rect">
            <a:avLst/>
          </a:prstGeom>
        </p:spPr>
        <p:txBody>
          <a:bodyPr wrap="square">
            <a:spAutoFit/>
          </a:bodyPr>
          <a:lstStyle/>
          <a:p>
            <a:r>
              <a:rPr lang="en-US" sz="4683" b="1" kern="0" dirty="0">
                <a:solidFill>
                  <a:schemeClr val="accent1"/>
                </a:solidFill>
                <a:latin typeface="Arial"/>
                <a:ea typeface="Arial"/>
                <a:cs typeface="Arial"/>
                <a:sym typeface="Arial"/>
              </a:rPr>
              <a:t>Approach</a:t>
            </a:r>
          </a:p>
          <a:p>
            <a:endParaRPr lang="en-US" sz="3219" b="1" kern="0" dirty="0">
              <a:solidFill>
                <a:schemeClr val="accent1"/>
              </a:solidFill>
              <a:latin typeface="Arial"/>
              <a:ea typeface="Arial"/>
              <a:cs typeface="Arial"/>
              <a:sym typeface="Arial"/>
            </a:endParaRPr>
          </a:p>
          <a:p>
            <a:pPr marL="457200" indent="-457200">
              <a:buFont typeface="Wingdings" pitchFamily="2" charset="2"/>
              <a:buChar char="v"/>
            </a:pPr>
            <a:r>
              <a:rPr lang="en-US" sz="3070" b="1" dirty="0">
                <a:solidFill>
                  <a:schemeClr val="accent1"/>
                </a:solidFill>
                <a:latin typeface="__fkGroteskNeue_598ab8"/>
              </a:rPr>
              <a:t>Data preprocessing steps:</a:t>
            </a:r>
          </a:p>
          <a:p>
            <a:pPr marL="514350" indent="-514350">
              <a:buFont typeface="+mj-lt"/>
              <a:buAutoNum type="arabicPeriod"/>
            </a:pPr>
            <a:r>
              <a:rPr lang="en-US" sz="3070" dirty="0">
                <a:solidFill>
                  <a:schemeClr val="accent4"/>
                </a:solidFill>
                <a:latin typeface="__fkGroteskNeue_598ab8"/>
              </a:rPr>
              <a:t>Normalization of temperature data</a:t>
            </a:r>
          </a:p>
          <a:p>
            <a:pPr marL="514350" indent="-514350">
              <a:buFont typeface="+mj-lt"/>
              <a:buAutoNum type="arabicPeriod"/>
            </a:pPr>
            <a:r>
              <a:rPr lang="en-US" sz="3070" dirty="0">
                <a:solidFill>
                  <a:schemeClr val="accent4"/>
                </a:solidFill>
                <a:latin typeface="__fkGroteskNeue_598ab8"/>
              </a:rPr>
              <a:t>Stationarity checks with Augmented Dickey-Fuller (ADF) test</a:t>
            </a:r>
          </a:p>
          <a:p>
            <a:pPr marL="514350" indent="-514350">
              <a:buFont typeface="+mj-lt"/>
              <a:buAutoNum type="arabicPeriod"/>
            </a:pPr>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ARIMA Implementation:</a:t>
            </a:r>
          </a:p>
          <a:p>
            <a:pPr marL="514350" indent="-514350">
              <a:buFont typeface="+mj-lt"/>
              <a:buAutoNum type="arabicPeriod"/>
            </a:pPr>
            <a:r>
              <a:rPr lang="en-US" sz="3070" dirty="0">
                <a:solidFill>
                  <a:schemeClr val="accent4"/>
                </a:solidFill>
                <a:latin typeface="__fkGroteskNeue_598ab8"/>
              </a:rPr>
              <a:t>ARIMA(1,1,1) model configuration based on ADF test results</a:t>
            </a:r>
          </a:p>
          <a:p>
            <a:pPr marL="514350" indent="-514350">
              <a:buFont typeface="+mj-lt"/>
              <a:buAutoNum type="arabicPeriod"/>
            </a:pPr>
            <a:r>
              <a:rPr lang="en-US" sz="3070" dirty="0">
                <a:solidFill>
                  <a:schemeClr val="accent4"/>
                </a:solidFill>
                <a:latin typeface="__fkGroteskNeue_598ab8"/>
              </a:rPr>
              <a:t>Captures linear trends and seasonal patterns</a:t>
            </a:r>
          </a:p>
          <a:p>
            <a:pPr marL="514350" indent="-514350">
              <a:buFont typeface="+mj-lt"/>
              <a:buAutoNum type="arabicPeriod"/>
            </a:pPr>
            <a:r>
              <a:rPr lang="en-US" sz="3070" dirty="0">
                <a:solidFill>
                  <a:schemeClr val="accent4"/>
                </a:solidFill>
                <a:latin typeface="__fkGroteskNeue_598ab8"/>
              </a:rPr>
              <a:t>Struggles in regions with high temperature variability</a:t>
            </a:r>
          </a:p>
          <a:p>
            <a:pPr>
              <a:buFont typeface="Arial" panose="020B0604020202020204" pitchFamily="34" charset="0"/>
              <a:buChar char="•"/>
            </a:pPr>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LSTM Implementation:</a:t>
            </a:r>
          </a:p>
          <a:p>
            <a:pPr marL="514350" indent="-514350">
              <a:buFont typeface="+mj-lt"/>
              <a:buAutoNum type="arabicPeriod"/>
            </a:pPr>
            <a:r>
              <a:rPr lang="en-US" sz="3070" dirty="0">
                <a:solidFill>
                  <a:schemeClr val="accent4"/>
                </a:solidFill>
                <a:latin typeface="__fkGroteskNeue_598ab8"/>
              </a:rPr>
              <a:t>Two-layer LSTM with dropout regularization</a:t>
            </a:r>
          </a:p>
          <a:p>
            <a:pPr marL="514350" indent="-514350">
              <a:buFont typeface="+mj-lt"/>
              <a:buAutoNum type="arabicPeriod"/>
            </a:pPr>
            <a:r>
              <a:rPr lang="en-US" sz="3070" dirty="0">
                <a:solidFill>
                  <a:schemeClr val="accent4"/>
                </a:solidFill>
                <a:latin typeface="__fkGroteskNeue_598ab8"/>
              </a:rPr>
              <a:t> Optimizer: Adam</a:t>
            </a:r>
          </a:p>
          <a:p>
            <a:pPr marL="514350" indent="-514350">
              <a:buFont typeface="+mj-lt"/>
              <a:buAutoNum type="arabicPeriod"/>
            </a:pPr>
            <a:r>
              <a:rPr lang="en-US" sz="3070" dirty="0">
                <a:solidFill>
                  <a:schemeClr val="accent4"/>
                </a:solidFill>
                <a:latin typeface="__fkGroteskNeue_598ab8"/>
              </a:rPr>
              <a:t>Loss Function: Mean Squared Error</a:t>
            </a:r>
          </a:p>
          <a:p>
            <a:endParaRPr lang="en-US" sz="3070" dirty="0">
              <a:solidFill>
                <a:schemeClr val="accent4"/>
              </a:solidFill>
              <a:latin typeface="__fkGroteskNeue_598ab8"/>
            </a:endParaRPr>
          </a:p>
          <a:p>
            <a:pPr marL="457200" indent="-457200">
              <a:buFont typeface="Wingdings" pitchFamily="2" charset="2"/>
              <a:buChar char="v"/>
            </a:pPr>
            <a:r>
              <a:rPr lang="en-US" sz="3070" b="1" dirty="0">
                <a:solidFill>
                  <a:schemeClr val="accent1"/>
                </a:solidFill>
                <a:latin typeface="__fkGroteskNeue_598ab8"/>
              </a:rPr>
              <a:t>Hybrid Model Development:</a:t>
            </a:r>
          </a:p>
          <a:p>
            <a:pPr marL="514350" indent="-514350">
              <a:buFont typeface="+mj-lt"/>
              <a:buAutoNum type="arabicPeriod"/>
            </a:pPr>
            <a:r>
              <a:rPr lang="en-US" sz="3070" dirty="0">
                <a:solidFill>
                  <a:schemeClr val="accent4"/>
                </a:solidFill>
                <a:latin typeface="__fkGroteskNeue_598ab8"/>
              </a:rPr>
              <a:t>Initial Simple Hybrid: Equal split of ARIMA and LSTM predictions.</a:t>
            </a:r>
          </a:p>
          <a:p>
            <a:pPr marL="514350" indent="-514350">
              <a:buFont typeface="+mj-lt"/>
              <a:buAutoNum type="arabicPeriod"/>
            </a:pPr>
            <a:r>
              <a:rPr lang="en-US" sz="3070" dirty="0">
                <a:solidFill>
                  <a:schemeClr val="accent4"/>
                </a:solidFill>
                <a:latin typeface="__fkGroteskNeue_598ab8"/>
              </a:rPr>
              <a:t>Dynamic Weighting: Adjusted weights based on model performance (RMSE).</a:t>
            </a:r>
          </a:p>
          <a:p>
            <a:pPr marL="514350" indent="-514350">
              <a:buFont typeface="+mj-lt"/>
              <a:buAutoNum type="arabicPeriod"/>
            </a:pPr>
            <a:r>
              <a:rPr lang="en-US" sz="3070" dirty="0">
                <a:solidFill>
                  <a:schemeClr val="accent4"/>
                </a:solidFill>
                <a:latin typeface="__fkGroteskNeue_598ab8"/>
              </a:rPr>
              <a:t>Balanced Integration: Prioritizes ARIMA for linear trends and LSTM for non-linear patterns.</a:t>
            </a:r>
          </a:p>
        </p:txBody>
      </p:sp>
      <p:cxnSp>
        <p:nvCxnSpPr>
          <p:cNvPr id="53" name="Straight Connector 52">
            <a:extLst>
              <a:ext uri="{FF2B5EF4-FFF2-40B4-BE49-F238E27FC236}">
                <a16:creationId xmlns:a16="http://schemas.microsoft.com/office/drawing/2014/main" id="{90A2CCCC-3D59-453F-88DA-7D272E9FF972}"/>
              </a:ext>
            </a:extLst>
          </p:cNvPr>
          <p:cNvCxnSpPr>
            <a:cxnSpLocks/>
          </p:cNvCxnSpPr>
          <p:nvPr/>
        </p:nvCxnSpPr>
        <p:spPr>
          <a:xfrm>
            <a:off x="175932" y="30675008"/>
            <a:ext cx="26588153" cy="0"/>
          </a:xfrm>
          <a:prstGeom prst="line">
            <a:avLst/>
          </a:prstGeom>
          <a:ln w="19050" cap="flat" cmpd="sng" algn="ctr">
            <a:solidFill>
              <a:schemeClr val="tx1">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72" name="Picture 71">
            <a:extLst>
              <a:ext uri="{FF2B5EF4-FFF2-40B4-BE49-F238E27FC236}">
                <a16:creationId xmlns:a16="http://schemas.microsoft.com/office/drawing/2014/main" id="{4518B29A-EEC9-477E-A381-D0B43B101FDA}"/>
              </a:ext>
            </a:extLst>
          </p:cNvPr>
          <p:cNvPicPr>
            <a:picLocks noChangeAspect="1"/>
          </p:cNvPicPr>
          <p:nvPr/>
        </p:nvPicPr>
        <p:blipFill>
          <a:blip r:embed="rId6"/>
          <a:stretch>
            <a:fillRect/>
          </a:stretch>
        </p:blipFill>
        <p:spPr>
          <a:xfrm>
            <a:off x="8806152" y="11582062"/>
            <a:ext cx="17689640" cy="7293155"/>
          </a:xfrm>
          <a:prstGeom prst="rect">
            <a:avLst/>
          </a:prstGeom>
        </p:spPr>
      </p:pic>
      <p:graphicFrame>
        <p:nvGraphicFramePr>
          <p:cNvPr id="74" name="Table 73">
            <a:extLst>
              <a:ext uri="{FF2B5EF4-FFF2-40B4-BE49-F238E27FC236}">
                <a16:creationId xmlns:a16="http://schemas.microsoft.com/office/drawing/2014/main" id="{52B103E3-9681-4629-B3B3-C01CEAA2107F}"/>
              </a:ext>
            </a:extLst>
          </p:cNvPr>
          <p:cNvGraphicFramePr>
            <a:graphicFrameLocks noGrp="1"/>
          </p:cNvGraphicFramePr>
          <p:nvPr>
            <p:extLst>
              <p:ext uri="{D42A27DB-BD31-4B8C-83A1-F6EECF244321}">
                <p14:modId xmlns:p14="http://schemas.microsoft.com/office/powerpoint/2010/main" val="1966676100"/>
              </p:ext>
            </p:extLst>
          </p:nvPr>
        </p:nvGraphicFramePr>
        <p:xfrm>
          <a:off x="15466760" y="19672662"/>
          <a:ext cx="11219284" cy="3420320"/>
        </p:xfrm>
        <a:graphic>
          <a:graphicData uri="http://schemas.openxmlformats.org/drawingml/2006/table">
            <a:tbl>
              <a:tblPr firstRow="1" bandRow="1">
                <a:tableStyleId>{5940675A-B579-460E-94D1-54222C63F5DA}</a:tableStyleId>
              </a:tblPr>
              <a:tblGrid>
                <a:gridCol w="3334392">
                  <a:extLst>
                    <a:ext uri="{9D8B030D-6E8A-4147-A177-3AD203B41FA5}">
                      <a16:colId xmlns:a16="http://schemas.microsoft.com/office/drawing/2014/main" val="2891221987"/>
                    </a:ext>
                  </a:extLst>
                </a:gridCol>
                <a:gridCol w="3571069">
                  <a:extLst>
                    <a:ext uri="{9D8B030D-6E8A-4147-A177-3AD203B41FA5}">
                      <a16:colId xmlns:a16="http://schemas.microsoft.com/office/drawing/2014/main" val="2983612131"/>
                    </a:ext>
                  </a:extLst>
                </a:gridCol>
                <a:gridCol w="4313823">
                  <a:extLst>
                    <a:ext uri="{9D8B030D-6E8A-4147-A177-3AD203B41FA5}">
                      <a16:colId xmlns:a16="http://schemas.microsoft.com/office/drawing/2014/main" val="896143878"/>
                    </a:ext>
                  </a:extLst>
                </a:gridCol>
              </a:tblGrid>
              <a:tr h="427823">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MODEL </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RMSE</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Weight</a:t>
                      </a:r>
                    </a:p>
                  </a:txBody>
                  <a:tcPr/>
                </a:tc>
                <a:extLst>
                  <a:ext uri="{0D108BD9-81ED-4DB2-BD59-A6C34878D82A}">
                    <a16:rowId xmlns:a16="http://schemas.microsoft.com/office/drawing/2014/main" val="1878255076"/>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LSTM</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0.0377</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0.9984</a:t>
                      </a:r>
                    </a:p>
                  </a:txBody>
                  <a:tcPr/>
                </a:tc>
                <a:extLst>
                  <a:ext uri="{0D108BD9-81ED-4DB2-BD59-A6C34878D82A}">
                    <a16:rowId xmlns:a16="http://schemas.microsoft.com/office/drawing/2014/main" val="2550603589"/>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ARIMA</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24.1407</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0.0016</a:t>
                      </a:r>
                    </a:p>
                  </a:txBody>
                  <a:tcPr/>
                </a:tc>
                <a:extLst>
                  <a:ext uri="{0D108BD9-81ED-4DB2-BD59-A6C34878D82A}">
                    <a16:rowId xmlns:a16="http://schemas.microsoft.com/office/drawing/2014/main" val="3184997785"/>
                  </a:ext>
                </a:extLst>
              </a:tr>
              <a:tr h="62603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Simple Hybrid</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12.0735</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41161028"/>
                  </a:ext>
                </a:extLst>
              </a:tr>
              <a:tr h="963095">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Weighted Hybrid</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0.0579</a:t>
                      </a:r>
                    </a:p>
                  </a:txBody>
                  <a:tcPr/>
                </a:tc>
                <a:tc>
                  <a:txBody>
                    <a:bodyPr/>
                    <a:lstStyle/>
                    <a:p>
                      <a:pPr algn="ctr"/>
                      <a:r>
                        <a:rPr lang="en-US" sz="3200" dirty="0">
                          <a:latin typeface="Calibri" panose="020F0502020204030204" pitchFamily="34" charset="0"/>
                          <a:ea typeface="Calibri" panose="020F0502020204030204" pitchFamily="34" charset="0"/>
                          <a:cs typeface="Calibri" panose="020F0502020204030204" pitchFamily="34" charset="0"/>
                        </a:rPr>
                        <a:t>N/A</a:t>
                      </a:r>
                    </a:p>
                  </a:txBody>
                  <a:tcPr/>
                </a:tc>
                <a:extLst>
                  <a:ext uri="{0D108BD9-81ED-4DB2-BD59-A6C34878D82A}">
                    <a16:rowId xmlns:a16="http://schemas.microsoft.com/office/drawing/2014/main" val="2633728056"/>
                  </a:ext>
                </a:extLst>
              </a:tr>
            </a:tbl>
          </a:graphicData>
        </a:graphic>
      </p:graphicFrame>
    </p:spTree>
    <p:extLst>
      <p:ext uri="{BB962C8B-B14F-4D97-AF65-F5344CB8AC3E}">
        <p14:creationId xmlns:p14="http://schemas.microsoft.com/office/powerpoint/2010/main" val="3555351910"/>
      </p:ext>
    </p:extLst>
  </p:cSld>
  <p:clrMapOvr>
    <a:masterClrMapping/>
  </p:clrMapOvr>
  <p:transition spd="med"/>
</p:sld>
</file>

<file path=ppt/theme/theme1.xml><?xml version="1.0" encoding="utf-8"?>
<a:theme xmlns:a="http://schemas.openxmlformats.org/drawingml/2006/main" name="Research Poster Template">
  <a:themeElements>
    <a:clrScheme name="Custom 1">
      <a:dk1>
        <a:srgbClr val="666666"/>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Calibri"/>
        <a:ea typeface="Calibri"/>
        <a:cs typeface="Calibri"/>
      </a:majorFont>
      <a:minorFont>
        <a:latin typeface="Helvetica"/>
        <a:ea typeface="Helvetica"/>
        <a:cs typeface="Helvetica"/>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Research Poster Template">
  <a:themeElements>
    <a:clrScheme name="Research Poster Template">
      <a:dk1>
        <a:srgbClr val="000000"/>
      </a:dk1>
      <a:lt1>
        <a:srgbClr val="FFFFFF"/>
      </a:lt1>
      <a:dk2>
        <a:srgbClr val="A7A7A7"/>
      </a:dk2>
      <a:lt2>
        <a:srgbClr val="535353"/>
      </a:lt2>
      <a:accent1>
        <a:srgbClr val="005BBB"/>
      </a:accent1>
      <a:accent2>
        <a:srgbClr val="41B6E6"/>
      </a:accent2>
      <a:accent3>
        <a:srgbClr val="E56D54"/>
      </a:accent3>
      <a:accent4>
        <a:srgbClr val="666666"/>
      </a:accent4>
      <a:accent5>
        <a:srgbClr val="007681"/>
      </a:accent5>
      <a:accent6>
        <a:srgbClr val="003E51"/>
      </a:accent6>
      <a:hlink>
        <a:srgbClr val="0000FF"/>
      </a:hlink>
      <a:folHlink>
        <a:srgbClr val="FF00FF"/>
      </a:folHlink>
    </a:clrScheme>
    <a:fontScheme name="Research Poster Template">
      <a:majorFont>
        <a:latin typeface="Calibri"/>
        <a:ea typeface="Calibri"/>
        <a:cs typeface="Calibri"/>
      </a:majorFont>
      <a:minorFont>
        <a:latin typeface="Helvetica"/>
        <a:ea typeface="Helvetica"/>
        <a:cs typeface="Helvetica"/>
      </a:minorFont>
    </a:fontScheme>
    <a:fmtScheme name="Research Poster Templa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915814" rtl="0" fontAlgn="auto" latinLnBrk="0" hangingPunct="0">
          <a:lnSpc>
            <a:spcPct val="100000"/>
          </a:lnSpc>
          <a:spcBef>
            <a:spcPts val="0"/>
          </a:spcBef>
          <a:spcAft>
            <a:spcPts val="0"/>
          </a:spcAft>
          <a:buClrTx/>
          <a:buSzTx/>
          <a:buFontTx/>
          <a:buNone/>
          <a:tabLst/>
          <a:defRPr kumimoji="0" sz="9600" b="0" i="0" u="none" strike="noStrike" cap="none" spc="0" normalizeH="0" baseline="0">
            <a:ln>
              <a:noFill/>
            </a:ln>
            <a:solidFill>
              <a:schemeClr val="accent4"/>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599</TotalTime>
  <Words>425</Words>
  <Application>Microsoft Macintosh PowerPoint</Application>
  <PresentationFormat>Custom</PresentationFormat>
  <Paragraphs>58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__fkGroteskNeue_598ab8</vt:lpstr>
      <vt:lpstr>-webkit-standard</vt:lpstr>
      <vt:lpstr>Arial</vt:lpstr>
      <vt:lpstr>Arial Narrow</vt:lpstr>
      <vt:lpstr>Calibri</vt:lpstr>
      <vt:lpstr>Wingdings</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Patil</dc:creator>
  <cp:lastModifiedBy>Harshal Patil</cp:lastModifiedBy>
  <cp:revision>39</cp:revision>
  <dcterms:modified xsi:type="dcterms:W3CDTF">2024-12-17T06:32:36Z</dcterms:modified>
</cp:coreProperties>
</file>