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Roboto Thin"/>
      <p:regular r:id="rId12"/>
      <p:bold r:id="rId13"/>
      <p:italic r:id="rId14"/>
      <p:boldItalic r:id="rId15"/>
    </p:embeddedFon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RobotoThin-bold.fntdata"/><Relationship Id="rId12" Type="http://schemas.openxmlformats.org/officeDocument/2006/relationships/font" Target="fonts/RobotoThin-regular.fntdata"/><Relationship Id="rId15" Type="http://schemas.openxmlformats.org/officeDocument/2006/relationships/font" Target="fonts/RobotoThin-boldItalic.fntdata"/><Relationship Id="rId14" Type="http://schemas.openxmlformats.org/officeDocument/2006/relationships/font" Target="fonts/RobotoThin-italic.fnt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2aa2634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12aa2634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12aa2634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12aa2634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223100" y="528025"/>
            <a:ext cx="76887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05050"/>
                </a:solidFill>
                <a:latin typeface="Georgia"/>
                <a:ea typeface="Georgia"/>
                <a:cs typeface="Georgia"/>
                <a:sym typeface="Georgia"/>
              </a:rPr>
              <a:t>Dynamic rostering framework</a:t>
            </a:r>
            <a:endParaRPr sz="2400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223100" y="1350325"/>
            <a:ext cx="8678100" cy="1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Dynamic rostering framework that evaluates flight requests over time</a:t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istorical rostering and flight request data (on both submitted requests and corresponding decisions)</a:t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Applying the rolling roster modeling approach using the Time Space-Network and the Shortest Path Algorithm</a:t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Creating the below Flight Request </a:t>
            </a:r>
            <a:r>
              <a:rPr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Assessment</a:t>
            </a:r>
            <a:r>
              <a:rPr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 FrameWork </a:t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900" y="3099050"/>
            <a:ext cx="4797100" cy="18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25350" y="58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63505" y="2609836"/>
            <a:ext cx="7635145" cy="643500"/>
            <a:chOff x="1593000" y="2322568"/>
            <a:chExt cx="5957975" cy="643500"/>
          </a:xfrm>
        </p:grpSpPr>
        <p:sp>
          <p:nvSpPr>
            <p:cNvPr id="95" name="Google Shape;95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Identify Important feature from the model and making informed decisions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Example Important Features </a:t>
              </a:r>
              <a:r>
                <a:rPr lang="en" sz="1100">
                  <a:solidFill>
                    <a:srgbClr val="CC0000"/>
                  </a:solidFill>
                  <a:latin typeface="Georgia"/>
                  <a:ea typeface="Georgia"/>
                  <a:cs typeface="Georgia"/>
                  <a:sym typeface="Georgia"/>
                </a:rPr>
                <a:t>void length between the requested pairing and the previously assigned pairing in the roster for the given pilot.</a:t>
              </a:r>
              <a:endParaRPr sz="1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565426" y="1950518"/>
            <a:ext cx="7635145" cy="643500"/>
            <a:chOff x="1593000" y="2322568"/>
            <a:chExt cx="5957975" cy="643500"/>
          </a:xfrm>
        </p:grpSpPr>
        <p:sp>
          <p:nvSpPr>
            <p:cNvPr id="103" name="Google Shape;103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 Neural Network Model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Scikit Learn Based MLPClassifier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570850" y="1307023"/>
            <a:ext cx="7619058" cy="643500"/>
            <a:chOff x="1593000" y="2322568"/>
            <a:chExt cx="5957975" cy="643500"/>
          </a:xfrm>
        </p:grpSpPr>
        <p:sp>
          <p:nvSpPr>
            <p:cNvPr id="111" name="Google Shape;111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 the Historical Data of the request grants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Learn from previously made decisions on whether to grant or reject a request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8" name="Google Shape;118;p14"/>
          <p:cNvSpPr txBox="1"/>
          <p:nvPr/>
        </p:nvSpPr>
        <p:spPr>
          <a:xfrm>
            <a:off x="563500" y="3269125"/>
            <a:ext cx="75507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KPI=(# ​granted ​flight ​requests)2(# ​required ​additional ​FTE ​+ ​1)2</a:t>
            </a:r>
            <a:endParaRPr b="1" sz="120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FTE = </a:t>
            </a:r>
            <a:r>
              <a:rPr b="1"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full-time equivalent (FTE) employee</a:t>
            </a:r>
            <a:endParaRPr b="1" sz="120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