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8"/>
  </p:handoutMasterIdLst>
  <p:sldIdLst>
    <p:sldId id="276" r:id="rId2"/>
    <p:sldId id="273" r:id="rId3"/>
    <p:sldId id="258" r:id="rId4"/>
    <p:sldId id="260" r:id="rId5"/>
    <p:sldId id="283" r:id="rId6"/>
    <p:sldId id="261" r:id="rId7"/>
    <p:sldId id="282" r:id="rId8"/>
    <p:sldId id="263" r:id="rId9"/>
    <p:sldId id="264" r:id="rId10"/>
    <p:sldId id="265" r:id="rId11"/>
    <p:sldId id="274" r:id="rId12"/>
    <p:sldId id="279" r:id="rId13"/>
    <p:sldId id="280" r:id="rId14"/>
    <p:sldId id="272" r:id="rId15"/>
    <p:sldId id="281"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5B5632-A69B-A9E7-5E5A-539D3BA15E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F0FF95D-2D1C-0564-C231-DC221E4FC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0C07F6-9CD7-42AA-B26B-55AE1750C3D4}" type="datetimeFigureOut">
              <a:rPr lang="en-US" smtClean="0"/>
              <a:t>12/1/2024</a:t>
            </a:fld>
            <a:endParaRPr lang="en-US"/>
          </a:p>
        </p:txBody>
      </p:sp>
      <p:sp>
        <p:nvSpPr>
          <p:cNvPr id="4" name="Footer Placeholder 3">
            <a:extLst>
              <a:ext uri="{FF2B5EF4-FFF2-40B4-BE49-F238E27FC236}">
                <a16:creationId xmlns:a16="http://schemas.microsoft.com/office/drawing/2014/main" id="{5BF22489-01B7-6832-676E-A614D7EDD9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9D961FE-D9EF-907B-F8D0-BED34FD72E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FC831E-49D4-4D8F-97EC-5B8ECD3F2D73}" type="slidenum">
              <a:rPr lang="en-US" smtClean="0"/>
              <a:t>‹#›</a:t>
            </a:fld>
            <a:endParaRPr lang="en-US"/>
          </a:p>
        </p:txBody>
      </p:sp>
    </p:spTree>
    <p:extLst>
      <p:ext uri="{BB962C8B-B14F-4D97-AF65-F5344CB8AC3E}">
        <p14:creationId xmlns:p14="http://schemas.microsoft.com/office/powerpoint/2010/main" val="42719710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86BA-D83E-FFE5-CF4C-19BF8199D5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7691C1-510D-E0FF-E272-008981106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279BA3-212C-6D44-3FEC-FFD69264A874}"/>
              </a:ext>
            </a:extLst>
          </p:cNvPr>
          <p:cNvSpPr>
            <a:spLocks noGrp="1"/>
          </p:cNvSpPr>
          <p:nvPr>
            <p:ph type="dt" sz="half" idx="10"/>
          </p:nvPr>
        </p:nvSpPr>
        <p:spPr/>
        <p:txBody>
          <a:bodyPr/>
          <a:lstStyle/>
          <a:p>
            <a:fld id="{9F10088A-AFAD-49FC-B423-69A80E088536}" type="datetimeFigureOut">
              <a:rPr lang="en-US" smtClean="0"/>
              <a:t>12/1/2024</a:t>
            </a:fld>
            <a:endParaRPr lang="en-US"/>
          </a:p>
        </p:txBody>
      </p:sp>
      <p:sp>
        <p:nvSpPr>
          <p:cNvPr id="5" name="Footer Placeholder 4">
            <a:extLst>
              <a:ext uri="{FF2B5EF4-FFF2-40B4-BE49-F238E27FC236}">
                <a16:creationId xmlns:a16="http://schemas.microsoft.com/office/drawing/2014/main" id="{8C3E0911-6CFC-219A-8809-ED42A4D56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ECFF6-EADD-D256-D00D-29CA8438F34E}"/>
              </a:ext>
            </a:extLst>
          </p:cNvPr>
          <p:cNvSpPr>
            <a:spLocks noGrp="1"/>
          </p:cNvSpPr>
          <p:nvPr>
            <p:ph type="sldNum" sz="quarter" idx="12"/>
          </p:nvPr>
        </p:nvSpPr>
        <p:spPr/>
        <p:txBody>
          <a:bodyPr/>
          <a:lstStyle/>
          <a:p>
            <a:fld id="{A61BBDEC-947F-4317-B9AA-019AD3452054}" type="slidenum">
              <a:rPr lang="en-US" smtClean="0"/>
              <a:t>‹#›</a:t>
            </a:fld>
            <a:endParaRPr lang="en-US"/>
          </a:p>
        </p:txBody>
      </p:sp>
    </p:spTree>
    <p:extLst>
      <p:ext uri="{BB962C8B-B14F-4D97-AF65-F5344CB8AC3E}">
        <p14:creationId xmlns:p14="http://schemas.microsoft.com/office/powerpoint/2010/main" val="75819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AA78-96E0-4BE0-3142-2040C905CE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BAD675-CF3F-0257-A54A-D7D0DDAFD7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8AC08-C294-D845-5194-EAD94D556DB6}"/>
              </a:ext>
            </a:extLst>
          </p:cNvPr>
          <p:cNvSpPr>
            <a:spLocks noGrp="1"/>
          </p:cNvSpPr>
          <p:nvPr>
            <p:ph type="dt" sz="half" idx="10"/>
          </p:nvPr>
        </p:nvSpPr>
        <p:spPr/>
        <p:txBody>
          <a:bodyPr/>
          <a:lstStyle/>
          <a:p>
            <a:fld id="{9F10088A-AFAD-49FC-B423-69A80E088536}" type="datetimeFigureOut">
              <a:rPr lang="en-US" smtClean="0"/>
              <a:t>12/1/2024</a:t>
            </a:fld>
            <a:endParaRPr lang="en-US"/>
          </a:p>
        </p:txBody>
      </p:sp>
      <p:sp>
        <p:nvSpPr>
          <p:cNvPr id="5" name="Footer Placeholder 4">
            <a:extLst>
              <a:ext uri="{FF2B5EF4-FFF2-40B4-BE49-F238E27FC236}">
                <a16:creationId xmlns:a16="http://schemas.microsoft.com/office/drawing/2014/main" id="{C621F573-B64E-EC49-F1FE-91ABB737A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AA6F4-DB2F-8164-9E98-8AC0FD48B358}"/>
              </a:ext>
            </a:extLst>
          </p:cNvPr>
          <p:cNvSpPr>
            <a:spLocks noGrp="1"/>
          </p:cNvSpPr>
          <p:nvPr>
            <p:ph type="sldNum" sz="quarter" idx="12"/>
          </p:nvPr>
        </p:nvSpPr>
        <p:spPr/>
        <p:txBody>
          <a:bodyPr/>
          <a:lstStyle/>
          <a:p>
            <a:fld id="{A61BBDEC-947F-4317-B9AA-019AD3452054}" type="slidenum">
              <a:rPr lang="en-US" smtClean="0"/>
              <a:t>‹#›</a:t>
            </a:fld>
            <a:endParaRPr lang="en-US"/>
          </a:p>
        </p:txBody>
      </p:sp>
    </p:spTree>
    <p:extLst>
      <p:ext uri="{BB962C8B-B14F-4D97-AF65-F5344CB8AC3E}">
        <p14:creationId xmlns:p14="http://schemas.microsoft.com/office/powerpoint/2010/main" val="343812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C9205-CBFA-F280-105A-A7C360FAEB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0F1BCA-CBE2-82C5-02BC-73B855E16B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6B789-FE41-39A4-3AA1-AD7E96ECAFBE}"/>
              </a:ext>
            </a:extLst>
          </p:cNvPr>
          <p:cNvSpPr>
            <a:spLocks noGrp="1"/>
          </p:cNvSpPr>
          <p:nvPr>
            <p:ph type="dt" sz="half" idx="10"/>
          </p:nvPr>
        </p:nvSpPr>
        <p:spPr/>
        <p:txBody>
          <a:bodyPr/>
          <a:lstStyle/>
          <a:p>
            <a:fld id="{9F10088A-AFAD-49FC-B423-69A80E088536}" type="datetimeFigureOut">
              <a:rPr lang="en-US" smtClean="0"/>
              <a:t>12/1/2024</a:t>
            </a:fld>
            <a:endParaRPr lang="en-US"/>
          </a:p>
        </p:txBody>
      </p:sp>
      <p:sp>
        <p:nvSpPr>
          <p:cNvPr id="5" name="Footer Placeholder 4">
            <a:extLst>
              <a:ext uri="{FF2B5EF4-FFF2-40B4-BE49-F238E27FC236}">
                <a16:creationId xmlns:a16="http://schemas.microsoft.com/office/drawing/2014/main" id="{528FE90B-C021-B6B2-A569-B7BA1E803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F95EB-73BF-0F17-0880-44CD6AC6C74B}"/>
              </a:ext>
            </a:extLst>
          </p:cNvPr>
          <p:cNvSpPr>
            <a:spLocks noGrp="1"/>
          </p:cNvSpPr>
          <p:nvPr>
            <p:ph type="sldNum" sz="quarter" idx="12"/>
          </p:nvPr>
        </p:nvSpPr>
        <p:spPr/>
        <p:txBody>
          <a:bodyPr/>
          <a:lstStyle/>
          <a:p>
            <a:fld id="{A61BBDEC-947F-4317-B9AA-019AD3452054}" type="slidenum">
              <a:rPr lang="en-US" smtClean="0"/>
              <a:t>‹#›</a:t>
            </a:fld>
            <a:endParaRPr lang="en-US"/>
          </a:p>
        </p:txBody>
      </p:sp>
    </p:spTree>
    <p:extLst>
      <p:ext uri="{BB962C8B-B14F-4D97-AF65-F5344CB8AC3E}">
        <p14:creationId xmlns:p14="http://schemas.microsoft.com/office/powerpoint/2010/main" val="336547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D15B-1C4B-7130-439D-5079356A2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11B39-22AA-2ED7-2159-B22DD43504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D2B5E-3A2A-0E7A-DF08-E8E274E7EA70}"/>
              </a:ext>
            </a:extLst>
          </p:cNvPr>
          <p:cNvSpPr>
            <a:spLocks noGrp="1"/>
          </p:cNvSpPr>
          <p:nvPr>
            <p:ph type="dt" sz="half" idx="10"/>
          </p:nvPr>
        </p:nvSpPr>
        <p:spPr/>
        <p:txBody>
          <a:bodyPr/>
          <a:lstStyle/>
          <a:p>
            <a:fld id="{9F10088A-AFAD-49FC-B423-69A80E088536}" type="datetimeFigureOut">
              <a:rPr lang="en-US" smtClean="0"/>
              <a:t>12/1/2024</a:t>
            </a:fld>
            <a:endParaRPr lang="en-US"/>
          </a:p>
        </p:txBody>
      </p:sp>
      <p:sp>
        <p:nvSpPr>
          <p:cNvPr id="5" name="Footer Placeholder 4">
            <a:extLst>
              <a:ext uri="{FF2B5EF4-FFF2-40B4-BE49-F238E27FC236}">
                <a16:creationId xmlns:a16="http://schemas.microsoft.com/office/drawing/2014/main" id="{6B667349-A5A8-EE76-1433-0A20B3B73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1F688-AB72-3486-99B5-C51174C08A63}"/>
              </a:ext>
            </a:extLst>
          </p:cNvPr>
          <p:cNvSpPr>
            <a:spLocks noGrp="1"/>
          </p:cNvSpPr>
          <p:nvPr>
            <p:ph type="sldNum" sz="quarter" idx="12"/>
          </p:nvPr>
        </p:nvSpPr>
        <p:spPr/>
        <p:txBody>
          <a:bodyPr/>
          <a:lstStyle/>
          <a:p>
            <a:fld id="{A61BBDEC-947F-4317-B9AA-019AD3452054}" type="slidenum">
              <a:rPr lang="en-US" smtClean="0"/>
              <a:t>‹#›</a:t>
            </a:fld>
            <a:endParaRPr lang="en-US"/>
          </a:p>
        </p:txBody>
      </p:sp>
    </p:spTree>
    <p:extLst>
      <p:ext uri="{BB962C8B-B14F-4D97-AF65-F5344CB8AC3E}">
        <p14:creationId xmlns:p14="http://schemas.microsoft.com/office/powerpoint/2010/main" val="354308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61A1-6E55-85AF-6D60-6BE4F80904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F64ED5-C7EC-DB62-C481-E3E70ECF09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C46DA-B91E-6C0E-CE40-9FAE6383CDB0}"/>
              </a:ext>
            </a:extLst>
          </p:cNvPr>
          <p:cNvSpPr>
            <a:spLocks noGrp="1"/>
          </p:cNvSpPr>
          <p:nvPr>
            <p:ph type="dt" sz="half" idx="10"/>
          </p:nvPr>
        </p:nvSpPr>
        <p:spPr/>
        <p:txBody>
          <a:bodyPr/>
          <a:lstStyle/>
          <a:p>
            <a:fld id="{9F10088A-AFAD-49FC-B423-69A80E088536}" type="datetimeFigureOut">
              <a:rPr lang="en-US" smtClean="0"/>
              <a:t>12/1/2024</a:t>
            </a:fld>
            <a:endParaRPr lang="en-US"/>
          </a:p>
        </p:txBody>
      </p:sp>
      <p:sp>
        <p:nvSpPr>
          <p:cNvPr id="5" name="Footer Placeholder 4">
            <a:extLst>
              <a:ext uri="{FF2B5EF4-FFF2-40B4-BE49-F238E27FC236}">
                <a16:creationId xmlns:a16="http://schemas.microsoft.com/office/drawing/2014/main" id="{4CA16B0C-B355-A9C2-B28E-15081CD8B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0A28C-266C-6122-047B-CAAB915996ED}"/>
              </a:ext>
            </a:extLst>
          </p:cNvPr>
          <p:cNvSpPr>
            <a:spLocks noGrp="1"/>
          </p:cNvSpPr>
          <p:nvPr>
            <p:ph type="sldNum" sz="quarter" idx="12"/>
          </p:nvPr>
        </p:nvSpPr>
        <p:spPr/>
        <p:txBody>
          <a:bodyPr/>
          <a:lstStyle/>
          <a:p>
            <a:fld id="{A61BBDEC-947F-4317-B9AA-019AD3452054}" type="slidenum">
              <a:rPr lang="en-US" smtClean="0"/>
              <a:t>‹#›</a:t>
            </a:fld>
            <a:endParaRPr lang="en-US"/>
          </a:p>
        </p:txBody>
      </p:sp>
    </p:spTree>
    <p:extLst>
      <p:ext uri="{BB962C8B-B14F-4D97-AF65-F5344CB8AC3E}">
        <p14:creationId xmlns:p14="http://schemas.microsoft.com/office/powerpoint/2010/main" val="263137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371D-8539-55ED-ABEF-2524D95D50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9D37C-5A7C-297D-73E6-323E27D6A4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FE6676-0461-4D10-6490-31FAD51D2D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CF9D16-9391-835A-A6B5-A08C9EDDCA7D}"/>
              </a:ext>
            </a:extLst>
          </p:cNvPr>
          <p:cNvSpPr>
            <a:spLocks noGrp="1"/>
          </p:cNvSpPr>
          <p:nvPr>
            <p:ph type="dt" sz="half" idx="10"/>
          </p:nvPr>
        </p:nvSpPr>
        <p:spPr/>
        <p:txBody>
          <a:bodyPr/>
          <a:lstStyle/>
          <a:p>
            <a:fld id="{9F10088A-AFAD-49FC-B423-69A80E088536}" type="datetimeFigureOut">
              <a:rPr lang="en-US" smtClean="0"/>
              <a:t>12/1/2024</a:t>
            </a:fld>
            <a:endParaRPr lang="en-US"/>
          </a:p>
        </p:txBody>
      </p:sp>
      <p:sp>
        <p:nvSpPr>
          <p:cNvPr id="6" name="Footer Placeholder 5">
            <a:extLst>
              <a:ext uri="{FF2B5EF4-FFF2-40B4-BE49-F238E27FC236}">
                <a16:creationId xmlns:a16="http://schemas.microsoft.com/office/drawing/2014/main" id="{1298DB32-C9EB-0C42-8730-CB08BBA6E2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B5FDC-BF74-A3C5-BD74-B182DC860EFD}"/>
              </a:ext>
            </a:extLst>
          </p:cNvPr>
          <p:cNvSpPr>
            <a:spLocks noGrp="1"/>
          </p:cNvSpPr>
          <p:nvPr>
            <p:ph type="sldNum" sz="quarter" idx="12"/>
          </p:nvPr>
        </p:nvSpPr>
        <p:spPr/>
        <p:txBody>
          <a:bodyPr/>
          <a:lstStyle/>
          <a:p>
            <a:fld id="{A61BBDEC-947F-4317-B9AA-019AD3452054}" type="slidenum">
              <a:rPr lang="en-US" smtClean="0"/>
              <a:t>‹#›</a:t>
            </a:fld>
            <a:endParaRPr lang="en-US"/>
          </a:p>
        </p:txBody>
      </p:sp>
    </p:spTree>
    <p:extLst>
      <p:ext uri="{BB962C8B-B14F-4D97-AF65-F5344CB8AC3E}">
        <p14:creationId xmlns:p14="http://schemas.microsoft.com/office/powerpoint/2010/main" val="121239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9AB0-F60C-28C7-1768-4991E0BEA5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E31A0D-6EFF-EDA1-2EC8-D574AC6A80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D159E-22F0-1DDE-4269-FFD9E6D1E6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9B60D7-5EA1-08A8-7791-7D349177B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31AD5B-3569-D496-61DB-967BF7016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564B45-509F-7834-6EDF-DAD9F09BA695}"/>
              </a:ext>
            </a:extLst>
          </p:cNvPr>
          <p:cNvSpPr>
            <a:spLocks noGrp="1"/>
          </p:cNvSpPr>
          <p:nvPr>
            <p:ph type="dt" sz="half" idx="10"/>
          </p:nvPr>
        </p:nvSpPr>
        <p:spPr/>
        <p:txBody>
          <a:bodyPr/>
          <a:lstStyle/>
          <a:p>
            <a:fld id="{9F10088A-AFAD-49FC-B423-69A80E088536}" type="datetimeFigureOut">
              <a:rPr lang="en-US" smtClean="0"/>
              <a:t>12/1/2024</a:t>
            </a:fld>
            <a:endParaRPr lang="en-US"/>
          </a:p>
        </p:txBody>
      </p:sp>
      <p:sp>
        <p:nvSpPr>
          <p:cNvPr id="8" name="Footer Placeholder 7">
            <a:extLst>
              <a:ext uri="{FF2B5EF4-FFF2-40B4-BE49-F238E27FC236}">
                <a16:creationId xmlns:a16="http://schemas.microsoft.com/office/drawing/2014/main" id="{6B9E1D57-A89A-E7CC-A87A-3BBAA5B1A9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D2A3BF-BE88-2E45-17FD-67A211611FC3}"/>
              </a:ext>
            </a:extLst>
          </p:cNvPr>
          <p:cNvSpPr>
            <a:spLocks noGrp="1"/>
          </p:cNvSpPr>
          <p:nvPr>
            <p:ph type="sldNum" sz="quarter" idx="12"/>
          </p:nvPr>
        </p:nvSpPr>
        <p:spPr/>
        <p:txBody>
          <a:bodyPr/>
          <a:lstStyle/>
          <a:p>
            <a:fld id="{A61BBDEC-947F-4317-B9AA-019AD3452054}" type="slidenum">
              <a:rPr lang="en-US" smtClean="0"/>
              <a:t>‹#›</a:t>
            </a:fld>
            <a:endParaRPr lang="en-US"/>
          </a:p>
        </p:txBody>
      </p:sp>
    </p:spTree>
    <p:extLst>
      <p:ext uri="{BB962C8B-B14F-4D97-AF65-F5344CB8AC3E}">
        <p14:creationId xmlns:p14="http://schemas.microsoft.com/office/powerpoint/2010/main" val="458167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78439-C32F-887E-ACD8-9A796A29FF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2EE057-AE82-C428-523B-A7AE18AB8E66}"/>
              </a:ext>
            </a:extLst>
          </p:cNvPr>
          <p:cNvSpPr>
            <a:spLocks noGrp="1"/>
          </p:cNvSpPr>
          <p:nvPr>
            <p:ph type="dt" sz="half" idx="10"/>
          </p:nvPr>
        </p:nvSpPr>
        <p:spPr/>
        <p:txBody>
          <a:bodyPr/>
          <a:lstStyle/>
          <a:p>
            <a:fld id="{9F10088A-AFAD-49FC-B423-69A80E088536}" type="datetimeFigureOut">
              <a:rPr lang="en-US" smtClean="0"/>
              <a:t>12/1/2024</a:t>
            </a:fld>
            <a:endParaRPr lang="en-US"/>
          </a:p>
        </p:txBody>
      </p:sp>
      <p:sp>
        <p:nvSpPr>
          <p:cNvPr id="4" name="Footer Placeholder 3">
            <a:extLst>
              <a:ext uri="{FF2B5EF4-FFF2-40B4-BE49-F238E27FC236}">
                <a16:creationId xmlns:a16="http://schemas.microsoft.com/office/drawing/2014/main" id="{9C19B83C-22CA-EC54-B4FE-6AD7B97929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E87EA-6F4B-6086-A492-3AF8C45733B5}"/>
              </a:ext>
            </a:extLst>
          </p:cNvPr>
          <p:cNvSpPr>
            <a:spLocks noGrp="1"/>
          </p:cNvSpPr>
          <p:nvPr>
            <p:ph type="sldNum" sz="quarter" idx="12"/>
          </p:nvPr>
        </p:nvSpPr>
        <p:spPr/>
        <p:txBody>
          <a:bodyPr/>
          <a:lstStyle/>
          <a:p>
            <a:fld id="{A61BBDEC-947F-4317-B9AA-019AD3452054}" type="slidenum">
              <a:rPr lang="en-US" smtClean="0"/>
              <a:t>‹#›</a:t>
            </a:fld>
            <a:endParaRPr lang="en-US"/>
          </a:p>
        </p:txBody>
      </p:sp>
    </p:spTree>
    <p:extLst>
      <p:ext uri="{BB962C8B-B14F-4D97-AF65-F5344CB8AC3E}">
        <p14:creationId xmlns:p14="http://schemas.microsoft.com/office/powerpoint/2010/main" val="110028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BA13F-2CD0-6D9D-55BF-8E6095355A0B}"/>
              </a:ext>
            </a:extLst>
          </p:cNvPr>
          <p:cNvSpPr>
            <a:spLocks noGrp="1"/>
          </p:cNvSpPr>
          <p:nvPr>
            <p:ph type="dt" sz="half" idx="10"/>
          </p:nvPr>
        </p:nvSpPr>
        <p:spPr/>
        <p:txBody>
          <a:bodyPr/>
          <a:lstStyle/>
          <a:p>
            <a:fld id="{9F10088A-AFAD-49FC-B423-69A80E088536}" type="datetimeFigureOut">
              <a:rPr lang="en-US" smtClean="0"/>
              <a:t>12/1/2024</a:t>
            </a:fld>
            <a:endParaRPr lang="en-US"/>
          </a:p>
        </p:txBody>
      </p:sp>
      <p:sp>
        <p:nvSpPr>
          <p:cNvPr id="3" name="Footer Placeholder 2">
            <a:extLst>
              <a:ext uri="{FF2B5EF4-FFF2-40B4-BE49-F238E27FC236}">
                <a16:creationId xmlns:a16="http://schemas.microsoft.com/office/drawing/2014/main" id="{80C2C5ED-C5DA-7D52-E952-1916A7C7B7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F6639-40B1-DF9A-0169-9F9A392A9037}"/>
              </a:ext>
            </a:extLst>
          </p:cNvPr>
          <p:cNvSpPr>
            <a:spLocks noGrp="1"/>
          </p:cNvSpPr>
          <p:nvPr>
            <p:ph type="sldNum" sz="quarter" idx="12"/>
          </p:nvPr>
        </p:nvSpPr>
        <p:spPr/>
        <p:txBody>
          <a:bodyPr/>
          <a:lstStyle/>
          <a:p>
            <a:fld id="{A61BBDEC-947F-4317-B9AA-019AD3452054}" type="slidenum">
              <a:rPr lang="en-US" smtClean="0"/>
              <a:t>‹#›</a:t>
            </a:fld>
            <a:endParaRPr lang="en-US"/>
          </a:p>
        </p:txBody>
      </p:sp>
    </p:spTree>
    <p:extLst>
      <p:ext uri="{BB962C8B-B14F-4D97-AF65-F5344CB8AC3E}">
        <p14:creationId xmlns:p14="http://schemas.microsoft.com/office/powerpoint/2010/main" val="193001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5015-1309-02E5-BD07-1064168D8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5545AD-4F24-453C-D72C-C8E3DAD94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E88457-DD68-2A11-1D1F-60DC4A294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5713A2-B4BA-6A6B-0B2A-B9108989F1E6}"/>
              </a:ext>
            </a:extLst>
          </p:cNvPr>
          <p:cNvSpPr>
            <a:spLocks noGrp="1"/>
          </p:cNvSpPr>
          <p:nvPr>
            <p:ph type="dt" sz="half" idx="10"/>
          </p:nvPr>
        </p:nvSpPr>
        <p:spPr/>
        <p:txBody>
          <a:bodyPr/>
          <a:lstStyle/>
          <a:p>
            <a:fld id="{9F10088A-AFAD-49FC-B423-69A80E088536}" type="datetimeFigureOut">
              <a:rPr lang="en-US" smtClean="0"/>
              <a:t>12/1/2024</a:t>
            </a:fld>
            <a:endParaRPr lang="en-US"/>
          </a:p>
        </p:txBody>
      </p:sp>
      <p:sp>
        <p:nvSpPr>
          <p:cNvPr id="6" name="Footer Placeholder 5">
            <a:extLst>
              <a:ext uri="{FF2B5EF4-FFF2-40B4-BE49-F238E27FC236}">
                <a16:creationId xmlns:a16="http://schemas.microsoft.com/office/drawing/2014/main" id="{38B4D6B9-6F12-52EC-63FB-1C459EC1D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91B9E-68C0-27E7-578D-70E9560AF0F4}"/>
              </a:ext>
            </a:extLst>
          </p:cNvPr>
          <p:cNvSpPr>
            <a:spLocks noGrp="1"/>
          </p:cNvSpPr>
          <p:nvPr>
            <p:ph type="sldNum" sz="quarter" idx="12"/>
          </p:nvPr>
        </p:nvSpPr>
        <p:spPr/>
        <p:txBody>
          <a:bodyPr/>
          <a:lstStyle/>
          <a:p>
            <a:fld id="{A61BBDEC-947F-4317-B9AA-019AD3452054}" type="slidenum">
              <a:rPr lang="en-US" smtClean="0"/>
              <a:t>‹#›</a:t>
            </a:fld>
            <a:endParaRPr lang="en-US"/>
          </a:p>
        </p:txBody>
      </p:sp>
    </p:spTree>
    <p:extLst>
      <p:ext uri="{BB962C8B-B14F-4D97-AF65-F5344CB8AC3E}">
        <p14:creationId xmlns:p14="http://schemas.microsoft.com/office/powerpoint/2010/main" val="50153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117C-8520-DB98-7053-B9B1DB09A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0218E7-C582-A78A-7E2D-337704347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A6A774-4BD9-B72B-63D2-7A75E12D3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96CC4-51E4-A374-35DC-0CA41DB2A3AB}"/>
              </a:ext>
            </a:extLst>
          </p:cNvPr>
          <p:cNvSpPr>
            <a:spLocks noGrp="1"/>
          </p:cNvSpPr>
          <p:nvPr>
            <p:ph type="dt" sz="half" idx="10"/>
          </p:nvPr>
        </p:nvSpPr>
        <p:spPr/>
        <p:txBody>
          <a:bodyPr/>
          <a:lstStyle/>
          <a:p>
            <a:fld id="{9F10088A-AFAD-49FC-B423-69A80E088536}" type="datetimeFigureOut">
              <a:rPr lang="en-US" smtClean="0"/>
              <a:t>12/1/2024</a:t>
            </a:fld>
            <a:endParaRPr lang="en-US"/>
          </a:p>
        </p:txBody>
      </p:sp>
      <p:sp>
        <p:nvSpPr>
          <p:cNvPr id="6" name="Footer Placeholder 5">
            <a:extLst>
              <a:ext uri="{FF2B5EF4-FFF2-40B4-BE49-F238E27FC236}">
                <a16:creationId xmlns:a16="http://schemas.microsoft.com/office/drawing/2014/main" id="{4E015726-AFC4-4039-2463-569A6C5D08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FE191C-A6C4-A9F7-5A76-A2B4FD8998B1}"/>
              </a:ext>
            </a:extLst>
          </p:cNvPr>
          <p:cNvSpPr>
            <a:spLocks noGrp="1"/>
          </p:cNvSpPr>
          <p:nvPr>
            <p:ph type="sldNum" sz="quarter" idx="12"/>
          </p:nvPr>
        </p:nvSpPr>
        <p:spPr/>
        <p:txBody>
          <a:bodyPr/>
          <a:lstStyle/>
          <a:p>
            <a:fld id="{A61BBDEC-947F-4317-B9AA-019AD3452054}" type="slidenum">
              <a:rPr lang="en-US" smtClean="0"/>
              <a:t>‹#›</a:t>
            </a:fld>
            <a:endParaRPr lang="en-US"/>
          </a:p>
        </p:txBody>
      </p:sp>
    </p:spTree>
    <p:extLst>
      <p:ext uri="{BB962C8B-B14F-4D97-AF65-F5344CB8AC3E}">
        <p14:creationId xmlns:p14="http://schemas.microsoft.com/office/powerpoint/2010/main" val="321761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4B11AB-8D22-5584-6509-0171C79A08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CE4F5D-262F-2556-A105-645B29A1A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E0B03-BEC5-D9CE-DA7A-43F044E9F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10088A-AFAD-49FC-B423-69A80E088536}" type="datetimeFigureOut">
              <a:rPr lang="en-US" smtClean="0"/>
              <a:t>12/1/2024</a:t>
            </a:fld>
            <a:endParaRPr lang="en-US"/>
          </a:p>
        </p:txBody>
      </p:sp>
      <p:sp>
        <p:nvSpPr>
          <p:cNvPr id="5" name="Footer Placeholder 4">
            <a:extLst>
              <a:ext uri="{FF2B5EF4-FFF2-40B4-BE49-F238E27FC236}">
                <a16:creationId xmlns:a16="http://schemas.microsoft.com/office/drawing/2014/main" id="{DFD6E033-C103-61D1-F45F-08B983A2CE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2AF3A2D-BF75-DFCB-7741-2DCF1C502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61BBDEC-947F-4317-B9AA-019AD3452054}" type="slidenum">
              <a:rPr lang="en-US" smtClean="0"/>
              <a:t>‹#›</a:t>
            </a:fld>
            <a:endParaRPr lang="en-US"/>
          </a:p>
        </p:txBody>
      </p:sp>
    </p:spTree>
    <p:extLst>
      <p:ext uri="{BB962C8B-B14F-4D97-AF65-F5344CB8AC3E}">
        <p14:creationId xmlns:p14="http://schemas.microsoft.com/office/powerpoint/2010/main" val="2713021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yprojectnetwork.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uth0.com/docs/quickstart/webapp/laravel" TargetMode="External"/><Relationship Id="rId2" Type="http://schemas.openxmlformats.org/officeDocument/2006/relationships/hyperlink" Target="https://laravel.com/docs" TargetMode="External"/><Relationship Id="rId1" Type="http://schemas.openxmlformats.org/officeDocument/2006/relationships/slideLayout" Target="../slideLayouts/slideLayout7.xml"/><Relationship Id="rId6" Type="http://schemas.openxmlformats.org/officeDocument/2006/relationships/hyperlink" Target="https://stripe.com/docs/api" TargetMode="External"/><Relationship Id="rId5" Type="http://schemas.openxmlformats.org/officeDocument/2006/relationships/hyperlink" Target="https://www.chartjs.org/docs/latest/" TargetMode="External"/><Relationship Id="rId4" Type="http://schemas.openxmlformats.org/officeDocument/2006/relationships/hyperlink" Target="https://www.jdoodle.com/integr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4764BF-A692-BC69-6FC9-3BDF75614E19}"/>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B14DC9A-8D0B-FCAC-7575-90D9CB5C23B0}"/>
              </a:ext>
            </a:extLst>
          </p:cNvPr>
          <p:cNvSpPr txBox="1"/>
          <p:nvPr/>
        </p:nvSpPr>
        <p:spPr>
          <a:xfrm>
            <a:off x="795460" y="2111343"/>
            <a:ext cx="5558489" cy="1325563"/>
          </a:xfrm>
          <a:prstGeom prst="rect">
            <a:avLst/>
          </a:prstGeom>
        </p:spPr>
        <p:txBody>
          <a:bodyPr vert="horz" lIns="91440" tIns="45720" rIns="91440" bIns="45720" rtlCol="0" anchor="ctr">
            <a:normAutofit/>
          </a:bodyPr>
          <a:lstStyle/>
          <a:p>
            <a:pPr marL="0" marR="0">
              <a:lnSpc>
                <a:spcPct val="90000"/>
              </a:lnSpc>
              <a:spcBef>
                <a:spcPct val="0"/>
              </a:spcBef>
              <a:spcAft>
                <a:spcPts val="600"/>
              </a:spcAft>
            </a:pPr>
            <a:r>
              <a:rPr lang="en-US" sz="3100" b="1" kern="1200">
                <a:solidFill>
                  <a:schemeClr val="tx1"/>
                </a:solidFill>
                <a:effectLst/>
                <a:latin typeface="+mj-lt"/>
                <a:ea typeface="+mj-ea"/>
                <a:cs typeface="+mj-cs"/>
              </a:rPr>
              <a:t>mynetwork project</a:t>
            </a:r>
            <a:r>
              <a:rPr lang="en-US" sz="3100" kern="1200">
                <a:solidFill>
                  <a:schemeClr val="tx1"/>
                </a:solidFill>
                <a:effectLst/>
                <a:latin typeface="+mj-lt"/>
                <a:ea typeface="+mj-ea"/>
                <a:cs typeface="+mj-cs"/>
              </a:rPr>
              <a:t> (</a:t>
            </a:r>
            <a:r>
              <a:rPr lang="en-US" sz="3100" u="sng" kern="1200">
                <a:solidFill>
                  <a:schemeClr val="tx1"/>
                </a:solidFill>
                <a:effectLst/>
                <a:latin typeface="+mj-lt"/>
                <a:ea typeface="+mj-ea"/>
                <a:cs typeface="+mj-cs"/>
                <a:hlinkClick r:id="rId2"/>
              </a:rPr>
              <a:t>https://myprojectnetwork.com/</a:t>
            </a:r>
            <a:r>
              <a:rPr lang="en-US" sz="3100" kern="1200">
                <a:solidFill>
                  <a:schemeClr val="tx1"/>
                </a:solidFill>
                <a:effectLst/>
                <a:latin typeface="+mj-lt"/>
                <a:ea typeface="+mj-ea"/>
                <a:cs typeface="+mj-cs"/>
              </a:rPr>
              <a:t>)</a:t>
            </a:r>
          </a:p>
        </p:txBody>
      </p:sp>
      <p:sp>
        <p:nvSpPr>
          <p:cNvPr id="36" name="Freeform: Shape 35">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E7B3DD5-1E57-C050-FA0F-EA049B1E369E}"/>
              </a:ext>
            </a:extLst>
          </p:cNvPr>
          <p:cNvSpPr txBox="1"/>
          <p:nvPr/>
        </p:nvSpPr>
        <p:spPr>
          <a:xfrm>
            <a:off x="795460" y="3571843"/>
            <a:ext cx="5558489" cy="2132253"/>
          </a:xfrm>
          <a:prstGeom prst="rect">
            <a:avLst/>
          </a:prstGeom>
        </p:spPr>
        <p:txBody>
          <a:bodyPr vert="horz" lIns="91440" tIns="45720" rIns="91440" bIns="45720" rtlCol="0">
            <a:normAutofit/>
          </a:bodyPr>
          <a:lstStyle/>
          <a:p>
            <a:pPr>
              <a:lnSpc>
                <a:spcPct val="90000"/>
              </a:lnSpc>
              <a:spcAft>
                <a:spcPts val="600"/>
              </a:spcAft>
            </a:pPr>
            <a:r>
              <a:rPr lang="en-US" sz="2000" b="1" dirty="0"/>
              <a:t>Presented by: Group 6</a:t>
            </a:r>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i="1" dirty="0"/>
              <a:t>Aparna Singh - 11814520</a:t>
            </a:r>
          </a:p>
          <a:p>
            <a:pPr marL="285750" indent="-228600">
              <a:lnSpc>
                <a:spcPct val="90000"/>
              </a:lnSpc>
              <a:spcAft>
                <a:spcPts val="600"/>
              </a:spcAft>
              <a:buFont typeface="Arial" panose="020B0604020202020204" pitchFamily="34" charset="0"/>
              <a:buChar char="•"/>
            </a:pPr>
            <a:r>
              <a:rPr lang="en-US" i="1" dirty="0"/>
              <a:t>Dhyanesh Siva Sai Purna Mamilla - 11815670</a:t>
            </a:r>
          </a:p>
          <a:p>
            <a:pPr marL="285750" indent="-228600">
              <a:lnSpc>
                <a:spcPct val="90000"/>
              </a:lnSpc>
              <a:spcAft>
                <a:spcPts val="600"/>
              </a:spcAft>
              <a:buFont typeface="Arial" panose="020B0604020202020204" pitchFamily="34" charset="0"/>
              <a:buChar char="•"/>
            </a:pPr>
            <a:r>
              <a:rPr lang="en-US" i="1" dirty="0"/>
              <a:t>Devendra Harsha Mamilla - 11818061</a:t>
            </a:r>
          </a:p>
          <a:p>
            <a:pPr marL="285750" indent="-228600">
              <a:lnSpc>
                <a:spcPct val="90000"/>
              </a:lnSpc>
              <a:spcAft>
                <a:spcPts val="600"/>
              </a:spcAft>
              <a:buFont typeface="Arial" panose="020B0604020202020204" pitchFamily="34" charset="0"/>
              <a:buChar char="•"/>
            </a:pPr>
            <a:r>
              <a:rPr lang="en-US" i="1" dirty="0"/>
              <a:t>Umesh Chandra Vegineti - 11791519</a:t>
            </a:r>
          </a:p>
        </p:txBody>
      </p:sp>
      <p:sp>
        <p:nvSpPr>
          <p:cNvPr id="38" name="Oval 37">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Block Arc 3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reeform: Shape 3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7" name="Straight Connector 3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1" name="Arc 4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465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7D7BCB7-D089-185E-06E1-EA533E251F05}"/>
              </a:ext>
            </a:extLst>
          </p:cNvPr>
          <p:cNvSpPr txBox="1"/>
          <p:nvPr/>
        </p:nvSpPr>
        <p:spPr>
          <a:xfrm>
            <a:off x="166961" y="147485"/>
            <a:ext cx="2924843" cy="580102"/>
          </a:xfrm>
          <a:prstGeom prst="rect">
            <a:avLst/>
          </a:prstGeom>
        </p:spPr>
        <p:txBody>
          <a:bodyPr vert="horz" lIns="91440" tIns="45720" rIns="91440" bIns="45720" rtlCol="0" anchor="b">
            <a:normAutofit/>
          </a:bodyPr>
          <a:lstStyle/>
          <a:p>
            <a:pPr marL="0" marR="0" algn="ctr">
              <a:lnSpc>
                <a:spcPct val="90000"/>
              </a:lnSpc>
              <a:spcBef>
                <a:spcPct val="0"/>
              </a:spcBef>
              <a:spcAft>
                <a:spcPts val="600"/>
              </a:spcAft>
            </a:pPr>
            <a:r>
              <a:rPr lang="en-US" sz="2800" b="1" kern="1200" dirty="0">
                <a:solidFill>
                  <a:srgbClr val="595959"/>
                </a:solidFill>
                <a:effectLst/>
                <a:latin typeface="+mj-lt"/>
                <a:ea typeface="+mj-ea"/>
                <a:cs typeface="+mj-cs"/>
              </a:rPr>
              <a:t>Data flow diagram </a:t>
            </a:r>
            <a:endParaRPr lang="en-US" sz="2800" kern="1200" dirty="0">
              <a:solidFill>
                <a:srgbClr val="595959"/>
              </a:solidFill>
              <a:effectLst/>
              <a:latin typeface="+mj-lt"/>
              <a:ea typeface="+mj-ea"/>
              <a:cs typeface="+mj-cs"/>
            </a:endParaRPr>
          </a:p>
        </p:txBody>
      </p:sp>
      <p:pic>
        <p:nvPicPr>
          <p:cNvPr id="4" name="Image1">
            <a:extLst>
              <a:ext uri="{FF2B5EF4-FFF2-40B4-BE49-F238E27FC236}">
                <a16:creationId xmlns:a16="http://schemas.microsoft.com/office/drawing/2014/main" id="{FE97AA6D-6372-8ECB-67D6-E2D80B5C3708}"/>
              </a:ext>
            </a:extLst>
          </p:cNvPr>
          <p:cNvPicPr>
            <a:picLocks noChangeAspect="1"/>
          </p:cNvPicPr>
          <p:nvPr/>
        </p:nvPicPr>
        <p:blipFill>
          <a:blip r:embed="rId2"/>
          <a:stretch>
            <a:fillRect/>
          </a:stretch>
        </p:blipFill>
        <p:spPr bwMode="auto">
          <a:xfrm>
            <a:off x="4927240" y="1473208"/>
            <a:ext cx="7017551" cy="3456144"/>
          </a:xfrm>
          <a:prstGeom prst="rect">
            <a:avLst/>
          </a:prstGeom>
        </p:spPr>
      </p:pic>
      <p:sp>
        <p:nvSpPr>
          <p:cNvPr id="5" name="TextBox 4">
            <a:extLst>
              <a:ext uri="{FF2B5EF4-FFF2-40B4-BE49-F238E27FC236}">
                <a16:creationId xmlns:a16="http://schemas.microsoft.com/office/drawing/2014/main" id="{6B474861-E3B5-4866-7F42-F55410BF01FD}"/>
              </a:ext>
            </a:extLst>
          </p:cNvPr>
          <p:cNvSpPr txBox="1"/>
          <p:nvPr/>
        </p:nvSpPr>
        <p:spPr>
          <a:xfrm>
            <a:off x="0" y="727587"/>
            <a:ext cx="4680031" cy="51588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marL="285750" marR="0" lvl="0" indent="-285750" algn="just" fontAlgn="auto">
              <a:lnSpc>
                <a:spcPct val="100000"/>
              </a:lnSpc>
              <a:spcBef>
                <a:spcPts val="0"/>
              </a:spcBef>
              <a:spcAft>
                <a:spcPts val="0"/>
              </a:spcAft>
              <a:buClrTx/>
              <a:buSzTx/>
              <a:buFont typeface="Arial" panose="020B0604020202020204" pitchFamily="34" charset="0"/>
              <a:buChar char="•"/>
              <a:tabLst/>
              <a:defRPr kumimoji="0" b="0" i="0" u="none" strike="noStrike" cap="none" spc="0" normalizeH="0" baseline="0">
                <a:ln>
                  <a:noFill/>
                </a:ln>
                <a:solidFill>
                  <a:schemeClr val="tx1"/>
                </a:solidFill>
                <a:effectLst/>
                <a:uLnTx/>
                <a:uFillTx/>
                <a:latin typeface="Aptos" panose="0211000402020202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t>User login: User credentials are validated using multi factor authentication to ensure secure access. This process enhances security by requiring additional verification steps beyond username and password</a:t>
            </a:r>
          </a:p>
          <a:p>
            <a:endParaRPr lang="en-US" sz="1400" dirty="0"/>
          </a:p>
          <a:p>
            <a:r>
              <a:rPr lang="en-US" sz="1400" dirty="0"/>
              <a:t>Question access: Questions are retrieved from the database where they are seeded. Retrieved questions are then displayed in the front end for users to access. This ensures that the users have a seamless experience when interacting with available questions. </a:t>
            </a:r>
          </a:p>
          <a:p>
            <a:endParaRPr lang="en-US" sz="1400" dirty="0"/>
          </a:p>
          <a:p>
            <a:r>
              <a:rPr lang="en-US" sz="1400" dirty="0"/>
              <a:t>Code execution: The system features an inbuilt compiler that utilizes the </a:t>
            </a:r>
            <a:r>
              <a:rPr lang="en-US" sz="1400" dirty="0" err="1"/>
              <a:t>jdoodle</a:t>
            </a:r>
            <a:r>
              <a:rPr lang="en-US" sz="1400" dirty="0"/>
              <a:t> API and the submitted code is processed though this API, which returns the result for user review. This integration  allows for efficient code execution and feedback.</a:t>
            </a:r>
          </a:p>
          <a:p>
            <a:endParaRPr lang="en-US" sz="1400" dirty="0"/>
          </a:p>
          <a:p>
            <a:r>
              <a:rPr lang="en-US" sz="1400" dirty="0"/>
              <a:t>Progress tracking: User performance data is logged and visualized using bar charts and pie charts. This helps the user understand their progress and areas of improvement.</a:t>
            </a:r>
          </a:p>
          <a:p>
            <a:endParaRPr lang="en-US" sz="1400" dirty="0"/>
          </a:p>
          <a:p>
            <a:r>
              <a:rPr lang="en-US" sz="1400" dirty="0"/>
              <a:t>Payment: Transactions are securely processed and stored in the database. To ensure secure checkout the stripe API is implemented. The integration facilitates safe and efficient payment processing </a:t>
            </a:r>
          </a:p>
          <a:p>
            <a:endParaRPr lang="en-US" sz="1400" dirty="0"/>
          </a:p>
        </p:txBody>
      </p:sp>
    </p:spTree>
    <p:extLst>
      <p:ext uri="{BB962C8B-B14F-4D97-AF65-F5344CB8AC3E}">
        <p14:creationId xmlns:p14="http://schemas.microsoft.com/office/powerpoint/2010/main" val="6295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5878D4-ADE5-0029-B550-ABAA0431B62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AF0593B-4964-DF8C-C7A0-503AB79EC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Oval 9">
            <a:extLst>
              <a:ext uri="{FF2B5EF4-FFF2-40B4-BE49-F238E27FC236}">
                <a16:creationId xmlns:a16="http://schemas.microsoft.com/office/drawing/2014/main" id="{F56E9331-0EF6-C022-6217-6AA8EE221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1956B053-CACC-F0EF-83E8-07516BDE6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Freeform: Shape 13">
            <a:extLst>
              <a:ext uri="{FF2B5EF4-FFF2-40B4-BE49-F238E27FC236}">
                <a16:creationId xmlns:a16="http://schemas.microsoft.com/office/drawing/2014/main" id="{0624342A-29E6-AA50-F1C2-C47CC8DF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1F21777F-4071-44E9-94CF-FEA9A0AE9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04F8DC94-E998-3AFB-6E2C-065A90E9B5FB}"/>
              </a:ext>
            </a:extLst>
          </p:cNvPr>
          <p:cNvSpPr txBox="1"/>
          <p:nvPr/>
        </p:nvSpPr>
        <p:spPr>
          <a:xfrm>
            <a:off x="6031676" y="2861978"/>
            <a:ext cx="5935110" cy="1134044"/>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Aptos" panose="02110004020202020204"/>
                <a:ea typeface="+mn-ea"/>
                <a:cs typeface="+mn-cs"/>
              </a:rPr>
              <a:t>Result and analysis </a:t>
            </a:r>
            <a:endParaRPr kumimoji="0" lang="en-US" sz="40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3D537FDC-7692-E419-6865-1F046D0A8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89CFDAC0-387E-F9C0-A7C3-E314B559A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2" name="Freeform: Shape 21">
            <a:extLst>
              <a:ext uri="{FF2B5EF4-FFF2-40B4-BE49-F238E27FC236}">
                <a16:creationId xmlns:a16="http://schemas.microsoft.com/office/drawing/2014/main" id="{6581A01F-531C-99BC-6493-8A53FD12A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6172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a:extLst>
            <a:ext uri="{FF2B5EF4-FFF2-40B4-BE49-F238E27FC236}">
              <a16:creationId xmlns:a16="http://schemas.microsoft.com/office/drawing/2014/main" id="{3471547A-C1CB-EB04-F9D3-51546416F2DC}"/>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4AD13D-7C28-FC46-08EB-1359216090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Arc 24">
            <a:extLst>
              <a:ext uri="{FF2B5EF4-FFF2-40B4-BE49-F238E27FC236}">
                <a16:creationId xmlns:a16="http://schemas.microsoft.com/office/drawing/2014/main" id="{8234D7A7-DCA9-AE00-FC4F-4AC401717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2CC08101-5D75-56EB-D252-6F4D160FA091}"/>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marL="0" marR="0" lvl="0" indent="0" algn="ctr" fontAlgn="auto">
              <a:lnSpc>
                <a:spcPct val="90000"/>
              </a:lnSpc>
              <a:spcBef>
                <a:spcPct val="0"/>
              </a:spcBef>
              <a:spcAft>
                <a:spcPts val="600"/>
              </a:spcAft>
              <a:buClrTx/>
              <a:buSzTx/>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Outcome</a:t>
            </a:r>
          </a:p>
        </p:txBody>
      </p:sp>
      <p:grpSp>
        <p:nvGrpSpPr>
          <p:cNvPr id="2" name="Group 1">
            <a:extLst>
              <a:ext uri="{FF2B5EF4-FFF2-40B4-BE49-F238E27FC236}">
                <a16:creationId xmlns:a16="http://schemas.microsoft.com/office/drawing/2014/main" id="{009BBB0A-9F1C-47E2-B6B9-C746878A28A9}"/>
              </a:ext>
            </a:extLst>
          </p:cNvPr>
          <p:cNvGrpSpPr/>
          <p:nvPr/>
        </p:nvGrpSpPr>
        <p:grpSpPr>
          <a:xfrm>
            <a:off x="449239" y="1822107"/>
            <a:ext cx="11450838" cy="4014649"/>
            <a:chOff x="132077" y="1178383"/>
            <a:chExt cx="12186022" cy="4429203"/>
          </a:xfrm>
        </p:grpSpPr>
        <p:sp>
          <p:nvSpPr>
            <p:cNvPr id="3" name="TextBox 2">
              <a:extLst>
                <a:ext uri="{FF2B5EF4-FFF2-40B4-BE49-F238E27FC236}">
                  <a16:creationId xmlns:a16="http://schemas.microsoft.com/office/drawing/2014/main" id="{2471B4A4-6552-A30F-CAE3-F7C17C54933B}"/>
                </a:ext>
              </a:extLst>
            </p:cNvPr>
            <p:cNvSpPr txBox="1"/>
            <p:nvPr/>
          </p:nvSpPr>
          <p:spPr>
            <a:xfrm>
              <a:off x="8174037" y="2632212"/>
              <a:ext cx="4144062" cy="1285156"/>
            </a:xfrm>
            <a:prstGeom prst="rect">
              <a:avLst/>
            </a:prstGeom>
            <a:noFill/>
          </p:spPr>
          <p:txBody>
            <a:bodyPr wrap="square">
              <a:spAutoFit/>
            </a:bodyPr>
            <a:lstStyle>
              <a:defPPr>
                <a:defRPr lang="en-US"/>
              </a:defPPr>
              <a:lvl1pPr marR="0">
                <a:lnSpc>
                  <a:spcPct val="150000"/>
                </a:lnSpc>
                <a:defRPr sz="1100" kern="100">
                  <a:effectLst/>
                  <a:latin typeface="Times New Roman" panose="02020603050405020304" pitchFamily="18" charset="0"/>
                  <a:ea typeface="Noto Serif CJK SC"/>
                  <a:cs typeface="Noto Sans Devanagari" panose="020B0502040504020204" pitchFamily="34" charset="0"/>
                </a:defRPr>
              </a:lvl1pPr>
            </a:lstStyle>
            <a:p>
              <a:pPr defTabSz="821954">
                <a:spcAft>
                  <a:spcPts val="606"/>
                </a:spcAft>
              </a:pPr>
              <a:r>
                <a:rPr lang="en-US" sz="1600" kern="100" dirty="0">
                  <a:solidFill>
                    <a:schemeClr val="tx1"/>
                  </a:solidFill>
                  <a:effectLst/>
                  <a:latin typeface="+mj-lt"/>
                  <a:ea typeface="Noto Serif CJK SC"/>
                  <a:cs typeface="Calibri" panose="020F0502020204030204" pitchFamily="34" charset="0"/>
                </a:rPr>
                <a:t>Implemented a secure a login system including a multi factor authentication that ensures user data protection</a:t>
              </a:r>
              <a:endParaRPr lang="en-US" sz="1600" dirty="0">
                <a:latin typeface="+mj-lt"/>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C9C0C80-F8EC-3CB7-FDD7-5C331EE2D096}"/>
                </a:ext>
              </a:extLst>
            </p:cNvPr>
            <p:cNvSpPr txBox="1"/>
            <p:nvPr/>
          </p:nvSpPr>
          <p:spPr>
            <a:xfrm>
              <a:off x="132077" y="2451840"/>
              <a:ext cx="3686901" cy="1692625"/>
            </a:xfrm>
            <a:prstGeom prst="rect">
              <a:avLst/>
            </a:prstGeom>
            <a:noFill/>
          </p:spPr>
          <p:txBody>
            <a:bodyPr wrap="square">
              <a:spAutoFit/>
            </a:bodyPr>
            <a:lstStyle>
              <a:defPPr>
                <a:defRPr lang="en-US"/>
              </a:defPPr>
              <a:lvl1pPr marR="0">
                <a:lnSpc>
                  <a:spcPct val="150000"/>
                </a:lnSpc>
                <a:defRPr sz="1100" kern="100">
                  <a:effectLst/>
                  <a:latin typeface="Times New Roman" panose="02020603050405020304" pitchFamily="18" charset="0"/>
                  <a:ea typeface="Noto Serif CJK SC"/>
                  <a:cs typeface="Noto Sans Devanagari" panose="020B0502040504020204" pitchFamily="34" charset="0"/>
                </a:defRPr>
              </a:lvl1pPr>
            </a:lstStyle>
            <a:p>
              <a:pPr defTabSz="821954">
                <a:spcAft>
                  <a:spcPts val="606"/>
                </a:spcAft>
              </a:pPr>
              <a:r>
                <a:rPr lang="en-US" sz="1600" kern="100" dirty="0">
                  <a:solidFill>
                    <a:schemeClr val="tx1"/>
                  </a:solidFill>
                  <a:effectLst/>
                  <a:latin typeface="+mj-lt"/>
                  <a:ea typeface="Noto Serif CJK SC"/>
                  <a:cs typeface="Calibri" panose="020F0502020204030204" pitchFamily="34" charset="0"/>
                </a:rPr>
                <a:t>Integrated a real time python compiler for solving problems hence enhance user engagement and seamless experience </a:t>
              </a:r>
              <a:endParaRPr lang="en-US" sz="1600" dirty="0">
                <a:latin typeface="+mj-lt"/>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556240A-3EE1-8E1D-0C28-815630973CC6}"/>
                </a:ext>
              </a:extLst>
            </p:cNvPr>
            <p:cNvSpPr txBox="1"/>
            <p:nvPr/>
          </p:nvSpPr>
          <p:spPr>
            <a:xfrm>
              <a:off x="6915507" y="1178383"/>
              <a:ext cx="4463677" cy="877687"/>
            </a:xfrm>
            <a:prstGeom prst="rect">
              <a:avLst/>
            </a:prstGeom>
            <a:noFill/>
          </p:spPr>
          <p:txBody>
            <a:bodyPr wrap="square">
              <a:spAutoFit/>
            </a:bodyPr>
            <a:lstStyle/>
            <a:p>
              <a:pPr defTabSz="821954">
                <a:lnSpc>
                  <a:spcPct val="150000"/>
                </a:lnSpc>
                <a:spcAft>
                  <a:spcPts val="606"/>
                </a:spcAft>
              </a:pPr>
              <a:r>
                <a:rPr lang="en-US" sz="1600" kern="100">
                  <a:solidFill>
                    <a:schemeClr val="tx1"/>
                  </a:solidFill>
                  <a:latin typeface="+mj-lt"/>
                  <a:ea typeface="+mn-ea"/>
                  <a:cs typeface="Calibri" panose="020F0502020204030204" pitchFamily="34" charset="0"/>
                </a:rPr>
                <a:t>Developed interactive progress visualization too offering users insights into their performance</a:t>
              </a:r>
              <a:endParaRPr lang="en-US" sz="1600" kern="100">
                <a:effectLst/>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E94DE8B-6B38-A1FE-1D3D-1C2583FB23C9}"/>
                </a:ext>
              </a:extLst>
            </p:cNvPr>
            <p:cNvSpPr txBox="1"/>
            <p:nvPr/>
          </p:nvSpPr>
          <p:spPr>
            <a:xfrm>
              <a:off x="229489" y="4322430"/>
              <a:ext cx="3961512" cy="1285156"/>
            </a:xfrm>
            <a:prstGeom prst="rect">
              <a:avLst/>
            </a:prstGeom>
            <a:noFill/>
          </p:spPr>
          <p:txBody>
            <a:bodyPr wrap="square">
              <a:spAutoFit/>
            </a:bodyPr>
            <a:lstStyle>
              <a:defPPr>
                <a:defRPr lang="en-US"/>
              </a:defPPr>
              <a:lvl1pPr marR="0">
                <a:lnSpc>
                  <a:spcPct val="150000"/>
                </a:lnSpc>
                <a:defRPr sz="1100" kern="100">
                  <a:effectLst/>
                  <a:latin typeface="Times New Roman" panose="02020603050405020304" pitchFamily="18" charset="0"/>
                  <a:ea typeface="Noto Serif CJK SC"/>
                  <a:cs typeface="Noto Sans Devanagari" panose="020B0502040504020204" pitchFamily="34" charset="0"/>
                </a:defRPr>
              </a:lvl1pPr>
            </a:lstStyle>
            <a:p>
              <a:pPr defTabSz="821954">
                <a:spcAft>
                  <a:spcPts val="606"/>
                </a:spcAft>
              </a:pPr>
              <a:r>
                <a:rPr lang="en-US" sz="1600" kern="100" dirty="0">
                  <a:solidFill>
                    <a:schemeClr val="tx1"/>
                  </a:solidFill>
                  <a:effectLst/>
                  <a:latin typeface="+mj-lt"/>
                  <a:ea typeface="Noto Serif CJK SC"/>
                  <a:cs typeface="Calibri" panose="020F0502020204030204" pitchFamily="34" charset="0"/>
                </a:rPr>
                <a:t>Added admin control and security features which includes user restrictions and login restrictions </a:t>
              </a:r>
              <a:endParaRPr lang="en-US" sz="1600" dirty="0">
                <a:latin typeface="+mj-lt"/>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8B4671D-B344-8FF6-211B-31D1D5E1C328}"/>
                </a:ext>
              </a:extLst>
            </p:cNvPr>
            <p:cNvSpPr txBox="1"/>
            <p:nvPr/>
          </p:nvSpPr>
          <p:spPr>
            <a:xfrm>
              <a:off x="7664246" y="4394747"/>
              <a:ext cx="4149213" cy="877687"/>
            </a:xfrm>
            <a:prstGeom prst="rect">
              <a:avLst/>
            </a:prstGeom>
            <a:noFill/>
          </p:spPr>
          <p:txBody>
            <a:bodyPr wrap="square">
              <a:spAutoFit/>
            </a:bodyPr>
            <a:lstStyle>
              <a:defPPr>
                <a:defRPr lang="en-US"/>
              </a:defPPr>
              <a:lvl1pPr marR="0">
                <a:lnSpc>
                  <a:spcPct val="150000"/>
                </a:lnSpc>
                <a:defRPr sz="1100" kern="100">
                  <a:effectLst/>
                  <a:latin typeface="Times New Roman" panose="02020603050405020304" pitchFamily="18" charset="0"/>
                  <a:ea typeface="Noto Serif CJK SC"/>
                  <a:cs typeface="Noto Sans Devanagari" panose="020B0502040504020204" pitchFamily="34" charset="0"/>
                </a:defRPr>
              </a:lvl1pPr>
            </a:lstStyle>
            <a:p>
              <a:pPr defTabSz="821954">
                <a:spcAft>
                  <a:spcPts val="606"/>
                </a:spcAft>
              </a:pPr>
              <a:r>
                <a:rPr lang="en-US" sz="1600" kern="100">
                  <a:solidFill>
                    <a:schemeClr val="tx1"/>
                  </a:solidFill>
                  <a:effectLst/>
                  <a:latin typeface="+mj-lt"/>
                  <a:ea typeface="Noto Serif CJK SC"/>
                  <a:cs typeface="Calibri" panose="020F0502020204030204" pitchFamily="34" charset="0"/>
                </a:rPr>
                <a:t>Integrated a robust payment gateway supporting subscription models</a:t>
              </a:r>
              <a:endParaRPr lang="en-US" sz="1600">
                <a:latin typeface="+mj-lt"/>
                <a:ea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418D31BA-1CE5-0989-657E-89746BDB6C12}"/>
                </a:ext>
              </a:extLst>
            </p:cNvPr>
            <p:cNvSpPr/>
            <p:nvPr/>
          </p:nvSpPr>
          <p:spPr>
            <a:xfrm>
              <a:off x="5299588" y="1214022"/>
              <a:ext cx="1160206" cy="1132448"/>
            </a:xfrm>
            <a:prstGeom prst="ellipse">
              <a:avLst/>
            </a:prstGeom>
            <a:solidFill>
              <a:srgbClr val="00B050"/>
            </a:solidFill>
            <a:ln>
              <a:solidFill>
                <a:schemeClr val="bg2"/>
              </a:solidFill>
            </a:ln>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F7F593A-F35C-1C68-0FCC-904A6D8D8E85}"/>
                </a:ext>
              </a:extLst>
            </p:cNvPr>
            <p:cNvSpPr/>
            <p:nvPr/>
          </p:nvSpPr>
          <p:spPr>
            <a:xfrm>
              <a:off x="3692013" y="2430306"/>
              <a:ext cx="1160206" cy="1132448"/>
            </a:xfrm>
            <a:prstGeom prst="ellipse">
              <a:avLst/>
            </a:prstGeom>
            <a:solidFill>
              <a:srgbClr val="00B050"/>
            </a:solidFill>
            <a:ln>
              <a:solidFill>
                <a:schemeClr val="bg2"/>
              </a:solidFill>
            </a:ln>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C6D19C-0E41-32BA-1007-11CDE4C95E5A}"/>
                </a:ext>
              </a:extLst>
            </p:cNvPr>
            <p:cNvSpPr/>
            <p:nvPr/>
          </p:nvSpPr>
          <p:spPr>
            <a:xfrm>
              <a:off x="6813754" y="2411886"/>
              <a:ext cx="1160206" cy="1132448"/>
            </a:xfrm>
            <a:prstGeom prst="ellipse">
              <a:avLst/>
            </a:prstGeom>
            <a:solidFill>
              <a:srgbClr val="00B050"/>
            </a:solidFill>
            <a:ln>
              <a:solidFill>
                <a:schemeClr val="bg2"/>
              </a:solidFill>
            </a:ln>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CA5E8AC-DD5D-BF46-54FE-0649C2EBA8C6}"/>
                </a:ext>
              </a:extLst>
            </p:cNvPr>
            <p:cNvSpPr/>
            <p:nvPr/>
          </p:nvSpPr>
          <p:spPr>
            <a:xfrm>
              <a:off x="4358148" y="4075331"/>
              <a:ext cx="1160206" cy="1132448"/>
            </a:xfrm>
            <a:prstGeom prst="ellipse">
              <a:avLst/>
            </a:prstGeom>
            <a:solidFill>
              <a:srgbClr val="00B050"/>
            </a:solidFill>
            <a:ln>
              <a:solidFill>
                <a:schemeClr val="bg2"/>
              </a:solidFill>
            </a:ln>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212A5C-BFF1-F7A4-1FD1-27CD0B7BCB2F}"/>
                </a:ext>
              </a:extLst>
            </p:cNvPr>
            <p:cNvSpPr/>
            <p:nvPr/>
          </p:nvSpPr>
          <p:spPr>
            <a:xfrm>
              <a:off x="6233651" y="4075331"/>
              <a:ext cx="1160206" cy="1132448"/>
            </a:xfrm>
            <a:prstGeom prst="ellipse">
              <a:avLst/>
            </a:prstGeom>
            <a:solidFill>
              <a:srgbClr val="00B050"/>
            </a:solidFill>
            <a:ln>
              <a:solidFill>
                <a:schemeClr val="bg2"/>
              </a:solidFill>
            </a:ln>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Analytics - Free business and finance icons">
              <a:extLst>
                <a:ext uri="{FF2B5EF4-FFF2-40B4-BE49-F238E27FC236}">
                  <a16:creationId xmlns:a16="http://schemas.microsoft.com/office/drawing/2014/main" id="{9EEEF61D-1ABC-9224-EBF9-D6657A916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802" y="1390545"/>
              <a:ext cx="814849" cy="8148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Login - Free security icons">
              <a:extLst>
                <a:ext uri="{FF2B5EF4-FFF2-40B4-BE49-F238E27FC236}">
                  <a16:creationId xmlns:a16="http://schemas.microsoft.com/office/drawing/2014/main" id="{89744E14-937B-AEEA-9203-EAF23AE47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719" y="2496690"/>
              <a:ext cx="912276" cy="912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Payment gateway - Free computer icons">
              <a:extLst>
                <a:ext uri="{FF2B5EF4-FFF2-40B4-BE49-F238E27FC236}">
                  <a16:creationId xmlns:a16="http://schemas.microsoft.com/office/drawing/2014/main" id="{955B244C-5A49-AC7D-D466-FEF32BCFA0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9794" y="4258097"/>
              <a:ext cx="766916" cy="7669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Admin panel - Free computer icons">
              <a:extLst>
                <a:ext uri="{FF2B5EF4-FFF2-40B4-BE49-F238E27FC236}">
                  <a16:creationId xmlns:a16="http://schemas.microsoft.com/office/drawing/2014/main" id="{A928DE89-8671-1F85-8E79-F367C9544B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6941" y="4322430"/>
              <a:ext cx="684405" cy="68440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Compiler Generic color lineal-color icon | Freepik">
              <a:extLst>
                <a:ext uri="{FF2B5EF4-FFF2-40B4-BE49-F238E27FC236}">
                  <a16:creationId xmlns:a16="http://schemas.microsoft.com/office/drawing/2014/main" id="{4CF14D53-8866-EBE5-1A20-17888070E9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842" y="2632212"/>
              <a:ext cx="746190" cy="7461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363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a:extLst>
            <a:ext uri="{FF2B5EF4-FFF2-40B4-BE49-F238E27FC236}">
              <a16:creationId xmlns:a16="http://schemas.microsoft.com/office/drawing/2014/main" id="{149FD34B-EB29-FCF4-2978-953513BF7B9E}"/>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E8B8D34-0664-0CF3-4E69-278C5E0A4C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Arc 24">
            <a:extLst>
              <a:ext uri="{FF2B5EF4-FFF2-40B4-BE49-F238E27FC236}">
                <a16:creationId xmlns:a16="http://schemas.microsoft.com/office/drawing/2014/main" id="{EF7047CC-6CFD-2A97-1A73-59064D00B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FB1A7B48-CDC0-4CA8-F45E-386B69DB9848}"/>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ptos Display" panose="02110004020202020204"/>
                <a:ea typeface="+mn-ea"/>
                <a:cs typeface="+mn-cs"/>
              </a:rPr>
              <a:t>Tools Used</a:t>
            </a:r>
          </a:p>
        </p:txBody>
      </p:sp>
      <p:sp>
        <p:nvSpPr>
          <p:cNvPr id="19" name="TextBox 18">
            <a:extLst>
              <a:ext uri="{FF2B5EF4-FFF2-40B4-BE49-F238E27FC236}">
                <a16:creationId xmlns:a16="http://schemas.microsoft.com/office/drawing/2014/main" id="{B8D4B40F-81C8-BC98-727E-84BFC9081B89}"/>
              </a:ext>
            </a:extLst>
          </p:cNvPr>
          <p:cNvSpPr txBox="1"/>
          <p:nvPr/>
        </p:nvSpPr>
        <p:spPr>
          <a:xfrm>
            <a:off x="707587" y="2568743"/>
            <a:ext cx="10515599" cy="23970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285750" marR="0" lvl="0" indent="-285750" algn="just" fontAlgn="auto">
              <a:lnSpc>
                <a:spcPct val="100000"/>
              </a:lnSpc>
              <a:spcBef>
                <a:spcPts val="0"/>
              </a:spcBef>
              <a:spcAft>
                <a:spcPts val="0"/>
              </a:spcAft>
              <a:buClrTx/>
              <a:buSzTx/>
              <a:buFont typeface="Arial" panose="020B0604020202020204" pitchFamily="34" charset="0"/>
              <a:buChar char="•"/>
              <a:tabLst/>
              <a:defRPr kumimoji="0" b="0" i="0" u="none" strike="noStrike" cap="none" spc="0" normalizeH="0" baseline="0">
                <a:ln>
                  <a:noFill/>
                </a:ln>
                <a:effectLst/>
                <a:uLnTx/>
                <a:uFillTx/>
                <a:latin typeface="Aptos" panose="0211000402020202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200000"/>
              </a:lnSpc>
            </a:pPr>
            <a:r>
              <a:rPr lang="en-US" dirty="0">
                <a:solidFill>
                  <a:schemeClr val="tx1"/>
                </a:solidFill>
              </a:rPr>
              <a:t>Frontend: HTML, CSS. JavaScript, for responsive interface design </a:t>
            </a:r>
          </a:p>
          <a:p>
            <a:pPr>
              <a:lnSpc>
                <a:spcPct val="200000"/>
              </a:lnSpc>
            </a:pPr>
            <a:r>
              <a:rPr lang="en-US" dirty="0">
                <a:solidFill>
                  <a:schemeClr val="tx1"/>
                </a:solidFill>
              </a:rPr>
              <a:t>Backend: PHP, JavaScript</a:t>
            </a:r>
          </a:p>
          <a:p>
            <a:pPr>
              <a:lnSpc>
                <a:spcPct val="200000"/>
              </a:lnSpc>
            </a:pPr>
            <a:r>
              <a:rPr lang="en-US" dirty="0">
                <a:solidFill>
                  <a:schemeClr val="tx1"/>
                </a:solidFill>
              </a:rPr>
              <a:t>Platform : Laravel</a:t>
            </a:r>
          </a:p>
          <a:p>
            <a:pPr>
              <a:lnSpc>
                <a:spcPct val="200000"/>
              </a:lnSpc>
            </a:pPr>
            <a:r>
              <a:rPr lang="en-US" dirty="0">
                <a:solidFill>
                  <a:schemeClr val="tx1"/>
                </a:solidFill>
              </a:rPr>
              <a:t>Database: MySQL for managing user and problems data </a:t>
            </a:r>
          </a:p>
          <a:p>
            <a:pPr>
              <a:lnSpc>
                <a:spcPct val="200000"/>
              </a:lnSpc>
            </a:pPr>
            <a:r>
              <a:rPr lang="en-US" dirty="0">
                <a:solidFill>
                  <a:schemeClr val="tx1"/>
                </a:solidFill>
              </a:rPr>
              <a:t>Compiler: </a:t>
            </a:r>
            <a:r>
              <a:rPr lang="en-US" dirty="0" err="1">
                <a:solidFill>
                  <a:schemeClr val="tx1"/>
                </a:solidFill>
              </a:rPr>
              <a:t>Jdoodle</a:t>
            </a:r>
            <a:r>
              <a:rPr lang="en-US" dirty="0">
                <a:solidFill>
                  <a:schemeClr val="tx1"/>
                </a:solidFill>
              </a:rPr>
              <a:t> API for online compiler integration</a:t>
            </a:r>
          </a:p>
          <a:p>
            <a:pPr>
              <a:lnSpc>
                <a:spcPct val="200000"/>
              </a:lnSpc>
            </a:pPr>
            <a:r>
              <a:rPr lang="en-US" dirty="0">
                <a:solidFill>
                  <a:schemeClr val="tx1"/>
                </a:solidFill>
              </a:rPr>
              <a:t>Visualization: Chart.js and D3.js for data visualization</a:t>
            </a:r>
          </a:p>
          <a:p>
            <a:pPr>
              <a:lnSpc>
                <a:spcPct val="200000"/>
              </a:lnSpc>
            </a:pPr>
            <a:r>
              <a:rPr lang="en-US" dirty="0">
                <a:solidFill>
                  <a:schemeClr val="tx1"/>
                </a:solidFill>
              </a:rPr>
              <a:t>Security: Two factor authentication via Auth0 and secure login plug ins and email verification steps </a:t>
            </a:r>
          </a:p>
          <a:p>
            <a:pPr>
              <a:lnSpc>
                <a:spcPct val="200000"/>
              </a:lnSpc>
            </a:pPr>
            <a:r>
              <a:rPr lang="en-US" dirty="0">
                <a:solidFill>
                  <a:schemeClr val="tx1"/>
                </a:solidFill>
              </a:rPr>
              <a:t>Payment: Stripe API for subscription management. </a:t>
            </a:r>
          </a:p>
        </p:txBody>
      </p:sp>
    </p:spTree>
    <p:extLst>
      <p:ext uri="{BB962C8B-B14F-4D97-AF65-F5344CB8AC3E}">
        <p14:creationId xmlns:p14="http://schemas.microsoft.com/office/powerpoint/2010/main" val="182799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a:extLst>
            <a:ext uri="{FF2B5EF4-FFF2-40B4-BE49-F238E27FC236}">
              <a16:creationId xmlns:a16="http://schemas.microsoft.com/office/drawing/2014/main" id="{F2FF196D-2856-F0FF-3349-A43F97F4D4FF}"/>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120D4D0-00A8-D174-B9C4-5475B9DD6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Arc 24">
            <a:extLst>
              <a:ext uri="{FF2B5EF4-FFF2-40B4-BE49-F238E27FC236}">
                <a16:creationId xmlns:a16="http://schemas.microsoft.com/office/drawing/2014/main" id="{1D3E55F2-C541-67AF-DF81-E2F654E54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460B90C-7877-B784-21DF-237F8FEEF8D9}"/>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ptos Display" panose="02110004020202020204"/>
                <a:ea typeface="+mn-ea"/>
                <a:cs typeface="+mn-cs"/>
              </a:rPr>
              <a:t>Conclusion</a:t>
            </a:r>
          </a:p>
        </p:txBody>
      </p:sp>
      <p:sp>
        <p:nvSpPr>
          <p:cNvPr id="21" name="Rectangle 20">
            <a:extLst>
              <a:ext uri="{FF2B5EF4-FFF2-40B4-BE49-F238E27FC236}">
                <a16:creationId xmlns:a16="http://schemas.microsoft.com/office/drawing/2014/main" id="{1A451E6A-4A8F-969E-6D23-A14102F7E3EB}"/>
              </a:ext>
            </a:extLst>
          </p:cNvPr>
          <p:cNvSpPr/>
          <p:nvPr/>
        </p:nvSpPr>
        <p:spPr>
          <a:xfrm>
            <a:off x="304801" y="1633675"/>
            <a:ext cx="11277600" cy="426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chemeClr val="tx1"/>
                </a:solidFill>
                <a:effectLst/>
                <a:uLnTx/>
                <a:uFillTx/>
                <a:latin typeface="Aptos" panose="02110004020202020204"/>
                <a:ea typeface="+mn-ea"/>
                <a:cs typeface="+mn-cs"/>
              </a:rPr>
              <a:t>The project encapsulates the development of an interactive platform aimed at enhancing skills in data science, analytics and machine learning. Its main accomplishments include robust user authentication a seamless problem-solving environment, dynamic visualization, secure payment processing  and high-level security. Key takeaways highlight the importance of user centric design, integrating data insights and maintaining a strong security framework.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Aptos" panose="0211000402020202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chemeClr val="tx1"/>
                </a:solidFill>
                <a:effectLst/>
                <a:uLnTx/>
                <a:uFillTx/>
                <a:latin typeface="Aptos" panose="02110004020202020204"/>
                <a:ea typeface="+mn-ea"/>
                <a:cs typeface="+mn-cs"/>
              </a:rPr>
              <a:t>In conclusion, this project successfully delivers an interactive and feature rich platform that empowers users to develop and redefine their skills in programming. Its core achievements  include a secure an efficient user authentication system, an intuitive problem-solving environment, advanced data visualization capabilities and a reliable payment gateway. This project underscores the value of user centric design, seamless integration of data insights and importance of robust security framework in building innovative educational tools.</a:t>
            </a:r>
          </a:p>
        </p:txBody>
      </p:sp>
    </p:spTree>
    <p:extLst>
      <p:ext uri="{BB962C8B-B14F-4D97-AF65-F5344CB8AC3E}">
        <p14:creationId xmlns:p14="http://schemas.microsoft.com/office/powerpoint/2010/main" val="3588297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a:extLst>
            <a:ext uri="{FF2B5EF4-FFF2-40B4-BE49-F238E27FC236}">
              <a16:creationId xmlns:a16="http://schemas.microsoft.com/office/drawing/2014/main" id="{F5069782-ADBB-6790-EF5D-D3E7045FCC49}"/>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2C870BC-F6D8-872F-09F5-7360629F5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Arc 24">
            <a:extLst>
              <a:ext uri="{FF2B5EF4-FFF2-40B4-BE49-F238E27FC236}">
                <a16:creationId xmlns:a16="http://schemas.microsoft.com/office/drawing/2014/main" id="{BD473884-4D48-7C3E-3D46-44EE34200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ED7B12B-F1CF-87C3-952D-FAE9C28EFAA1}"/>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ptos Display" panose="02110004020202020204"/>
                <a:ea typeface="+mn-ea"/>
                <a:cs typeface="+mn-cs"/>
              </a:rPr>
              <a:t>References</a:t>
            </a:r>
          </a:p>
        </p:txBody>
      </p:sp>
      <p:sp>
        <p:nvSpPr>
          <p:cNvPr id="2" name="Rectangle 1">
            <a:extLst>
              <a:ext uri="{FF2B5EF4-FFF2-40B4-BE49-F238E27FC236}">
                <a16:creationId xmlns:a16="http://schemas.microsoft.com/office/drawing/2014/main" id="{5D193B5B-93CB-8AA0-4677-2E8AB215BF14}"/>
              </a:ext>
            </a:extLst>
          </p:cNvPr>
          <p:cNvSpPr/>
          <p:nvPr/>
        </p:nvSpPr>
        <p:spPr>
          <a:xfrm>
            <a:off x="304801" y="1633675"/>
            <a:ext cx="11277600" cy="426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lnSpc>
                <a:spcPct val="200000"/>
              </a:lnSpc>
              <a:buFont typeface="Arial" panose="020B0604020202020204" pitchFamily="34" charset="0"/>
              <a:buChar char="•"/>
            </a:pPr>
            <a:r>
              <a:rPr lang="en-US" dirty="0">
                <a:solidFill>
                  <a:schemeClr val="tx1"/>
                </a:solidFill>
                <a:latin typeface="Aptos" panose="02110004020202020204"/>
              </a:rPr>
              <a:t>Laravel documentation – A comprehensive guide to the </a:t>
            </a:r>
            <a:r>
              <a:rPr lang="en-US" dirty="0" err="1">
                <a:solidFill>
                  <a:schemeClr val="tx1"/>
                </a:solidFill>
                <a:latin typeface="Aptos" panose="02110004020202020204"/>
              </a:rPr>
              <a:t>laravel</a:t>
            </a:r>
            <a:r>
              <a:rPr lang="en-US" dirty="0">
                <a:solidFill>
                  <a:schemeClr val="tx1"/>
                </a:solidFill>
                <a:latin typeface="Aptos" panose="02110004020202020204"/>
              </a:rPr>
              <a:t> framework (</a:t>
            </a:r>
            <a:r>
              <a:rPr lang="en-US" dirty="0">
                <a:solidFill>
                  <a:schemeClr val="tx1"/>
                </a:solidFill>
                <a:latin typeface="Aptos" panose="02110004020202020204"/>
                <a:hlinkClick r:id="rId2">
                  <a:extLst>
                    <a:ext uri="{A12FA001-AC4F-418D-AE19-62706E023703}">
                      <ahyp:hlinkClr xmlns:ahyp="http://schemas.microsoft.com/office/drawing/2018/hyperlinkcolor" val="tx"/>
                    </a:ext>
                  </a:extLst>
                </a:hlinkClick>
              </a:rPr>
              <a:t>https://laravel.com/docs</a:t>
            </a:r>
            <a:r>
              <a:rPr lang="en-US" dirty="0">
                <a:solidFill>
                  <a:schemeClr val="tx1"/>
                </a:solidFill>
                <a:latin typeface="Aptos" panose="02110004020202020204"/>
              </a:rPr>
              <a:t>)</a:t>
            </a:r>
          </a:p>
          <a:p>
            <a:pPr marL="285750" indent="-285750" algn="just">
              <a:lnSpc>
                <a:spcPct val="200000"/>
              </a:lnSpc>
              <a:buFont typeface="Arial" panose="020B0604020202020204" pitchFamily="34" charset="0"/>
              <a:buChar char="•"/>
            </a:pPr>
            <a:r>
              <a:rPr lang="en-US" dirty="0">
                <a:solidFill>
                  <a:schemeClr val="tx1"/>
                </a:solidFill>
                <a:latin typeface="Aptos" panose="02110004020202020204"/>
              </a:rPr>
              <a:t>Auth0 API implementation tutorial (</a:t>
            </a:r>
            <a:r>
              <a:rPr lang="en-US" dirty="0">
                <a:solidFill>
                  <a:schemeClr val="tx1"/>
                </a:solidFill>
                <a:latin typeface="Aptos" panose="02110004020202020204"/>
                <a:hlinkClick r:id="rId3">
                  <a:extLst>
                    <a:ext uri="{A12FA001-AC4F-418D-AE19-62706E023703}">
                      <ahyp:hlinkClr xmlns:ahyp="http://schemas.microsoft.com/office/drawing/2018/hyperlinkcolor" val="tx"/>
                    </a:ext>
                  </a:extLst>
                </a:hlinkClick>
              </a:rPr>
              <a:t>https://auth0.com/docs/quickstart/webapp/laravel</a:t>
            </a:r>
            <a:r>
              <a:rPr lang="en-US" dirty="0">
                <a:solidFill>
                  <a:schemeClr val="tx1"/>
                </a:solidFill>
                <a:latin typeface="Aptos" panose="02110004020202020204"/>
              </a:rPr>
              <a:t>)</a:t>
            </a:r>
          </a:p>
          <a:p>
            <a:pPr marL="285750" indent="-285750" algn="just">
              <a:lnSpc>
                <a:spcPct val="200000"/>
              </a:lnSpc>
              <a:buFont typeface="Arial" panose="020B0604020202020204" pitchFamily="34" charset="0"/>
              <a:buChar char="•"/>
            </a:pPr>
            <a:r>
              <a:rPr lang="en-US" dirty="0" err="1">
                <a:solidFill>
                  <a:schemeClr val="tx1"/>
                </a:solidFill>
                <a:latin typeface="Aptos" panose="02110004020202020204"/>
              </a:rPr>
              <a:t>Jdoodle</a:t>
            </a:r>
            <a:r>
              <a:rPr lang="en-US" dirty="0">
                <a:solidFill>
                  <a:schemeClr val="tx1"/>
                </a:solidFill>
                <a:latin typeface="Aptos" panose="02110004020202020204"/>
              </a:rPr>
              <a:t> API documentation (</a:t>
            </a:r>
            <a:r>
              <a:rPr lang="en-US" dirty="0">
                <a:solidFill>
                  <a:schemeClr val="tx1"/>
                </a:solidFill>
                <a:latin typeface="Aptos" panose="02110004020202020204"/>
                <a:hlinkClick r:id="rId4">
                  <a:extLst>
                    <a:ext uri="{A12FA001-AC4F-418D-AE19-62706E023703}">
                      <ahyp:hlinkClr xmlns:ahyp="http://schemas.microsoft.com/office/drawing/2018/hyperlinkcolor" val="tx"/>
                    </a:ext>
                  </a:extLst>
                </a:hlinkClick>
              </a:rPr>
              <a:t>https://www.jdoodle.com/integration</a:t>
            </a:r>
            <a:r>
              <a:rPr lang="en-US" dirty="0">
                <a:solidFill>
                  <a:schemeClr val="tx1"/>
                </a:solidFill>
                <a:latin typeface="Aptos" panose="02110004020202020204"/>
              </a:rPr>
              <a:t>)</a:t>
            </a:r>
          </a:p>
          <a:p>
            <a:pPr marL="285750" indent="-285750" algn="just">
              <a:lnSpc>
                <a:spcPct val="200000"/>
              </a:lnSpc>
              <a:buFont typeface="Arial" panose="020B0604020202020204" pitchFamily="34" charset="0"/>
              <a:buChar char="•"/>
            </a:pPr>
            <a:r>
              <a:rPr lang="en-US" dirty="0">
                <a:solidFill>
                  <a:schemeClr val="tx1"/>
                </a:solidFill>
                <a:latin typeface="Aptos" panose="02110004020202020204"/>
              </a:rPr>
              <a:t>Chart.js documentation (</a:t>
            </a:r>
            <a:r>
              <a:rPr lang="en-US" dirty="0">
                <a:solidFill>
                  <a:schemeClr val="tx1"/>
                </a:solidFill>
                <a:latin typeface="Aptos" panose="02110004020202020204"/>
                <a:hlinkClick r:id="rId5">
                  <a:extLst>
                    <a:ext uri="{A12FA001-AC4F-418D-AE19-62706E023703}">
                      <ahyp:hlinkClr xmlns:ahyp="http://schemas.microsoft.com/office/drawing/2018/hyperlinkcolor" val="tx"/>
                    </a:ext>
                  </a:extLst>
                </a:hlinkClick>
              </a:rPr>
              <a:t>https://www.chartjs.org/docs/latest/</a:t>
            </a:r>
            <a:r>
              <a:rPr lang="en-US" dirty="0">
                <a:solidFill>
                  <a:schemeClr val="tx1"/>
                </a:solidFill>
                <a:latin typeface="Aptos" panose="02110004020202020204"/>
              </a:rPr>
              <a:t>)</a:t>
            </a:r>
          </a:p>
          <a:p>
            <a:pPr marL="285750" indent="-285750" algn="just">
              <a:lnSpc>
                <a:spcPct val="200000"/>
              </a:lnSpc>
              <a:buFont typeface="Arial" panose="020B0604020202020204" pitchFamily="34" charset="0"/>
              <a:buChar char="•"/>
            </a:pPr>
            <a:r>
              <a:rPr lang="en-US" dirty="0">
                <a:solidFill>
                  <a:schemeClr val="tx1"/>
                </a:solidFill>
                <a:latin typeface="Aptos" panose="02110004020202020204"/>
              </a:rPr>
              <a:t>Stripe documentation (</a:t>
            </a:r>
            <a:r>
              <a:rPr lang="en-US" dirty="0">
                <a:solidFill>
                  <a:schemeClr val="tx1"/>
                </a:solidFill>
                <a:latin typeface="Aptos" panose="02110004020202020204"/>
                <a:hlinkClick r:id="rId6">
                  <a:extLst>
                    <a:ext uri="{A12FA001-AC4F-418D-AE19-62706E023703}">
                      <ahyp:hlinkClr xmlns:ahyp="http://schemas.microsoft.com/office/drawing/2018/hyperlinkcolor" val="tx"/>
                    </a:ext>
                  </a:extLst>
                </a:hlinkClick>
              </a:rPr>
              <a:t>https://stripe.com/docs/api</a:t>
            </a:r>
            <a:r>
              <a:rPr lang="en-US" dirty="0">
                <a:solidFill>
                  <a:schemeClr val="tx1"/>
                </a:solidFill>
                <a:latin typeface="Aptos" panose="02110004020202020204"/>
              </a:rPr>
              <a:t>)</a:t>
            </a:r>
          </a:p>
        </p:txBody>
      </p:sp>
    </p:spTree>
    <p:extLst>
      <p:ext uri="{BB962C8B-B14F-4D97-AF65-F5344CB8AC3E}">
        <p14:creationId xmlns:p14="http://schemas.microsoft.com/office/powerpoint/2010/main" val="418215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3C8E95-22BB-88CC-274D-3EE57B3F4B2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BBE5A7-2779-BE82-F431-4B13F19DD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Oval 9">
            <a:extLst>
              <a:ext uri="{FF2B5EF4-FFF2-40B4-BE49-F238E27FC236}">
                <a16:creationId xmlns:a16="http://schemas.microsoft.com/office/drawing/2014/main" id="{B2C336F1-7F71-E89D-5E85-B8CB04C1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E26A0FD2-0ED8-5E38-8863-05C6ED3EA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Freeform: Shape 13">
            <a:extLst>
              <a:ext uri="{FF2B5EF4-FFF2-40B4-BE49-F238E27FC236}">
                <a16:creationId xmlns:a16="http://schemas.microsoft.com/office/drawing/2014/main" id="{7383A411-5571-4197-3357-A5F6E7573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DBBD9871-35DB-A625-A421-854DB162F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D03230A3-DA4E-CCF9-77E4-F6346D0C957D}"/>
              </a:ext>
            </a:extLst>
          </p:cNvPr>
          <p:cNvSpPr txBox="1"/>
          <p:nvPr/>
        </p:nvSpPr>
        <p:spPr>
          <a:xfrm>
            <a:off x="6031676" y="2861978"/>
            <a:ext cx="5935110" cy="1134044"/>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Aptos" panose="02110004020202020204"/>
                <a:ea typeface="+mn-ea"/>
                <a:cs typeface="+mn-cs"/>
              </a:rPr>
              <a:t>Thank You!</a:t>
            </a:r>
            <a:endParaRPr kumimoji="0" lang="en-US" sz="40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F59565A3-C24D-B8BA-8C52-F78B7AE5A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3CFA2D2D-576E-5D66-3EC9-D15B3BDD7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2" name="Freeform: Shape 21">
            <a:extLst>
              <a:ext uri="{FF2B5EF4-FFF2-40B4-BE49-F238E27FC236}">
                <a16:creationId xmlns:a16="http://schemas.microsoft.com/office/drawing/2014/main" id="{A730D44E-D1D5-C873-F7E4-D393EC1C2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4790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a:extLst>
            <a:ext uri="{FF2B5EF4-FFF2-40B4-BE49-F238E27FC236}">
              <a16:creationId xmlns:a16="http://schemas.microsoft.com/office/drawing/2014/main" id="{97AA2F18-7459-EEAD-E5BF-AD9605098E7F}"/>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7436B86B-76DF-3A94-79E0-E8B75FDD3A0D}"/>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ptos Display" panose="02110004020202020204"/>
                <a:ea typeface="+mn-ea"/>
                <a:cs typeface="+mn-cs"/>
              </a:rPr>
              <a:t>Introduction</a:t>
            </a:r>
          </a:p>
        </p:txBody>
      </p:sp>
      <p:sp>
        <p:nvSpPr>
          <p:cNvPr id="21" name="Rectangle 20">
            <a:extLst>
              <a:ext uri="{FF2B5EF4-FFF2-40B4-BE49-F238E27FC236}">
                <a16:creationId xmlns:a16="http://schemas.microsoft.com/office/drawing/2014/main" id="{3D291EF8-480B-1EDD-2514-0ED7D0E31D0A}"/>
              </a:ext>
            </a:extLst>
          </p:cNvPr>
          <p:cNvSpPr/>
          <p:nvPr/>
        </p:nvSpPr>
        <p:spPr>
          <a:xfrm>
            <a:off x="290514" y="1208088"/>
            <a:ext cx="11277600" cy="60072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indent="-285750" algn="just">
              <a:lnSpc>
                <a:spcPct val="150000"/>
              </a:lnSpc>
              <a:buFont typeface="Arial" panose="020B0604020202020204" pitchFamily="34" charset="0"/>
              <a:buChar char="•"/>
            </a:pPr>
            <a:r>
              <a:rPr lang="en-US" kern="100" dirty="0">
                <a:solidFill>
                  <a:schemeClr val="tx1"/>
                </a:solidFill>
                <a:effectLst/>
                <a:ea typeface="Noto Serif CJK SC"/>
                <a:cs typeface="Noto Sans Devanagari" panose="020B0502040504020204" pitchFamily="34" charset="0"/>
              </a:rPr>
              <a:t>This project involves developing a website akin to platforms like </a:t>
            </a:r>
            <a:r>
              <a:rPr lang="en-US" kern="100" dirty="0" err="1">
                <a:solidFill>
                  <a:schemeClr val="tx1"/>
                </a:solidFill>
                <a:effectLst/>
                <a:ea typeface="Noto Serif CJK SC"/>
                <a:cs typeface="Noto Sans Devanagari" panose="020B0502040504020204" pitchFamily="34" charset="0"/>
              </a:rPr>
              <a:t>leetcode</a:t>
            </a:r>
            <a:r>
              <a:rPr lang="en-US" kern="100" dirty="0">
                <a:solidFill>
                  <a:schemeClr val="tx1"/>
                </a:solidFill>
                <a:effectLst/>
                <a:ea typeface="Noto Serif CJK SC"/>
                <a:cs typeface="Noto Sans Devanagari" panose="020B0502040504020204" pitchFamily="34" charset="0"/>
              </a:rPr>
              <a:t>, tailored to data science, analytics and machine learning. The platform offers users an interactive environment to solve programming platforms and track their progress. It aims to address two main issues to enhance their skills in data science and integrating real time problem solving with visualization tools and evaluate progress. The key features include user login with multi factor authentication, an embedded compiler, insights through data visualization, a payment gateway and robust security measures.</a:t>
            </a:r>
          </a:p>
          <a:p>
            <a:pPr marR="0" algn="just">
              <a:lnSpc>
                <a:spcPct val="150000"/>
              </a:lnSpc>
            </a:pPr>
            <a:endParaRPr lang="en-US" kern="100" dirty="0">
              <a:solidFill>
                <a:schemeClr val="tx1"/>
              </a:solidFill>
              <a:effectLst/>
              <a:ea typeface="Noto Serif CJK SC"/>
              <a:cs typeface="Noto Sans Devanagari" panose="020B0502040504020204" pitchFamily="34" charset="0"/>
            </a:endParaRPr>
          </a:p>
          <a:p>
            <a:pPr marL="285750" marR="0" indent="-285750" algn="just">
              <a:lnSpc>
                <a:spcPct val="150000"/>
              </a:lnSpc>
              <a:buFont typeface="Arial" panose="020B0604020202020204" pitchFamily="34" charset="0"/>
              <a:buChar char="•"/>
            </a:pPr>
            <a:r>
              <a:rPr lang="en-US" kern="100" dirty="0">
                <a:solidFill>
                  <a:schemeClr val="tx1"/>
                </a:solidFill>
                <a:effectLst/>
                <a:ea typeface="Noto Serif CJK SC"/>
                <a:cs typeface="Noto Sans Devanagari" panose="020B0502040504020204" pitchFamily="34" charset="0"/>
              </a:rPr>
              <a:t>This initiative seeks to bridge the gap between theoretical knowledge and practical application in data science and machine learning. By providing a structured, engaging and interactive platform it empowers the users to hone their analytical and programming skills. The system is designed not only for individual learners but also for institutions and organizations aiming to up skill their teams while ensuring a comprehensive and scalable solution to mastering advanced technical concepts.</a:t>
            </a:r>
          </a:p>
          <a:p>
            <a:pPr marL="285750" indent="-285750" algn="just">
              <a:buFont typeface="Arial" panose="020B0604020202020204" pitchFamily="34" charset="0"/>
              <a:buChar char="•"/>
            </a:pPr>
            <a:endParaRPr lang="en-US" dirty="0">
              <a:solidFill>
                <a:schemeClr val="tx1"/>
              </a:solidFill>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schemeClr val="tx1"/>
              </a:solidFill>
              <a:effectLst/>
              <a:uLnTx/>
              <a:uFillTx/>
              <a:ea typeface="+mn-ea"/>
              <a:cs typeface="+mn-cs"/>
            </a:endParaRPr>
          </a:p>
        </p:txBody>
      </p:sp>
    </p:spTree>
    <p:extLst>
      <p:ext uri="{BB962C8B-B14F-4D97-AF65-F5344CB8AC3E}">
        <p14:creationId xmlns:p14="http://schemas.microsoft.com/office/powerpoint/2010/main" val="403870652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D584DB4F-AB18-5360-F061-675D7CF54C3A}"/>
              </a:ext>
            </a:extLst>
          </p:cNvPr>
          <p:cNvSpPr txBox="1"/>
          <p:nvPr/>
        </p:nvSpPr>
        <p:spPr>
          <a:xfrm>
            <a:off x="6031676" y="2861978"/>
            <a:ext cx="5935110" cy="1134044"/>
          </a:xfrm>
          <a:prstGeom prst="rect">
            <a:avLst/>
          </a:prstGeom>
        </p:spPr>
        <p:txBody>
          <a:bodyPr vert="horz" lIns="91440" tIns="45720" rIns="91440" bIns="45720" rtlCol="0" anchor="t">
            <a:normAutofit/>
          </a:bodyPr>
          <a:lstStyle/>
          <a:p>
            <a:pPr marR="0">
              <a:lnSpc>
                <a:spcPct val="90000"/>
              </a:lnSpc>
              <a:spcAft>
                <a:spcPts val="600"/>
              </a:spcAft>
            </a:pPr>
            <a:r>
              <a:rPr lang="en-US" sz="4000" b="1" dirty="0">
                <a:effectLst/>
              </a:rPr>
              <a:t>Project structure design </a:t>
            </a:r>
            <a:endParaRPr lang="en-US" sz="4000" dirty="0">
              <a:effectLst/>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4103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67F5ABF-1D00-619C-D471-52759F21ABE4}"/>
              </a:ext>
            </a:extLst>
          </p:cNvPr>
          <p:cNvSpPr txBox="1"/>
          <p:nvPr/>
        </p:nvSpPr>
        <p:spPr>
          <a:xfrm>
            <a:off x="838200" y="4440602"/>
            <a:ext cx="3300663" cy="1645920"/>
          </a:xfrm>
          <a:prstGeom prst="rect">
            <a:avLst/>
          </a:prstGeom>
        </p:spPr>
        <p:txBody>
          <a:bodyPr vert="horz" lIns="91440" tIns="45720" rIns="91440" bIns="45720" rtlCol="0" anchor="ctr">
            <a:normAutofit/>
          </a:bodyPr>
          <a:lstStyle/>
          <a:p>
            <a:pPr marL="0" marR="0">
              <a:lnSpc>
                <a:spcPct val="90000"/>
              </a:lnSpc>
              <a:spcBef>
                <a:spcPct val="0"/>
              </a:spcBef>
              <a:spcAft>
                <a:spcPts val="600"/>
              </a:spcAft>
            </a:pPr>
            <a:r>
              <a:rPr lang="en-US" sz="2800" b="1">
                <a:effectLst/>
                <a:latin typeface="+mj-lt"/>
                <a:ea typeface="+mj-ea"/>
                <a:cs typeface="+mj-cs"/>
              </a:rPr>
              <a:t>Users’ management: </a:t>
            </a:r>
            <a:endParaRPr lang="en-US" sz="2800">
              <a:effectLst/>
              <a:latin typeface="+mj-lt"/>
              <a:ea typeface="+mj-ea"/>
              <a:cs typeface="+mj-cs"/>
            </a:endParaRPr>
          </a:p>
        </p:txBody>
      </p:sp>
      <p:pic>
        <p:nvPicPr>
          <p:cNvPr id="2" name="Image4">
            <a:extLst>
              <a:ext uri="{FF2B5EF4-FFF2-40B4-BE49-F238E27FC236}">
                <a16:creationId xmlns:a16="http://schemas.microsoft.com/office/drawing/2014/main" id="{E3891930-8008-5A8E-DD58-D84D866FCA68}"/>
              </a:ext>
            </a:extLst>
          </p:cNvPr>
          <p:cNvPicPr>
            <a:picLocks noChangeAspect="1"/>
          </p:cNvPicPr>
          <p:nvPr/>
        </p:nvPicPr>
        <p:blipFill>
          <a:blip r:embed="rId2"/>
          <a:stretch>
            <a:fillRect/>
          </a:stretch>
        </p:blipFill>
        <p:spPr bwMode="auto">
          <a:xfrm>
            <a:off x="470137" y="561330"/>
            <a:ext cx="3584448" cy="3248167"/>
          </a:xfrm>
          <a:prstGeom prst="rect">
            <a:avLst/>
          </a:prstGeom>
          <a:ln>
            <a:solidFill>
              <a:schemeClr val="tx1"/>
            </a:solidFill>
          </a:ln>
        </p:spPr>
      </p:pic>
      <p:pic>
        <p:nvPicPr>
          <p:cNvPr id="3" name="Image3">
            <a:extLst>
              <a:ext uri="{FF2B5EF4-FFF2-40B4-BE49-F238E27FC236}">
                <a16:creationId xmlns:a16="http://schemas.microsoft.com/office/drawing/2014/main" id="{3C3FDCF7-C739-7862-C9A8-627CB97C003E}"/>
              </a:ext>
            </a:extLst>
          </p:cNvPr>
          <p:cNvPicPr>
            <a:picLocks noChangeAspect="1"/>
          </p:cNvPicPr>
          <p:nvPr/>
        </p:nvPicPr>
        <p:blipFill>
          <a:blip r:embed="rId3"/>
          <a:stretch>
            <a:fillRect/>
          </a:stretch>
        </p:blipFill>
        <p:spPr bwMode="auto">
          <a:xfrm>
            <a:off x="6386822" y="851338"/>
            <a:ext cx="5513717" cy="2577662"/>
          </a:xfrm>
          <a:prstGeom prst="rect">
            <a:avLst/>
          </a:prstGeom>
          <a:ln>
            <a:solidFill>
              <a:schemeClr val="tx1"/>
            </a:solidFill>
          </a:ln>
        </p:spPr>
      </p:pic>
      <p:sp>
        <p:nvSpPr>
          <p:cNvPr id="29" name="Rectangle 28">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E29ACC1-A8F8-ECB6-B9FC-3A74BBC187EA}"/>
              </a:ext>
            </a:extLst>
          </p:cNvPr>
          <p:cNvSpPr txBox="1"/>
          <p:nvPr/>
        </p:nvSpPr>
        <p:spPr>
          <a:xfrm>
            <a:off x="4578824" y="4440602"/>
            <a:ext cx="6860184" cy="1645920"/>
          </a:xfrm>
          <a:prstGeom prst="rect">
            <a:avLst/>
          </a:prstGeom>
        </p:spPr>
        <p:txBody>
          <a:bodyPr vert="horz" lIns="91440" tIns="45720" rIns="91440" bIns="45720" rtlCol="0" anchor="ctr">
            <a:normAutofit/>
          </a:bodyPr>
          <a:lstStyle/>
          <a:p>
            <a:pPr marL="0" marR="0" indent="-228600" algn="just">
              <a:lnSpc>
                <a:spcPct val="90000"/>
              </a:lnSpc>
              <a:spcAft>
                <a:spcPts val="600"/>
              </a:spcAft>
              <a:buFont typeface="Arial" panose="020B0604020202020204" pitchFamily="34" charset="0"/>
              <a:buChar char="•"/>
            </a:pPr>
            <a:r>
              <a:rPr lang="en-US" sz="1700" dirty="0">
                <a:effectLst/>
              </a:rPr>
              <a:t>Implements a secure login system with multi factor authentication.</a:t>
            </a:r>
          </a:p>
          <a:p>
            <a:pPr marL="0" marR="0" indent="-228600" algn="just">
              <a:lnSpc>
                <a:spcPct val="90000"/>
              </a:lnSpc>
              <a:spcAft>
                <a:spcPts val="600"/>
              </a:spcAft>
              <a:buFont typeface="Arial" panose="020B0604020202020204" pitchFamily="34" charset="0"/>
              <a:buChar char="•"/>
            </a:pPr>
            <a:r>
              <a:rPr lang="en-US" sz="1700" dirty="0">
                <a:effectLst/>
              </a:rPr>
              <a:t>This feature ensures that user accounts are protected against unauthorized access hence enhancing security</a:t>
            </a:r>
          </a:p>
          <a:p>
            <a:pPr marL="0" marR="0" indent="-228600" algn="just">
              <a:lnSpc>
                <a:spcPct val="90000"/>
              </a:lnSpc>
              <a:spcAft>
                <a:spcPts val="600"/>
              </a:spcAft>
              <a:buFont typeface="Arial" panose="020B0604020202020204" pitchFamily="34" charset="0"/>
              <a:buChar char="•"/>
            </a:pPr>
            <a:r>
              <a:rPr lang="en-US" sz="1700" dirty="0">
                <a:effectLst/>
              </a:rPr>
              <a:t>There are two login/ sign up options that is normal login </a:t>
            </a:r>
          </a:p>
          <a:p>
            <a:pPr indent="-228600" algn="just">
              <a:lnSpc>
                <a:spcPct val="90000"/>
              </a:lnSpc>
              <a:spcAft>
                <a:spcPts val="600"/>
              </a:spcAft>
              <a:buFont typeface="Arial" panose="020B0604020202020204" pitchFamily="34" charset="0"/>
              <a:buChar char="•"/>
            </a:pPr>
            <a:r>
              <a:rPr lang="en-US" sz="1700" dirty="0">
                <a:effectLst/>
              </a:rPr>
              <a:t>After successful sign up or sign email will be sent for verification</a:t>
            </a:r>
          </a:p>
        </p:txBody>
      </p:sp>
      <p:pic>
        <p:nvPicPr>
          <p:cNvPr id="4" name="Image2">
            <a:extLst>
              <a:ext uri="{FF2B5EF4-FFF2-40B4-BE49-F238E27FC236}">
                <a16:creationId xmlns:a16="http://schemas.microsoft.com/office/drawing/2014/main" id="{6804051D-2B52-75D0-557B-969B7D12B3E3}"/>
              </a:ext>
            </a:extLst>
          </p:cNvPr>
          <p:cNvPicPr>
            <a:picLocks noChangeAspect="1"/>
          </p:cNvPicPr>
          <p:nvPr/>
        </p:nvPicPr>
        <p:blipFill>
          <a:blip r:embed="rId4"/>
          <a:srcRect l="10404" t="9219" r="10207" b="19876"/>
          <a:stretch/>
        </p:blipFill>
        <p:spPr bwMode="auto">
          <a:xfrm>
            <a:off x="4334474" y="1472938"/>
            <a:ext cx="3200610" cy="1443580"/>
          </a:xfrm>
          <a:prstGeom prst="rect">
            <a:avLst/>
          </a:prstGeom>
          <a:ln>
            <a:solidFill>
              <a:schemeClr val="tx1"/>
            </a:solidFill>
          </a:ln>
        </p:spPr>
      </p:pic>
    </p:spTree>
    <p:extLst>
      <p:ext uri="{BB962C8B-B14F-4D97-AF65-F5344CB8AC3E}">
        <p14:creationId xmlns:p14="http://schemas.microsoft.com/office/powerpoint/2010/main" val="157543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9BC19B-8509-64E7-66FC-0989A44012BC}"/>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E7A057E-E5EC-9A01-4CB8-9668886C9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useBgFill="1">
        <p:nvSpPr>
          <p:cNvPr id="27" name="Rectangle 26">
            <a:extLst>
              <a:ext uri="{FF2B5EF4-FFF2-40B4-BE49-F238E27FC236}">
                <a16:creationId xmlns:a16="http://schemas.microsoft.com/office/drawing/2014/main" id="{9A8180F4-31D5-6459-DA8F-D25FA33D8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F4A0ACA-13CD-1EE1-0A43-E295110E1EA0}"/>
              </a:ext>
            </a:extLst>
          </p:cNvPr>
          <p:cNvSpPr txBox="1"/>
          <p:nvPr/>
        </p:nvSpPr>
        <p:spPr>
          <a:xfrm>
            <a:off x="838200" y="4440602"/>
            <a:ext cx="3300663" cy="164592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ptos Display" panose="02110004020202020204"/>
                <a:ea typeface="+mn-ea"/>
                <a:cs typeface="+mn-cs"/>
              </a:rPr>
              <a:t>User Profile:</a:t>
            </a:r>
            <a:endParaRPr kumimoji="0" lang="en-US" sz="2800" b="0" i="0" u="none" strike="noStrike" kern="1200" cap="none" spc="0" normalizeH="0" baseline="0" noProof="0" dirty="0">
              <a:ln>
                <a:noFill/>
              </a:ln>
              <a:solidFill>
                <a:prstClr val="black"/>
              </a:solidFill>
              <a:effectLst/>
              <a:uLnTx/>
              <a:uFillTx/>
              <a:latin typeface="Aptos Display" panose="02110004020202020204"/>
              <a:ea typeface="+mn-ea"/>
              <a:cs typeface="+mn-cs"/>
            </a:endParaRPr>
          </a:p>
        </p:txBody>
      </p:sp>
      <p:sp>
        <p:nvSpPr>
          <p:cNvPr id="29" name="Rectangle 28">
            <a:extLst>
              <a:ext uri="{FF2B5EF4-FFF2-40B4-BE49-F238E27FC236}">
                <a16:creationId xmlns:a16="http://schemas.microsoft.com/office/drawing/2014/main" id="{CDB20275-F6D8-DCCD-7DA1-D9EBF97DA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3B7C597-EEBE-1B23-EB46-4C86E2302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67B71F3-536E-C86E-B705-2BF92F52790F}"/>
              </a:ext>
            </a:extLst>
          </p:cNvPr>
          <p:cNvSpPr txBox="1"/>
          <p:nvPr/>
        </p:nvSpPr>
        <p:spPr>
          <a:xfrm>
            <a:off x="4578824" y="4440602"/>
            <a:ext cx="6860184" cy="1645920"/>
          </a:xfrm>
          <a:prstGeom prst="rect">
            <a:avLst/>
          </a:prstGeom>
        </p:spPr>
        <p:txBody>
          <a:bodyPr vert="horz" lIns="91440" tIns="45720" rIns="91440" bIns="45720" rtlCol="0" anchor="ctr">
            <a:normAutofit/>
          </a:bodyPr>
          <a:lstStyle/>
          <a:p>
            <a:pPr marL="0" marR="0" lvl="0" indent="-22860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7" name="Picture 6" descr="A screenshot of a computer&#10;&#10;Description automatically generated">
            <a:extLst>
              <a:ext uri="{FF2B5EF4-FFF2-40B4-BE49-F238E27FC236}">
                <a16:creationId xmlns:a16="http://schemas.microsoft.com/office/drawing/2014/main" id="{7D754E58-3D9D-B2CA-5629-1893EE8D5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477" y="306343"/>
            <a:ext cx="8213324" cy="3690862"/>
          </a:xfrm>
          <a:prstGeom prst="rect">
            <a:avLst/>
          </a:prstGeom>
        </p:spPr>
      </p:pic>
      <p:sp>
        <p:nvSpPr>
          <p:cNvPr id="9" name="TextBox 8">
            <a:extLst>
              <a:ext uri="{FF2B5EF4-FFF2-40B4-BE49-F238E27FC236}">
                <a16:creationId xmlns:a16="http://schemas.microsoft.com/office/drawing/2014/main" id="{AC74B18C-D48B-12CF-BC76-557EDCA93AEC}"/>
              </a:ext>
            </a:extLst>
          </p:cNvPr>
          <p:cNvSpPr txBox="1"/>
          <p:nvPr/>
        </p:nvSpPr>
        <p:spPr>
          <a:xfrm>
            <a:off x="4720252" y="4469844"/>
            <a:ext cx="6860184" cy="1645920"/>
          </a:xfrm>
          <a:prstGeom prst="rect">
            <a:avLst/>
          </a:prstGeom>
        </p:spPr>
        <p:txBody>
          <a:bodyPr vert="horz" lIns="91440" tIns="45720" rIns="91440" bIns="45720" rtlCol="0" anchor="ctr">
            <a:normAutofit/>
          </a:bodyPr>
          <a:lstStyle/>
          <a:p>
            <a:pPr marL="0" marR="0" indent="-228600" algn="just">
              <a:lnSpc>
                <a:spcPct val="90000"/>
              </a:lnSpc>
              <a:spcAft>
                <a:spcPts val="600"/>
              </a:spcAft>
              <a:buFont typeface="Arial" panose="020B0604020202020204" pitchFamily="34" charset="0"/>
              <a:buChar char="•"/>
            </a:pPr>
            <a:r>
              <a:rPr lang="en-US" sz="1700" dirty="0"/>
              <a:t>A</a:t>
            </a:r>
            <a:r>
              <a:rPr lang="en-US" sz="1700" dirty="0">
                <a:effectLst/>
              </a:rPr>
              <a:t>llows users to update their personal information and subscription details easily. </a:t>
            </a:r>
          </a:p>
          <a:p>
            <a:pPr marL="0" marR="0" indent="-228600" algn="just">
              <a:lnSpc>
                <a:spcPct val="90000"/>
              </a:lnSpc>
              <a:spcAft>
                <a:spcPts val="600"/>
              </a:spcAft>
              <a:buFont typeface="Arial" panose="020B0604020202020204" pitchFamily="34" charset="0"/>
              <a:buChar char="•"/>
            </a:pPr>
            <a:r>
              <a:rPr lang="en-US" sz="1700" dirty="0">
                <a:effectLst/>
              </a:rPr>
              <a:t>The Change Password section ensures secure account access with the ability to update login credentials.</a:t>
            </a:r>
          </a:p>
        </p:txBody>
      </p:sp>
    </p:spTree>
    <p:extLst>
      <p:ext uri="{BB962C8B-B14F-4D97-AF65-F5344CB8AC3E}">
        <p14:creationId xmlns:p14="http://schemas.microsoft.com/office/powerpoint/2010/main" val="1331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512492-135F-A6CC-2C81-BC0A60BF3736}"/>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2FD9B0A-69E6-349A-0E70-D135ED1BBFC9}"/>
              </a:ext>
            </a:extLst>
          </p:cNvPr>
          <p:cNvSpPr txBox="1"/>
          <p:nvPr/>
        </p:nvSpPr>
        <p:spPr>
          <a:xfrm>
            <a:off x="1051560" y="4444332"/>
            <a:ext cx="3558466" cy="1645920"/>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3200" b="1" i="0" u="none" strike="noStrike" kern="1200" cap="none" spc="0" normalizeH="0" baseline="0" noProof="0">
                <a:ln>
                  <a:noFill/>
                </a:ln>
                <a:solidFill>
                  <a:schemeClr val="tx1"/>
                </a:solidFill>
                <a:effectLst/>
                <a:uLnTx/>
                <a:uFillTx/>
                <a:latin typeface="+mj-lt"/>
                <a:ea typeface="+mj-ea"/>
                <a:cs typeface="+mj-cs"/>
              </a:rPr>
              <a:t>Project solver: </a:t>
            </a:r>
            <a:endParaRPr kumimoji="0" lang="en-US" sz="3200" b="0" i="0" u="none" strike="noStrike" kern="1200" cap="none" spc="0" normalizeH="0" baseline="0" noProof="0">
              <a:ln>
                <a:noFill/>
              </a:ln>
              <a:solidFill>
                <a:schemeClr val="tx1"/>
              </a:solidFill>
              <a:effectLst/>
              <a:uLnTx/>
              <a:uFillTx/>
              <a:latin typeface="+mj-lt"/>
              <a:ea typeface="+mj-ea"/>
              <a:cs typeface="+mj-cs"/>
            </a:endParaRPr>
          </a:p>
        </p:txBody>
      </p:sp>
      <p:pic>
        <p:nvPicPr>
          <p:cNvPr id="5" name="Image5" descr="A screenshot of a computer&#10;&#10;Description automatically generated">
            <a:extLst>
              <a:ext uri="{FF2B5EF4-FFF2-40B4-BE49-F238E27FC236}">
                <a16:creationId xmlns:a16="http://schemas.microsoft.com/office/drawing/2014/main" id="{FC45D0AB-3F08-66EB-21D6-3B97BF7C278E}"/>
              </a:ext>
            </a:extLst>
          </p:cNvPr>
          <p:cNvPicPr>
            <a:picLocks noChangeAspect="1"/>
          </p:cNvPicPr>
          <p:nvPr/>
        </p:nvPicPr>
        <p:blipFill>
          <a:blip r:embed="rId2"/>
          <a:stretch>
            <a:fillRect/>
          </a:stretch>
        </p:blipFill>
        <p:spPr bwMode="auto">
          <a:xfrm>
            <a:off x="1842976" y="374904"/>
            <a:ext cx="8594440" cy="3609664"/>
          </a:xfrm>
          <a:prstGeom prst="rect">
            <a:avLst/>
          </a:prstGeom>
          <a:ln>
            <a:solidFill>
              <a:schemeClr val="tx1"/>
            </a:solidFill>
          </a:ln>
        </p:spPr>
      </p:pic>
      <p:sp>
        <p:nvSpPr>
          <p:cNvPr id="29" name="Rectangle 28">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1D907C88-D379-217D-1D41-1DB2FF8F6C4A}"/>
              </a:ext>
            </a:extLst>
          </p:cNvPr>
          <p:cNvSpPr txBox="1"/>
          <p:nvPr/>
        </p:nvSpPr>
        <p:spPr>
          <a:xfrm>
            <a:off x="5349240" y="4440602"/>
            <a:ext cx="6007608" cy="1645920"/>
          </a:xfrm>
          <a:prstGeom prst="rect">
            <a:avLst/>
          </a:prstGeom>
        </p:spPr>
        <p:txBody>
          <a:bodyPr vert="horz" lIns="91440" tIns="45720" rIns="91440" bIns="45720" rtlCol="0" anchor="ctr">
            <a:normAutofit/>
          </a:bodyPr>
          <a:lstStyle/>
          <a:p>
            <a:pPr marL="0" marR="0" indent="-228600" algn="just">
              <a:lnSpc>
                <a:spcPct val="90000"/>
              </a:lnSpc>
              <a:spcAft>
                <a:spcPts val="600"/>
              </a:spcAft>
              <a:buFont typeface="Arial" panose="020B0604020202020204" pitchFamily="34" charset="0"/>
              <a:buChar char="•"/>
            </a:pPr>
            <a:r>
              <a:rPr lang="en-US" dirty="0">
                <a:effectLst/>
              </a:rPr>
              <a:t>Displays the questions with an integrated compiler to execute code in real time.</a:t>
            </a:r>
          </a:p>
          <a:p>
            <a:pPr marL="0" marR="0" indent="-228600" algn="just">
              <a:lnSpc>
                <a:spcPct val="90000"/>
              </a:lnSpc>
              <a:spcAft>
                <a:spcPts val="600"/>
              </a:spcAft>
              <a:buFont typeface="Arial" panose="020B0604020202020204" pitchFamily="34" charset="0"/>
              <a:buChar char="•"/>
            </a:pPr>
            <a:r>
              <a:rPr lang="en-US" dirty="0">
                <a:effectLst/>
              </a:rPr>
              <a:t>This allows the user to interactively solve problems and receive immediate feedback on the submissions hence  improving the learning experience</a:t>
            </a:r>
          </a:p>
        </p:txBody>
      </p:sp>
    </p:spTree>
    <p:extLst>
      <p:ext uri="{BB962C8B-B14F-4D97-AF65-F5344CB8AC3E}">
        <p14:creationId xmlns:p14="http://schemas.microsoft.com/office/powerpoint/2010/main" val="377997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53FDB7-16B2-8BFE-5BC6-90131F47D350}"/>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C05B718-BC24-BB20-39CD-F91C0C08E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useBgFill="1">
        <p:nvSpPr>
          <p:cNvPr id="27" name="Rectangle 26">
            <a:extLst>
              <a:ext uri="{FF2B5EF4-FFF2-40B4-BE49-F238E27FC236}">
                <a16:creationId xmlns:a16="http://schemas.microsoft.com/office/drawing/2014/main" id="{E4AADABC-524A-5011-A46E-3056A12D8C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AD503E3-22A9-0166-39BE-CDC71203EDA5}"/>
              </a:ext>
            </a:extLst>
          </p:cNvPr>
          <p:cNvSpPr txBox="1"/>
          <p:nvPr/>
        </p:nvSpPr>
        <p:spPr>
          <a:xfrm>
            <a:off x="1051560" y="4444332"/>
            <a:ext cx="3558466" cy="164592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200" b="1" i="0" u="none" strike="noStrike" kern="1200" cap="none" spc="0" normalizeH="0" baseline="0" noProof="0">
                <a:ln>
                  <a:noFill/>
                </a:ln>
                <a:solidFill>
                  <a:prstClr val="black"/>
                </a:solidFill>
                <a:effectLst/>
                <a:uLnTx/>
                <a:uFillTx/>
                <a:latin typeface="Aptos Display" panose="02110004020202020204"/>
                <a:ea typeface="+mn-ea"/>
                <a:cs typeface="+mn-cs"/>
              </a:rPr>
              <a:t>Project solver: </a:t>
            </a:r>
            <a:endParaRPr kumimoji="0" lang="en-US" sz="3200" b="0" i="0" u="none" strike="noStrike" kern="1200" cap="none" spc="0" normalizeH="0" baseline="0" noProof="0">
              <a:ln>
                <a:noFill/>
              </a:ln>
              <a:solidFill>
                <a:prstClr val="black"/>
              </a:solidFill>
              <a:effectLst/>
              <a:uLnTx/>
              <a:uFillTx/>
              <a:latin typeface="Aptos Display" panose="02110004020202020204"/>
              <a:ea typeface="+mn-ea"/>
              <a:cs typeface="+mn-cs"/>
            </a:endParaRPr>
          </a:p>
        </p:txBody>
      </p:sp>
      <p:sp>
        <p:nvSpPr>
          <p:cNvPr id="29" name="Rectangle 28">
            <a:extLst>
              <a:ext uri="{FF2B5EF4-FFF2-40B4-BE49-F238E27FC236}">
                <a16:creationId xmlns:a16="http://schemas.microsoft.com/office/drawing/2014/main" id="{0B7BF8CF-ED61-DB68-FE96-EFA3E5CBF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26B72514-1CA0-6B35-72E5-187003397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F34D249-2029-797B-AF10-6AEB78AB6C53}"/>
              </a:ext>
            </a:extLst>
          </p:cNvPr>
          <p:cNvSpPr txBox="1"/>
          <p:nvPr/>
        </p:nvSpPr>
        <p:spPr>
          <a:xfrm>
            <a:off x="5349240" y="4440602"/>
            <a:ext cx="6007608" cy="1645920"/>
          </a:xfrm>
          <a:prstGeom prst="rect">
            <a:avLst/>
          </a:prstGeom>
        </p:spPr>
        <p:txBody>
          <a:bodyPr vert="horz" lIns="91440" tIns="45720" rIns="91440" bIns="45720" rtlCol="0" anchor="ctr">
            <a:noAutofit/>
          </a:bodyPr>
          <a:lstStyle/>
          <a:p>
            <a:pPr marL="0" marR="0" lvl="0" indent="-22860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dirty="0"/>
              <a:t>If there is a error in the output or if it doesn’t match with the question, Complier will highlight “Error in output format”</a:t>
            </a:r>
          </a:p>
          <a:p>
            <a:pPr marL="0" marR="0" lvl="0" indent="-228600" algn="just"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dirty="0"/>
              <a:t>Through this, user can validate if the output is correct for the question that is being solved.</a:t>
            </a:r>
          </a:p>
        </p:txBody>
      </p:sp>
      <p:pic>
        <p:nvPicPr>
          <p:cNvPr id="2" name="Picture 1">
            <a:extLst>
              <a:ext uri="{FF2B5EF4-FFF2-40B4-BE49-F238E27FC236}">
                <a16:creationId xmlns:a16="http://schemas.microsoft.com/office/drawing/2014/main" id="{9987F56E-057A-3156-043B-8600DD0D4D14}"/>
              </a:ext>
            </a:extLst>
          </p:cNvPr>
          <p:cNvPicPr>
            <a:picLocks noChangeAspect="1"/>
          </p:cNvPicPr>
          <p:nvPr/>
        </p:nvPicPr>
        <p:blipFill>
          <a:blip r:embed="rId2"/>
          <a:stretch>
            <a:fillRect/>
          </a:stretch>
        </p:blipFill>
        <p:spPr>
          <a:xfrm>
            <a:off x="2062480" y="546901"/>
            <a:ext cx="8463280" cy="3358864"/>
          </a:xfrm>
          <a:prstGeom prst="rect">
            <a:avLst/>
          </a:prstGeom>
          <a:ln>
            <a:solidFill>
              <a:schemeClr val="tx1"/>
            </a:solidFill>
          </a:ln>
        </p:spPr>
      </p:pic>
    </p:spTree>
    <p:extLst>
      <p:ext uri="{BB962C8B-B14F-4D97-AF65-F5344CB8AC3E}">
        <p14:creationId xmlns:p14="http://schemas.microsoft.com/office/powerpoint/2010/main" val="390083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9060B5-7C12-0ED1-8E95-DB9701C3D844}"/>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8F8E60A-B640-6D83-4F7C-D52DAE0C06C6}"/>
              </a:ext>
            </a:extLst>
          </p:cNvPr>
          <p:cNvSpPr txBox="1"/>
          <p:nvPr/>
        </p:nvSpPr>
        <p:spPr>
          <a:xfrm>
            <a:off x="1051560" y="4444332"/>
            <a:ext cx="3558466" cy="1645920"/>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3200" b="1" i="0" u="none" strike="noStrike" kern="1200" cap="none" spc="0" normalizeH="0" baseline="0" noProof="0">
                <a:ln>
                  <a:noFill/>
                </a:ln>
                <a:solidFill>
                  <a:schemeClr val="tx1"/>
                </a:solidFill>
                <a:effectLst/>
                <a:uLnTx/>
                <a:uFillTx/>
                <a:latin typeface="+mj-lt"/>
                <a:ea typeface="+mj-ea"/>
                <a:cs typeface="+mj-cs"/>
              </a:rPr>
              <a:t>Data visualization:</a:t>
            </a:r>
          </a:p>
        </p:txBody>
      </p:sp>
      <p:pic>
        <p:nvPicPr>
          <p:cNvPr id="2" name="Image6" descr="A screenshot of a graph&#10;&#10;Description automatically generated">
            <a:extLst>
              <a:ext uri="{FF2B5EF4-FFF2-40B4-BE49-F238E27FC236}">
                <a16:creationId xmlns:a16="http://schemas.microsoft.com/office/drawing/2014/main" id="{E2458F36-D180-5453-E88B-73F72474B159}"/>
              </a:ext>
            </a:extLst>
          </p:cNvPr>
          <p:cNvPicPr>
            <a:picLocks noChangeAspect="1"/>
          </p:cNvPicPr>
          <p:nvPr/>
        </p:nvPicPr>
        <p:blipFill>
          <a:blip r:embed="rId2"/>
          <a:stretch>
            <a:fillRect/>
          </a:stretch>
        </p:blipFill>
        <p:spPr bwMode="auto">
          <a:xfrm>
            <a:off x="1842976" y="374904"/>
            <a:ext cx="8594440" cy="3609664"/>
          </a:xfrm>
          <a:prstGeom prst="rect">
            <a:avLst/>
          </a:prstGeom>
          <a:ln>
            <a:solidFill>
              <a:schemeClr val="tx1"/>
            </a:solidFill>
          </a:ln>
        </p:spPr>
      </p:pic>
      <p:sp>
        <p:nvSpPr>
          <p:cNvPr id="40" name="Rectangle 39">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2" name="Rectangle 41">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772CFF5E-61E2-7AAF-5819-F11F1DAB01D0}"/>
              </a:ext>
            </a:extLst>
          </p:cNvPr>
          <p:cNvSpPr txBox="1"/>
          <p:nvPr/>
        </p:nvSpPr>
        <p:spPr>
          <a:xfrm>
            <a:off x="5349240" y="4440602"/>
            <a:ext cx="6007608" cy="164592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b="0" i="0" u="none" strike="noStrike" cap="none" spc="0" normalizeH="0" baseline="0" noProof="0" dirty="0">
                <a:ln>
                  <a:noFill/>
                </a:ln>
                <a:effectLst/>
                <a:uLnTx/>
                <a:uFillTx/>
              </a:rPr>
              <a:t>Offers graphical insights like bar graphs and pie charts to track user progress.</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b="0" i="0" u="none" strike="noStrike" cap="none" spc="0" normalizeH="0" baseline="0" noProof="0" dirty="0">
                <a:ln>
                  <a:noFill/>
                </a:ln>
                <a:effectLst/>
                <a:uLnTx/>
                <a:uFillTx/>
              </a:rPr>
              <a:t>Visual representation of data helps the users to understand their performance trends and identify the areas for improvement </a:t>
            </a:r>
          </a:p>
        </p:txBody>
      </p:sp>
    </p:spTree>
    <p:extLst>
      <p:ext uri="{BB962C8B-B14F-4D97-AF65-F5344CB8AC3E}">
        <p14:creationId xmlns:p14="http://schemas.microsoft.com/office/powerpoint/2010/main" val="54832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831E23-3AEE-169F-949A-3C5770878387}"/>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855F586-69B5-14B9-EE62-C38442D70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useBgFill="1">
        <p:nvSpPr>
          <p:cNvPr id="38" name="Rectangle 37">
            <a:extLst>
              <a:ext uri="{FF2B5EF4-FFF2-40B4-BE49-F238E27FC236}">
                <a16:creationId xmlns:a16="http://schemas.microsoft.com/office/drawing/2014/main" id="{F12488D8-F39E-AD56-3B85-60A04AFD8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23E9FA1-ABDA-9E57-E196-6D6A6E20182E}"/>
              </a:ext>
            </a:extLst>
          </p:cNvPr>
          <p:cNvSpPr txBox="1"/>
          <p:nvPr/>
        </p:nvSpPr>
        <p:spPr>
          <a:xfrm>
            <a:off x="1051560" y="4444332"/>
            <a:ext cx="3558466" cy="164592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200" b="1" i="0" u="none" strike="noStrike" kern="1200" cap="none" spc="0" normalizeH="0" baseline="0" noProof="0">
                <a:ln>
                  <a:noFill/>
                </a:ln>
                <a:solidFill>
                  <a:prstClr val="black"/>
                </a:solidFill>
                <a:effectLst/>
                <a:uLnTx/>
                <a:uFillTx/>
                <a:latin typeface="Aptos Display" panose="02110004020202020204"/>
                <a:ea typeface="+mn-ea"/>
                <a:cs typeface="+mn-cs"/>
              </a:rPr>
              <a:t>Payment gateway</a:t>
            </a:r>
            <a:endParaRPr kumimoji="0" lang="en-US" sz="3200" b="1" i="0" u="none" strike="noStrike" kern="1200" cap="none" spc="0" normalizeH="0" baseline="0" noProof="0" dirty="0">
              <a:ln>
                <a:noFill/>
              </a:ln>
              <a:solidFill>
                <a:prstClr val="black"/>
              </a:solidFill>
              <a:effectLst/>
              <a:uLnTx/>
              <a:uFillTx/>
              <a:latin typeface="Aptos Display" panose="02110004020202020204"/>
              <a:ea typeface="+mn-ea"/>
              <a:cs typeface="+mn-cs"/>
            </a:endParaRPr>
          </a:p>
        </p:txBody>
      </p:sp>
      <p:sp>
        <p:nvSpPr>
          <p:cNvPr id="40" name="Rectangle 39">
            <a:extLst>
              <a:ext uri="{FF2B5EF4-FFF2-40B4-BE49-F238E27FC236}">
                <a16:creationId xmlns:a16="http://schemas.microsoft.com/office/drawing/2014/main" id="{493DB7B1-E61B-99E0-BADD-D2457AB08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F554FB44-7ADD-3BF8-2C2E-9D981F88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E4E32771-956D-CDD9-B266-41E47F1BFEAA}"/>
              </a:ext>
            </a:extLst>
          </p:cNvPr>
          <p:cNvSpPr txBox="1"/>
          <p:nvPr/>
        </p:nvSpPr>
        <p:spPr>
          <a:xfrm>
            <a:off x="5349240" y="4440602"/>
            <a:ext cx="6007608" cy="1645920"/>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Facilitates subscription payment securely.</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The payment gateway is crucial for managing user subscriptions hence ensures the transactions are processed safely and efficiently </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3" name="Image7">
            <a:extLst>
              <a:ext uri="{FF2B5EF4-FFF2-40B4-BE49-F238E27FC236}">
                <a16:creationId xmlns:a16="http://schemas.microsoft.com/office/drawing/2014/main" id="{C72498CA-C2D0-4A2E-1128-AA27818C7FB0}"/>
              </a:ext>
            </a:extLst>
          </p:cNvPr>
          <p:cNvPicPr>
            <a:picLocks noChangeAspect="1"/>
          </p:cNvPicPr>
          <p:nvPr/>
        </p:nvPicPr>
        <p:blipFill>
          <a:blip r:embed="rId2"/>
          <a:stretch>
            <a:fillRect/>
          </a:stretch>
        </p:blipFill>
        <p:spPr bwMode="auto">
          <a:xfrm>
            <a:off x="3605325" y="217391"/>
            <a:ext cx="4747719" cy="3844946"/>
          </a:xfrm>
          <a:prstGeom prst="rect">
            <a:avLst/>
          </a:prstGeom>
          <a:ln>
            <a:solidFill>
              <a:schemeClr val="tx1"/>
            </a:solidFill>
          </a:ln>
        </p:spPr>
      </p:pic>
    </p:spTree>
    <p:extLst>
      <p:ext uri="{BB962C8B-B14F-4D97-AF65-F5344CB8AC3E}">
        <p14:creationId xmlns:p14="http://schemas.microsoft.com/office/powerpoint/2010/main" val="1645027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79</TotalTime>
  <Words>984</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Noto Serif CJK SC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Appu S</dc:creator>
  <cp:lastModifiedBy>Appu S</cp:lastModifiedBy>
  <cp:revision>6</cp:revision>
  <dcterms:created xsi:type="dcterms:W3CDTF">2024-12-02T02:41:57Z</dcterms:created>
  <dcterms:modified xsi:type="dcterms:W3CDTF">2024-12-02T05:15:49Z</dcterms:modified>
</cp:coreProperties>
</file>