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66" r:id="rId7"/>
    <p:sldId id="267" r:id="rId8"/>
    <p:sldId id="270" r:id="rId9"/>
    <p:sldId id="260" r:id="rId10"/>
    <p:sldId id="259" r:id="rId11"/>
    <p:sldId id="261" r:id="rId12"/>
    <p:sldId id="271" r:id="rId13"/>
    <p:sldId id="263" r:id="rId14"/>
    <p:sldId id="262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3" d="100"/>
          <a:sy n="103" d="100"/>
        </p:scale>
        <p:origin x="8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0646-B8EF-41D8-93AF-BBACE2A4395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18F6D-104E-4468-9154-373F454CA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7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8F6D-104E-4468-9154-373F454CAF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9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56A0-1658-45BF-AC36-5743A00C1FC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9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E5E1-D678-4734-BEC4-4FEDC4610392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9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590A-D912-43B3-9E76-D1EC143C207D}" type="datetime1">
              <a:rPr lang="en-US" smtClean="0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9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EB1-46F7-4083-9A7C-F67251C4EA7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F917-36F8-441D-8CAD-42ABC3C432DB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39052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0" y="990600"/>
                </a:lnTo>
                <a:lnTo>
                  <a:pt x="99060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725" y="39052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0"/>
                </a:moveTo>
                <a:lnTo>
                  <a:pt x="0" y="990600"/>
                </a:lnTo>
                <a:lnTo>
                  <a:pt x="990600" y="990600"/>
                </a:lnTo>
                <a:lnTo>
                  <a:pt x="99060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2325" y="39052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0"/>
                </a:moveTo>
                <a:lnTo>
                  <a:pt x="0" y="0"/>
                </a:lnTo>
                <a:lnTo>
                  <a:pt x="0" y="990600"/>
                </a:lnTo>
                <a:lnTo>
                  <a:pt x="990600" y="990600"/>
                </a:lnTo>
                <a:lnTo>
                  <a:pt x="990600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3400" y="39052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0"/>
                </a:moveTo>
                <a:lnTo>
                  <a:pt x="0" y="0"/>
                </a:lnTo>
                <a:lnTo>
                  <a:pt x="990600" y="990600"/>
                </a:lnTo>
                <a:lnTo>
                  <a:pt x="990600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5850"/>
            <a:ext cx="9144000" cy="247650"/>
          </a:xfrm>
          <a:custGeom>
            <a:avLst/>
            <a:gdLst/>
            <a:ahLst/>
            <a:cxnLst/>
            <a:rect l="l" t="t" r="r" b="b"/>
            <a:pathLst>
              <a:path w="9144000" h="247650">
                <a:moveTo>
                  <a:pt x="9144000" y="0"/>
                </a:moveTo>
                <a:lnTo>
                  <a:pt x="0" y="0"/>
                </a:lnTo>
                <a:lnTo>
                  <a:pt x="0" y="247650"/>
                </a:lnTo>
                <a:lnTo>
                  <a:pt x="9144000" y="24765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42" y="470535"/>
            <a:ext cx="598360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9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842" y="1068759"/>
            <a:ext cx="8159750" cy="268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DATA SCIENCE,AIT,CKM.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41DF-EA17-4D04-9A3E-DBD1A4828821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019800" y="-10668"/>
            <a:ext cx="3048000" cy="2028825"/>
            <a:chOff x="6096000" y="0"/>
            <a:chExt cx="3048000" cy="2028825"/>
          </a:xfrm>
        </p:grpSpPr>
        <p:sp>
          <p:nvSpPr>
            <p:cNvPr id="4" name="object 4"/>
            <p:cNvSpPr/>
            <p:nvPr/>
          </p:nvSpPr>
          <p:spPr>
            <a:xfrm>
              <a:off x="8124825" y="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1019175" y="0"/>
                  </a:moveTo>
                  <a:lnTo>
                    <a:pt x="0" y="0"/>
                  </a:lnTo>
                  <a:lnTo>
                    <a:pt x="0" y="1019175"/>
                  </a:lnTo>
                  <a:lnTo>
                    <a:pt x="1019175" y="1019175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202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175" y="0"/>
              <a:ext cx="1009650" cy="1019175"/>
            </a:xfrm>
            <a:custGeom>
              <a:avLst/>
              <a:gdLst/>
              <a:ahLst/>
              <a:cxnLst/>
              <a:rect l="l" t="t" r="r" b="b"/>
              <a:pathLst>
                <a:path w="1009650" h="1019175">
                  <a:moveTo>
                    <a:pt x="1009650" y="0"/>
                  </a:moveTo>
                  <a:lnTo>
                    <a:pt x="0" y="1019175"/>
                  </a:lnTo>
                  <a:lnTo>
                    <a:pt x="1009650" y="1019175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394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5175" y="0"/>
              <a:ext cx="1009650" cy="1019175"/>
            </a:xfrm>
            <a:custGeom>
              <a:avLst/>
              <a:gdLst/>
              <a:ahLst/>
              <a:cxnLst/>
              <a:rect l="l" t="t" r="r" b="b"/>
              <a:pathLst>
                <a:path w="1009650" h="1019175">
                  <a:moveTo>
                    <a:pt x="1009650" y="0"/>
                  </a:moveTo>
                  <a:lnTo>
                    <a:pt x="0" y="0"/>
                  </a:lnTo>
                  <a:lnTo>
                    <a:pt x="0" y="1019175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0" y="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1019175" y="0"/>
                  </a:moveTo>
                  <a:lnTo>
                    <a:pt x="0" y="0"/>
                  </a:lnTo>
                  <a:lnTo>
                    <a:pt x="1019175" y="1019175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202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4825" y="1019175"/>
              <a:ext cx="1019175" cy="1009650"/>
            </a:xfrm>
            <a:custGeom>
              <a:avLst/>
              <a:gdLst/>
              <a:ahLst/>
              <a:cxnLst/>
              <a:rect l="l" t="t" r="r" b="b"/>
              <a:pathLst>
                <a:path w="1019175" h="1009650">
                  <a:moveTo>
                    <a:pt x="1019175" y="0"/>
                  </a:moveTo>
                  <a:lnTo>
                    <a:pt x="0" y="0"/>
                  </a:lnTo>
                  <a:lnTo>
                    <a:pt x="1019175" y="10096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75" y="0"/>
              <a:ext cx="1571625" cy="1524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7544" y="2790253"/>
            <a:ext cx="238252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P</a:t>
            </a:r>
            <a:r>
              <a:rPr lang="en-US" sz="1200" b="1" dirty="0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esented</a:t>
            </a:r>
            <a:r>
              <a:rPr sz="1200" b="1" spc="1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FFFF00"/>
                </a:solidFill>
                <a:latin typeface="Roboto"/>
                <a:cs typeface="Roboto"/>
              </a:rPr>
              <a:t>By,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Roboto"/>
              <a:cs typeface="Roboto"/>
            </a:endParaRPr>
          </a:p>
          <a:p>
            <a:pPr marL="12700" algn="just">
              <a:lnSpc>
                <a:spcPts val="1435"/>
              </a:lnSpc>
            </a:pP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Gu</a:t>
            </a:r>
            <a:r>
              <a:rPr lang="en-US" sz="1200" b="1" dirty="0" err="1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uKi</a:t>
            </a:r>
            <a:r>
              <a:rPr lang="en-US" sz="1200" b="1" dirty="0" err="1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an</a:t>
            </a:r>
            <a:r>
              <a:rPr sz="1200" b="1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K</a:t>
            </a:r>
            <a:r>
              <a:rPr sz="1200" b="1" spc="10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Roboto"/>
                <a:cs typeface="Roboto"/>
              </a:rPr>
              <a:t>(USN:4AI23CD400)</a:t>
            </a:r>
            <a:endParaRPr sz="1200" dirty="0">
              <a:latin typeface="Roboto"/>
              <a:cs typeface="Roboto"/>
            </a:endParaRPr>
          </a:p>
          <a:p>
            <a:pPr marL="12700" marR="42545" indent="38100" algn="just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Hemanth.mk</a:t>
            </a:r>
            <a:r>
              <a:rPr sz="1200" b="1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(USN:4AI22CD030</a:t>
            </a:r>
            <a:r>
              <a:rPr sz="1200" b="1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50" dirty="0">
                <a:solidFill>
                  <a:srgbClr val="FFFF00"/>
                </a:solidFill>
                <a:latin typeface="Roboto"/>
                <a:cs typeface="Roboto"/>
              </a:rPr>
              <a:t>) </a:t>
            </a: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Sup</a:t>
            </a:r>
            <a:r>
              <a:rPr lang="en-US" sz="1200" b="1" dirty="0" err="1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eeth</a:t>
            </a:r>
            <a:r>
              <a:rPr lang="en-US" sz="1200" b="1" dirty="0" err="1">
                <a:solidFill>
                  <a:srgbClr val="FFFF00"/>
                </a:solidFill>
                <a:latin typeface="Roboto"/>
                <a:cs typeface="Roboto"/>
              </a:rPr>
              <a:t>.</a:t>
            </a:r>
            <a:r>
              <a:rPr sz="1200" b="1" dirty="0" err="1">
                <a:solidFill>
                  <a:srgbClr val="FFFF00"/>
                </a:solidFill>
                <a:latin typeface="Roboto"/>
                <a:cs typeface="Roboto"/>
              </a:rPr>
              <a:t>VS</a:t>
            </a:r>
            <a:r>
              <a:rPr sz="1200" b="1" spc="2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Roboto"/>
                <a:cs typeface="Roboto"/>
              </a:rPr>
              <a:t>(USN:4AI22CD057)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Ha</a:t>
            </a:r>
            <a:r>
              <a:rPr lang="en-US" sz="1200" b="1" dirty="0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sha</a:t>
            </a:r>
            <a:r>
              <a:rPr sz="1200" b="1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G</a:t>
            </a:r>
            <a:r>
              <a:rPr sz="1200" b="1" spc="455" dirty="0">
                <a:solidFill>
                  <a:srgbClr val="FFFF00"/>
                </a:solidFill>
                <a:latin typeface="Roboto"/>
                <a:cs typeface="Roboto"/>
              </a:rPr>
              <a:t> 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(USN</a:t>
            </a:r>
            <a:r>
              <a:rPr sz="1200" b="1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Roboto"/>
                <a:cs typeface="Roboto"/>
              </a:rPr>
              <a:t>4AI22CD024)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8640" y="3887787"/>
            <a:ext cx="1556385" cy="3814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40"/>
              </a:spcBef>
            </a:pP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Unde</a:t>
            </a:r>
            <a:r>
              <a:rPr lang="en-US" sz="1200" b="1" dirty="0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b="1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Guidance</a:t>
            </a:r>
            <a:r>
              <a:rPr sz="1200" b="1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FFFF00"/>
                </a:solidFill>
                <a:latin typeface="Roboto"/>
                <a:cs typeface="Roboto"/>
              </a:rPr>
              <a:t>of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P</a:t>
            </a:r>
            <a:r>
              <a:rPr lang="en-US" sz="1200" b="1" dirty="0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of.</a:t>
            </a:r>
            <a:r>
              <a:rPr sz="1200" b="1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00"/>
                </a:solidFill>
                <a:latin typeface="Roboto"/>
                <a:cs typeface="Roboto"/>
              </a:rPr>
              <a:t>Gagana</a:t>
            </a:r>
            <a:r>
              <a:rPr sz="1200" b="1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FFFF00"/>
                </a:solidFill>
                <a:latin typeface="Roboto"/>
                <a:cs typeface="Roboto"/>
              </a:rPr>
              <a:t>madam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69" y="-12447"/>
            <a:ext cx="1352550" cy="13811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62200" y="285750"/>
            <a:ext cx="34833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Dept.</a:t>
            </a:r>
            <a:r>
              <a:rPr sz="1800" b="1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800" b="1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CS&amp;E</a:t>
            </a:r>
            <a:r>
              <a:rPr sz="1800" b="1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(</a:t>
            </a:r>
            <a:r>
              <a:rPr sz="1800" b="1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spc="165" dirty="0">
                <a:solidFill>
                  <a:srgbClr val="FFFF00"/>
                </a:solidFill>
                <a:latin typeface="Roboto"/>
                <a:cs typeface="Roboto"/>
              </a:rPr>
              <a:t>D</a:t>
            </a:r>
            <a:r>
              <a:rPr lang="en-US" sz="1800" b="1" spc="165" dirty="0">
                <a:solidFill>
                  <a:srgbClr val="FFFF00"/>
                </a:solidFill>
                <a:latin typeface="Roboto"/>
                <a:cs typeface="Roboto"/>
              </a:rPr>
              <a:t>ATA</a:t>
            </a:r>
            <a:r>
              <a:rPr sz="1800" b="1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Roboto"/>
                <a:cs typeface="Roboto"/>
              </a:rPr>
              <a:t>SCIENCE)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7714" y="560006"/>
            <a:ext cx="4834255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1020" algn="ctr">
              <a:lnSpc>
                <a:spcPts val="2130"/>
              </a:lnSpc>
              <a:spcBef>
                <a:spcPts val="100"/>
              </a:spcBef>
            </a:pPr>
            <a:r>
              <a:rPr sz="1800" b="1" dirty="0" err="1">
                <a:solidFill>
                  <a:srgbClr val="FFFF00"/>
                </a:solidFill>
                <a:latin typeface="Roboto"/>
                <a:cs typeface="Roboto"/>
              </a:rPr>
              <a:t>Adichunchanagi</a:t>
            </a:r>
            <a:r>
              <a:rPr lang="en-US" sz="1800" b="1" dirty="0" err="1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800" b="1" dirty="0" err="1">
                <a:solidFill>
                  <a:srgbClr val="FFFF00"/>
                </a:solidFill>
                <a:latin typeface="Roboto"/>
                <a:cs typeface="Roboto"/>
              </a:rPr>
              <a:t>i</a:t>
            </a:r>
            <a:r>
              <a:rPr sz="1800" b="1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Institute</a:t>
            </a:r>
            <a:r>
              <a:rPr sz="1800" b="1" spc="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800" b="1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lang="en-US" b="1" spc="55" dirty="0">
                <a:solidFill>
                  <a:srgbClr val="FFFF00"/>
                </a:solidFill>
                <a:latin typeface="Roboto"/>
                <a:cs typeface="Roboto"/>
              </a:rPr>
              <a:t>T</a:t>
            </a:r>
            <a:r>
              <a:rPr sz="1800" b="1" spc="55" dirty="0">
                <a:solidFill>
                  <a:srgbClr val="FFFF00"/>
                </a:solidFill>
                <a:latin typeface="Roboto"/>
                <a:cs typeface="Roboto"/>
              </a:rPr>
              <a:t>echnology</a:t>
            </a:r>
            <a:endParaRPr sz="1800" dirty="0">
              <a:latin typeface="Roboto"/>
              <a:cs typeface="Roboto"/>
            </a:endParaRPr>
          </a:p>
          <a:p>
            <a:pPr marR="551180" algn="ctr">
              <a:lnSpc>
                <a:spcPts val="2130"/>
              </a:lnSpc>
            </a:pPr>
            <a:r>
              <a:rPr sz="1800" b="1" dirty="0" err="1">
                <a:solidFill>
                  <a:srgbClr val="FFFF00"/>
                </a:solidFill>
                <a:latin typeface="Roboto"/>
                <a:cs typeface="Roboto"/>
              </a:rPr>
              <a:t>Chikkamagalu</a:t>
            </a:r>
            <a:r>
              <a:rPr lang="en-US" sz="1800" b="1" dirty="0" err="1">
                <a:solidFill>
                  <a:srgbClr val="FFFF00"/>
                </a:solidFill>
                <a:latin typeface="Roboto"/>
                <a:cs typeface="Roboto"/>
              </a:rPr>
              <a:t>r</a:t>
            </a:r>
            <a:r>
              <a:rPr sz="1800" b="1" dirty="0" err="1">
                <a:solidFill>
                  <a:srgbClr val="FFFF00"/>
                </a:solidFill>
                <a:latin typeface="Roboto"/>
                <a:cs typeface="Roboto"/>
              </a:rPr>
              <a:t>u</a:t>
            </a:r>
            <a:r>
              <a:rPr sz="1800" b="1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lang="en-IN" sz="1800" b="1" dirty="0">
                <a:solidFill>
                  <a:srgbClr val="FFFF00"/>
                </a:solidFill>
                <a:latin typeface="Roboto"/>
                <a:cs typeface="Roboto"/>
              </a:rPr>
              <a:t>–</a:t>
            </a:r>
            <a:r>
              <a:rPr sz="1800" b="1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Roboto"/>
                <a:cs typeface="Roboto"/>
              </a:rPr>
              <a:t>577102</a:t>
            </a:r>
            <a:endParaRPr lang="en-US" b="1" dirty="0">
              <a:latin typeface="Roboto"/>
              <a:cs typeface="Roboto"/>
            </a:endParaRPr>
          </a:p>
          <a:p>
            <a:pPr marR="551180" algn="ctr">
              <a:lnSpc>
                <a:spcPts val="2130"/>
              </a:lnSpc>
            </a:pPr>
            <a:endParaRPr lang="en-IN" sz="1800" b="1" spc="-130" dirty="0">
              <a:solidFill>
                <a:srgbClr val="00AF50"/>
              </a:solidFill>
              <a:latin typeface="Roboto"/>
              <a:cs typeface="Roboto"/>
            </a:endParaRPr>
          </a:p>
          <a:p>
            <a:pPr marR="551180" algn="ctr">
              <a:lnSpc>
                <a:spcPts val="2130"/>
              </a:lnSpc>
            </a:pPr>
            <a:r>
              <a:rPr lang="en-US" sz="1800" spc="-130" dirty="0">
                <a:solidFill>
                  <a:srgbClr val="00AF50"/>
                </a:solidFill>
                <a:latin typeface="Roboto"/>
                <a:cs typeface="Roboto"/>
              </a:rPr>
              <a:t>Mini project</a:t>
            </a:r>
            <a:r>
              <a:rPr lang="en-IN" sz="1800" spc="-320" dirty="0">
                <a:solidFill>
                  <a:srgbClr val="00AF50"/>
                </a:solidFill>
                <a:latin typeface="Roboto"/>
                <a:cs typeface="Roboto"/>
              </a:rPr>
              <a:t>–</a:t>
            </a:r>
            <a:r>
              <a:rPr sz="1800" spc="20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lang="en-US" spc="-110" dirty="0">
                <a:solidFill>
                  <a:srgbClr val="00AF50"/>
                </a:solidFill>
                <a:latin typeface="Roboto"/>
                <a:cs typeface="Roboto"/>
              </a:rPr>
              <a:t>final presentation</a:t>
            </a:r>
            <a:endParaRPr sz="1800" dirty="0">
              <a:latin typeface="Roboto"/>
              <a:cs typeface="Roboto"/>
            </a:endParaRPr>
          </a:p>
          <a:p>
            <a:pPr marL="373380">
              <a:lnSpc>
                <a:spcPts val="3395"/>
              </a:lnSpc>
            </a:pPr>
            <a:r>
              <a:rPr sz="2850" dirty="0">
                <a:solidFill>
                  <a:srgbClr val="FF0000"/>
                </a:solidFill>
                <a:latin typeface="Roboto"/>
                <a:cs typeface="Roboto"/>
              </a:rPr>
              <a:t>“</a:t>
            </a:r>
            <a:r>
              <a:rPr sz="1850" b="1" dirty="0">
                <a:solidFill>
                  <a:srgbClr val="FF0000"/>
                </a:solidFill>
                <a:latin typeface="Roboto"/>
                <a:cs typeface="Roboto"/>
              </a:rPr>
              <a:t>Elect</a:t>
            </a:r>
            <a:r>
              <a:rPr lang="en-US" sz="1850" b="1" dirty="0">
                <a:solidFill>
                  <a:srgbClr val="FF0000"/>
                </a:solidFill>
                <a:latin typeface="Roboto"/>
                <a:cs typeface="Roboto"/>
              </a:rPr>
              <a:t>r</a:t>
            </a:r>
            <a:r>
              <a:rPr sz="1850" b="1" dirty="0">
                <a:solidFill>
                  <a:srgbClr val="FF0000"/>
                </a:solidFill>
                <a:latin typeface="Roboto"/>
                <a:cs typeface="Roboto"/>
              </a:rPr>
              <a:t>icity</a:t>
            </a:r>
            <a:r>
              <a:rPr sz="1850" b="1" spc="160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850" b="1" dirty="0">
                <a:solidFill>
                  <a:srgbClr val="FF0000"/>
                </a:solidFill>
                <a:latin typeface="Roboto"/>
                <a:cs typeface="Roboto"/>
              </a:rPr>
              <a:t>Billing</a:t>
            </a:r>
            <a:r>
              <a:rPr sz="1850" b="1" spc="18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850" b="1" dirty="0">
                <a:solidFill>
                  <a:srgbClr val="FF0000"/>
                </a:solidFill>
                <a:latin typeface="Roboto"/>
                <a:cs typeface="Roboto"/>
              </a:rPr>
              <a:t>Management</a:t>
            </a:r>
            <a:r>
              <a:rPr sz="1850" b="1" spc="16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1850" b="1" spc="-10" dirty="0">
                <a:solidFill>
                  <a:srgbClr val="FF0000"/>
                </a:solidFill>
                <a:latin typeface="Roboto"/>
                <a:cs typeface="Roboto"/>
              </a:rPr>
              <a:t>System</a:t>
            </a:r>
            <a:r>
              <a:rPr sz="2850" spc="-10" dirty="0">
                <a:solidFill>
                  <a:srgbClr val="FF0000"/>
                </a:solidFill>
                <a:latin typeface="Roboto"/>
                <a:cs typeface="Roboto"/>
              </a:rPr>
              <a:t>“</a:t>
            </a:r>
            <a:endParaRPr sz="2850" dirty="0">
              <a:latin typeface="Roboto"/>
              <a:cs typeface="Roboto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8442355-C42A-A8DA-C016-7949301C9A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" y="4802505"/>
            <a:ext cx="4038600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299275A-79EA-C462-1A5A-7EF5D2B69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514350"/>
            <a:ext cx="59836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Key Features</a:t>
            </a:r>
            <a:endParaRPr spc="160" dirty="0"/>
          </a:p>
        </p:txBody>
      </p:sp>
      <p:sp>
        <p:nvSpPr>
          <p:cNvPr id="3" name="object 3"/>
          <p:cNvSpPr txBox="1"/>
          <p:nvPr/>
        </p:nvSpPr>
        <p:spPr>
          <a:xfrm>
            <a:off x="390842" y="1274762"/>
            <a:ext cx="4330700" cy="2472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2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User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Registration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Authentication</a:t>
            </a:r>
            <a:endParaRPr sz="2000" dirty="0">
              <a:latin typeface="Arial MT"/>
              <a:cs typeface="Arial MT"/>
            </a:endParaRPr>
          </a:p>
          <a:p>
            <a:pPr marL="100965" indent="-9652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Automated</a:t>
            </a:r>
            <a:r>
              <a:rPr sz="2000" spc="-6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Billing</a:t>
            </a:r>
            <a:endParaRPr sz="2000" dirty="0">
              <a:latin typeface="Arial MT"/>
              <a:cs typeface="Arial MT"/>
            </a:endParaRPr>
          </a:p>
          <a:p>
            <a:pPr marL="100965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Payment</a:t>
            </a:r>
            <a:r>
              <a:rPr sz="2000" spc="-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Processing</a:t>
            </a:r>
            <a:endParaRPr sz="2000" dirty="0">
              <a:latin typeface="Arial MT"/>
              <a:cs typeface="Arial MT"/>
            </a:endParaRPr>
          </a:p>
          <a:p>
            <a:pPr marL="100965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User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Dashboard</a:t>
            </a:r>
            <a:endParaRPr sz="2000" dirty="0">
              <a:latin typeface="Arial MT"/>
              <a:cs typeface="Arial MT"/>
            </a:endParaRPr>
          </a:p>
          <a:p>
            <a:pPr marL="100965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Notifications</a:t>
            </a:r>
            <a:r>
              <a:rPr sz="2000" spc="-3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Alerts</a:t>
            </a:r>
            <a:endParaRPr sz="2000" dirty="0">
              <a:latin typeface="Arial MT"/>
              <a:cs typeface="Arial MT"/>
            </a:endParaRPr>
          </a:p>
          <a:p>
            <a:pPr marL="100965" indent="-9652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Reporting</a:t>
            </a:r>
            <a:r>
              <a:rPr sz="2000" spc="-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Analytics</a:t>
            </a:r>
            <a:endParaRPr sz="2000" dirty="0">
              <a:latin typeface="Arial MT"/>
              <a:cs typeface="Arial MT"/>
            </a:endParaRPr>
          </a:p>
          <a:p>
            <a:pPr marL="100965" indent="-9652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Customer</a:t>
            </a:r>
            <a:r>
              <a:rPr sz="2000" spc="-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Support</a:t>
            </a:r>
            <a:endParaRPr sz="2000" dirty="0">
              <a:latin typeface="Arial MT"/>
              <a:cs typeface="Arial MT"/>
            </a:endParaRPr>
          </a:p>
          <a:p>
            <a:pPr marL="100965" indent="-97155">
              <a:lnSpc>
                <a:spcPct val="100000"/>
              </a:lnSpc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Data</a:t>
            </a:r>
            <a:r>
              <a:rPr sz="2000" spc="-5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Arial MT"/>
                <a:cs typeface="Arial MT"/>
              </a:rPr>
              <a:t>Security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5056-9056-6836-B990-9CC5B68B84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435" y="4857750"/>
            <a:ext cx="3834765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9F52-D9FE-7BD8-6278-6D8D5D2D2D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86800" y="4857750"/>
            <a:ext cx="228600" cy="182880"/>
          </a:xfrm>
        </p:spPr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 dirty="0"/>
          </a:p>
        </p:txBody>
      </p:sp>
      <p:pic>
        <p:nvPicPr>
          <p:cNvPr id="2050" name="Picture 2" descr="EnergiSpeak | Electronic energy billing system">
            <a:extLst>
              <a:ext uri="{FF2B5EF4-FFF2-40B4-BE49-F238E27FC236}">
                <a16:creationId xmlns:a16="http://schemas.microsoft.com/office/drawing/2014/main" id="{30946102-2D01-FDE0-1CEA-11266161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23950"/>
            <a:ext cx="3248439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470535"/>
            <a:ext cx="598360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1125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Expected Outcomes </a:t>
            </a:r>
            <a:endParaRPr spc="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C8B35-F992-B2D3-9F51-81CB4B9C3773}"/>
              </a:ext>
            </a:extLst>
          </p:cNvPr>
          <p:cNvSpPr txBox="1"/>
          <p:nvPr/>
        </p:nvSpPr>
        <p:spPr>
          <a:xfrm>
            <a:off x="228600" y="1123950"/>
            <a:ext cx="662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● Improved Accuracy and Efficiency </a:t>
            </a:r>
          </a:p>
          <a:p>
            <a:r>
              <a:rPr lang="en-US" dirty="0"/>
              <a:t>● Greater Customer Satisfaction </a:t>
            </a:r>
          </a:p>
          <a:p>
            <a:r>
              <a:rPr lang="en-US" dirty="0"/>
              <a:t>● Real-Time Data Insights </a:t>
            </a:r>
          </a:p>
          <a:p>
            <a:r>
              <a:rPr lang="en-US" dirty="0"/>
              <a:t>● Faster Payment Processing </a:t>
            </a:r>
          </a:p>
          <a:p>
            <a:r>
              <a:rPr lang="en-US" dirty="0"/>
              <a:t>● Comprehensive Reporting </a:t>
            </a:r>
          </a:p>
          <a:p>
            <a:r>
              <a:rPr lang="en-US" dirty="0"/>
              <a:t>● Flexibility in Pricing Models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2478D-1FE5-C870-00CC-8807F457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94" y="1047750"/>
            <a:ext cx="4602406" cy="27432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F3113-85C2-C7BB-4035-6EBB7909E7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" y="4857750"/>
            <a:ext cx="3810000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7EA2F-519A-A2EC-D467-8963EB7104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99992" y="4879216"/>
            <a:ext cx="2103120" cy="257175"/>
          </a:xfrm>
        </p:spPr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55EE-FFE0-0002-76BA-0ECAF582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57150"/>
            <a:ext cx="5983605" cy="41549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08097-0627-17A3-5E8D-4BA84DD245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04800" y="4883467"/>
            <a:ext cx="5501640" cy="257175"/>
          </a:xfrm>
        </p:spPr>
        <p:txBody>
          <a:bodyPr/>
          <a:lstStyle/>
          <a:p>
            <a:r>
              <a:rPr lang="en-US" dirty="0"/>
              <a:t>DEPT OF DATA SCIENCE,AIT,CKM.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5A2C-9C70-09DC-03FB-DF112CC399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629400" y="4871561"/>
            <a:ext cx="2103120" cy="257175"/>
          </a:xfrm>
        </p:spPr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9A054-49C9-8219-E5E2-35EC74592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675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58E-7B4C-468E-9C97-4ACC96D2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42" y="470535"/>
            <a:ext cx="5983605" cy="415498"/>
          </a:xfrm>
        </p:spPr>
        <p:txBody>
          <a:bodyPr/>
          <a:lstStyle/>
          <a:p>
            <a:r>
              <a:rPr lang="en-US" dirty="0"/>
              <a:t>FUTURE SCOPE OF THE PROJECT:-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2474-8430-FE0C-8327-1B29F680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494532"/>
            <a:ext cx="8321992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provide SMS based alerts and email notifications  for billing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wallet can be  developed to handle discounts on the points basis.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also be used to provide  referral code concept for referring friends.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Electricity billing system will enable the customer and billing . department made think faster and get information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want any information about bill /slip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26EEF-3490-F6F3-E6C2-A082B18889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435" y="4857750"/>
            <a:ext cx="3910965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6706-3FAC-EFBC-3718-F2886F3510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187565" y="4894456"/>
            <a:ext cx="1905000" cy="182880"/>
          </a:xfrm>
        </p:spPr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2343150"/>
            <a:ext cx="303212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4000" dirty="0"/>
              <a:t>Thank You</a:t>
            </a:r>
            <a:endParaRPr sz="5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D556F-507D-51EB-8FD5-5625A66404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4857750"/>
            <a:ext cx="3886200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D827-05C6-8432-10DF-F9B3EBFA67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 flipH="1">
            <a:off x="8686800" y="4857750"/>
            <a:ext cx="457200" cy="182880"/>
          </a:xfrm>
        </p:spPr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Roboto"/>
                <a:cs typeface="Roboto"/>
              </a:rPr>
              <a:t>Elect</a:t>
            </a:r>
            <a:r>
              <a:rPr lang="en-US" b="1" dirty="0">
                <a:latin typeface="Roboto"/>
                <a:cs typeface="Roboto"/>
              </a:rPr>
              <a:t>r</a:t>
            </a:r>
            <a:r>
              <a:rPr b="1" dirty="0">
                <a:latin typeface="Roboto"/>
                <a:cs typeface="Roboto"/>
              </a:rPr>
              <a:t>icity</a:t>
            </a:r>
            <a:r>
              <a:rPr b="1" spc="50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Billing</a:t>
            </a:r>
            <a:r>
              <a:rPr b="1" spc="15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Management</a:t>
            </a:r>
            <a:r>
              <a:rPr b="1" spc="45" dirty="0">
                <a:latin typeface="Roboto"/>
                <a:cs typeface="Roboto"/>
              </a:rPr>
              <a:t> </a:t>
            </a:r>
            <a:r>
              <a:rPr b="1" spc="-10" dirty="0">
                <a:latin typeface="Roboto"/>
                <a:cs typeface="Roboto"/>
              </a:rPr>
              <a:t>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0E7B-2A5C-51CB-1812-3DFA8B57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68759"/>
            <a:ext cx="8159750" cy="1231106"/>
          </a:xfrm>
        </p:spPr>
        <p:txBody>
          <a:bodyPr/>
          <a:lstStyle/>
          <a:p>
            <a:r>
              <a:rPr lang="en-US" dirty="0"/>
              <a:t>The Electricity Billing Management System is designed to the billing process for electricity consumption. Our aims to create a website ,where user can login ,overview user’s data like power consumption , taxes and also to pay bills in online.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107130C-6E86-27C0-533C-A89073FDAC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" y="4886324"/>
            <a:ext cx="4419600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97BC7B-4293-0786-8EC8-09236FE635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4886324"/>
            <a:ext cx="2103120" cy="154306"/>
          </a:xfrm>
        </p:spPr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94EFFF-14E2-E6DC-FDA2-C9D8E9E8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78636"/>
            <a:ext cx="5029200" cy="2033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Problem Statement:</a:t>
            </a:r>
            <a:endParaRPr spc="-13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0842" y="1068759"/>
            <a:ext cx="8159750" cy="13295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70534" marR="267970" indent="-343535">
              <a:lnSpc>
                <a:spcPct val="114300"/>
              </a:lnSpc>
              <a:spcBef>
                <a:spcPts val="55"/>
              </a:spcBef>
              <a:buChar char="●"/>
              <a:tabLst>
                <a:tab pos="470534" algn="l"/>
                <a:tab pos="533400" algn="l"/>
              </a:tabLst>
            </a:pPr>
            <a:r>
              <a:rPr sz="18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lang="en-US" sz="1800" dirty="0">
                <a:solidFill>
                  <a:srgbClr val="434343"/>
                </a:solidFill>
                <a:latin typeface="Times New Roman"/>
                <a:cs typeface="Times New Roman"/>
              </a:rPr>
              <a:t>Electricity bill aims to implement the system that will help to ensure that it meets the needs of all </a:t>
            </a:r>
            <a:r>
              <a:rPr lang="en-US" sz="1800" dirty="0" err="1">
                <a:solidFill>
                  <a:srgbClr val="434343"/>
                </a:solidFill>
                <a:latin typeface="Times New Roman"/>
                <a:cs typeface="Times New Roman"/>
              </a:rPr>
              <a:t>stakeholders,and</a:t>
            </a:r>
            <a:r>
              <a:rPr lang="en-US" sz="1800" dirty="0">
                <a:solidFill>
                  <a:srgbClr val="434343"/>
                </a:solidFill>
                <a:latin typeface="Times New Roman"/>
                <a:cs typeface="Times New Roman"/>
              </a:rPr>
              <a:t> leads to a more efficient and customer-friendly </a:t>
            </a:r>
            <a:r>
              <a:rPr lang="en-US" sz="1800">
                <a:solidFill>
                  <a:srgbClr val="434343"/>
                </a:solidFill>
                <a:latin typeface="Times New Roman"/>
                <a:cs typeface="Times New Roman"/>
              </a:rPr>
              <a:t>billing process</a:t>
            </a:r>
            <a:r>
              <a:rPr lang="en-US" sz="1800"/>
              <a:t>.</a:t>
            </a:r>
            <a:endParaRPr lang="en-US" sz="1800" dirty="0"/>
          </a:p>
          <a:p>
            <a:pPr marL="126999" marR="267970">
              <a:lnSpc>
                <a:spcPct val="114300"/>
              </a:lnSpc>
              <a:spcBef>
                <a:spcPts val="55"/>
              </a:spcBef>
              <a:tabLst>
                <a:tab pos="470534" algn="l"/>
                <a:tab pos="533400" algn="l"/>
              </a:tabLs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04E6-F45F-0158-3752-6F6941C7D7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30480" y="4861559"/>
            <a:ext cx="3910965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ED816-3746-817C-0132-46B07763FD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85728" y="4857750"/>
            <a:ext cx="2103120" cy="257175"/>
          </a:xfrm>
        </p:spPr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840F5B-5B76-0AE2-1650-B81297C4EA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2400" y="4866501"/>
            <a:ext cx="4236720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6F193-2F4C-DFA6-B7B9-0C001445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 flipH="1">
            <a:off x="8686800" y="4857750"/>
            <a:ext cx="457200" cy="182880"/>
          </a:xfrm>
        </p:spPr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E472A-F386-FCB8-3234-6C25A90C4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6" y="980301"/>
            <a:ext cx="6717196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41784-87DC-F1C8-5C4D-861FCB0BBCC8}"/>
              </a:ext>
            </a:extLst>
          </p:cNvPr>
          <p:cNvSpPr txBox="1"/>
          <p:nvPr/>
        </p:nvSpPr>
        <p:spPr>
          <a:xfrm>
            <a:off x="3429000" y="3619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 page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5531-B5C7-68B6-CFA7-63B07FE7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813352"/>
            <a:ext cx="3266758" cy="276999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Customer details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5FBA-21C4-A32F-B7EC-8B8D91E000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2400" y="4857750"/>
            <a:ext cx="4191000" cy="182880"/>
          </a:xfrm>
        </p:spPr>
        <p:txBody>
          <a:bodyPr/>
          <a:lstStyle/>
          <a:p>
            <a:r>
              <a:rPr lang="en-US" dirty="0"/>
              <a:t>DEPT OF DATA SCIENCE,AIT,CKM.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21F81-35C5-DA18-3F6B-75444CFDE9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F48FA-35EB-60C5-210D-6815607098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1276350"/>
            <a:ext cx="419100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F361E-87BF-5FC8-A97B-EA64A0738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76350"/>
            <a:ext cx="41148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10F65-7D28-5B02-D221-E19C25CF406E}"/>
              </a:ext>
            </a:extLst>
          </p:cNvPr>
          <p:cNvSpPr txBox="1"/>
          <p:nvPr/>
        </p:nvSpPr>
        <p:spPr>
          <a:xfrm>
            <a:off x="5943600" y="813352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Bill transaction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74D2-AAD6-95F1-0EF1-287A7492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42" y="470535"/>
            <a:ext cx="5983605" cy="415498"/>
          </a:xfrm>
        </p:spPr>
        <p:txBody>
          <a:bodyPr/>
          <a:lstStyle/>
          <a:p>
            <a:r>
              <a:rPr lang="en-US" dirty="0"/>
              <a:t>OBJECTIVE OF THE PROJECT:-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6DD7-9F32-02AE-A330-86E72739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909444"/>
            <a:ext cx="8159750" cy="40010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is an innovation ,which makes the way of paying electricity bills simple compared to the other existing projects.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has been implemented using </a:t>
            </a:r>
            <a:r>
              <a:rPr lang="en-US" dirty="0" err="1"/>
              <a:t>php</a:t>
            </a:r>
            <a:r>
              <a:rPr lang="en-US" dirty="0"/>
              <a:t> as  front end </a:t>
            </a:r>
            <a:r>
              <a:rPr lang="en-US" dirty="0" err="1"/>
              <a:t>mysql</a:t>
            </a:r>
            <a:r>
              <a:rPr lang="en-US" dirty="0"/>
              <a:t> as the back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maintains the error free database and easily incorporates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Developments and changes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develop an well – designed  database to store customer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0FF2B-9E31-4E76-92E3-2E5144CFA3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4933950"/>
            <a:ext cx="4648200" cy="85383"/>
          </a:xfrm>
        </p:spPr>
        <p:txBody>
          <a:bodyPr/>
          <a:lstStyle/>
          <a:p>
            <a:r>
              <a:rPr lang="en-US" sz="1050" dirty="0"/>
              <a:t>DEPT OF DATA SCIENCE,AIT,CKM.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B91DF-2D03-8958-B5F1-7B3268C7C7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3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4521-5B08-2564-FA03-A2F56E31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42" y="470535"/>
            <a:ext cx="5983605" cy="415498"/>
          </a:xfrm>
        </p:spPr>
        <p:txBody>
          <a:bodyPr/>
          <a:lstStyle/>
          <a:p>
            <a:r>
              <a:rPr lang="en-US" dirty="0"/>
              <a:t>ADVANTAGE OF PROJECT:-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043B-CA45-3BF5-283A-D787C9F6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229600" cy="304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Minimize the handwritten work from admission to billing department.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helps to minimize your repeated works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huge time saver and facilitates proper communication among the management </a:t>
            </a:r>
            <a:r>
              <a:rPr lang="en-US" dirty="0" err="1"/>
              <a:t>staff,and</a:t>
            </a:r>
            <a:r>
              <a:rPr lang="en-US" dirty="0"/>
              <a:t> the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computerized system for maintaining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human storage with less computer memory.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8AB4C-E3F9-7603-EC05-E70542DCAC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435" y="4886325"/>
            <a:ext cx="3910965" cy="276999"/>
          </a:xfrm>
        </p:spPr>
        <p:txBody>
          <a:bodyPr/>
          <a:lstStyle/>
          <a:p>
            <a:r>
              <a:rPr lang="en-US" sz="1050" dirty="0"/>
              <a:t>DEPT OF DATA SCIENCE,AIT,CKM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0EB67-0BE3-6A13-EC7A-7EE6D01359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 flipH="1">
            <a:off x="8686800" y="4886325"/>
            <a:ext cx="228600" cy="154305"/>
          </a:xfrm>
        </p:spPr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4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D1D4-880B-073A-9F2C-0FF1C3A1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0970"/>
            <a:ext cx="5983605" cy="415498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27674-C704-C600-F1F7-FB29026B57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4303" y="4886325"/>
            <a:ext cx="4739640" cy="257175"/>
          </a:xfrm>
        </p:spPr>
        <p:txBody>
          <a:bodyPr/>
          <a:lstStyle/>
          <a:p>
            <a:r>
              <a:rPr lang="en-US" dirty="0"/>
              <a:t>DEPT OF DATA SCIENCE,AIT,CKM.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F975-2683-3EE4-3FE2-264805E988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696075" y="4886324"/>
            <a:ext cx="2103120" cy="257175"/>
          </a:xfrm>
        </p:spPr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pic>
        <p:nvPicPr>
          <p:cNvPr id="1026" name="Picture 2" descr="Online Electricity Bill Payment Capstone Project Document - Capstone Guide">
            <a:extLst>
              <a:ext uri="{FF2B5EF4-FFF2-40B4-BE49-F238E27FC236}">
                <a16:creationId xmlns:a16="http://schemas.microsoft.com/office/drawing/2014/main" id="{D57C7A09-3017-69B4-8E01-DAB5AEEB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9150"/>
            <a:ext cx="5476875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8351" y="195898"/>
            <a:ext cx="340042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Tools and Technology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390842" y="677862"/>
            <a:ext cx="7684770" cy="2608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Language: </a:t>
            </a:r>
            <a:r>
              <a:rPr lang="en-IN" dirty="0" err="1"/>
              <a:t>php</a:t>
            </a:r>
            <a:r>
              <a:rPr lang="en-IN" dirty="0"/>
              <a:t> ,html ,</a:t>
            </a:r>
            <a:r>
              <a:rPr lang="en-IN" dirty="0" err="1"/>
              <a:t>css</a:t>
            </a:r>
            <a:r>
              <a:rPr lang="en-IN" dirty="0"/>
              <a:t> , java.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Database : MySQL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Server: localhost.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A87C-F921-81E9-4B56-57A2F0E791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4947602"/>
            <a:ext cx="3962400" cy="71732"/>
          </a:xfrm>
        </p:spPr>
        <p:txBody>
          <a:bodyPr/>
          <a:lstStyle/>
          <a:p>
            <a:r>
              <a:rPr lang="en-US" sz="1050" dirty="0"/>
              <a:t>DEPT OF DATA SCIENCE,AIT,CKM.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2E6A-DFEE-C0AE-00C0-B08ABDD489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934200" y="4857751"/>
            <a:ext cx="2103120" cy="257175"/>
          </a:xfrm>
        </p:spPr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598</Words>
  <Application>Microsoft Office PowerPoint</Application>
  <PresentationFormat>On-screen Show (16:9)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Roboto</vt:lpstr>
      <vt:lpstr>Times New Roman</vt:lpstr>
      <vt:lpstr>Office Theme</vt:lpstr>
      <vt:lpstr>Dept. of CS&amp;E ( DATA SCIENCE)</vt:lpstr>
      <vt:lpstr>Electricity Billing Management System</vt:lpstr>
      <vt:lpstr>Problem Statement:</vt:lpstr>
      <vt:lpstr>PowerPoint Presentation</vt:lpstr>
      <vt:lpstr>Customer details</vt:lpstr>
      <vt:lpstr>OBJECTIVE OF THE PROJECT:-</vt:lpstr>
      <vt:lpstr>ADVANTAGE OF PROJECT:-</vt:lpstr>
      <vt:lpstr>Methodology</vt:lpstr>
      <vt:lpstr>Tools and Technology</vt:lpstr>
      <vt:lpstr>Key Features</vt:lpstr>
      <vt:lpstr>Expected Outcomes </vt:lpstr>
      <vt:lpstr>Results</vt:lpstr>
      <vt:lpstr>FUTURE SCOPE OF THE PROJECT:-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Gurukiran K S</dc:creator>
  <cp:lastModifiedBy>Gurukiranks Gurukiranks</cp:lastModifiedBy>
  <cp:revision>7</cp:revision>
  <dcterms:created xsi:type="dcterms:W3CDTF">2024-12-13T11:08:21Z</dcterms:created>
  <dcterms:modified xsi:type="dcterms:W3CDTF">2024-12-20T06:53:26Z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LastSaved">
    <vt:filetime>2024-12-13T00:00:00Z</vt:filetime>
  </property>
</Properties>
</file>