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22"/>
  </p:notesMasterIdLst>
  <p:handoutMasterIdLst>
    <p:handoutMasterId r:id="rId23"/>
  </p:handoutMasterIdLst>
  <p:sldIdLst>
    <p:sldId id="256" r:id="rId2"/>
    <p:sldId id="273" r:id="rId3"/>
    <p:sldId id="274" r:id="rId4"/>
    <p:sldId id="275" r:id="rId5"/>
    <p:sldId id="276" r:id="rId6"/>
    <p:sldId id="294" r:id="rId7"/>
    <p:sldId id="283" r:id="rId8"/>
    <p:sldId id="278" r:id="rId9"/>
    <p:sldId id="279" r:id="rId10"/>
    <p:sldId id="280" r:id="rId11"/>
    <p:sldId id="281" r:id="rId12"/>
    <p:sldId id="295" r:id="rId13"/>
    <p:sldId id="296" r:id="rId14"/>
    <p:sldId id="284" r:id="rId15"/>
    <p:sldId id="288" r:id="rId16"/>
    <p:sldId id="297" r:id="rId17"/>
    <p:sldId id="290" r:id="rId18"/>
    <p:sldId id="289" r:id="rId19"/>
    <p:sldId id="291"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10/19/2020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10/19/2020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1" fmla="*/ 3501 w 5586176"/>
              <a:gd name="connsiteY0-2" fmla="*/ 0 h 5900239"/>
              <a:gd name="connsiteX1-3" fmla="*/ 5586176 w 5586176"/>
              <a:gd name="connsiteY1-4" fmla="*/ 0 h 5900239"/>
              <a:gd name="connsiteX2-5" fmla="*/ 5586176 w 5586176"/>
              <a:gd name="connsiteY2-6" fmla="*/ 5900239 h 5900239"/>
              <a:gd name="connsiteX3-7" fmla="*/ 3501 w 5586176"/>
              <a:gd name="connsiteY3-8" fmla="*/ 5900239 h 5900239"/>
              <a:gd name="connsiteX4-9" fmla="*/ 0 w 5586176"/>
              <a:gd name="connsiteY4-10" fmla="*/ 3615600 h 5900239"/>
              <a:gd name="connsiteX5" fmla="*/ 3501 w 5586176"/>
              <a:gd name="connsiteY5" fmla="*/ 0 h 5900239"/>
              <a:gd name="connsiteX0-11" fmla="*/ 0 w 5582675"/>
              <a:gd name="connsiteY0-12" fmla="*/ 0 h 5900239"/>
              <a:gd name="connsiteX1-13" fmla="*/ 5582675 w 5582675"/>
              <a:gd name="connsiteY1-14" fmla="*/ 0 h 5900239"/>
              <a:gd name="connsiteX2-15" fmla="*/ 5582675 w 5582675"/>
              <a:gd name="connsiteY2-16" fmla="*/ 5900239 h 5900239"/>
              <a:gd name="connsiteX3-17" fmla="*/ 0 w 5582675"/>
              <a:gd name="connsiteY3-18" fmla="*/ 5900239 h 5900239"/>
              <a:gd name="connsiteX4-19" fmla="*/ 220019 w 5582675"/>
              <a:gd name="connsiteY4-20" fmla="*/ 3442880 h 5900239"/>
              <a:gd name="connsiteX5-21" fmla="*/ 0 w 5582675"/>
              <a:gd name="connsiteY5-22" fmla="*/ 0 h 5900239"/>
              <a:gd name="connsiteX0-23" fmla="*/ 0 w 5582675"/>
              <a:gd name="connsiteY0-24" fmla="*/ 0 h 5900239"/>
              <a:gd name="connsiteX1-25" fmla="*/ 5582675 w 5582675"/>
              <a:gd name="connsiteY1-26" fmla="*/ 0 h 5900239"/>
              <a:gd name="connsiteX2-27" fmla="*/ 5582675 w 5582675"/>
              <a:gd name="connsiteY2-28" fmla="*/ 5900239 h 5900239"/>
              <a:gd name="connsiteX3-29" fmla="*/ 0 w 5582675"/>
              <a:gd name="connsiteY3-30" fmla="*/ 5900239 h 5900239"/>
              <a:gd name="connsiteX4-31" fmla="*/ 220019 w 5582675"/>
              <a:gd name="connsiteY4-32" fmla="*/ 3442880 h 5900239"/>
              <a:gd name="connsiteX5-33" fmla="*/ 11739 w 5582675"/>
              <a:gd name="connsiteY5-34" fmla="*/ 237400 h 5900239"/>
              <a:gd name="connsiteX6" fmla="*/ 0 w 5582675"/>
              <a:gd name="connsiteY6" fmla="*/ 0 h 5900239"/>
              <a:gd name="connsiteX0-35" fmla="*/ 0 w 5582675"/>
              <a:gd name="connsiteY0-36" fmla="*/ 0 h 5900239"/>
              <a:gd name="connsiteX1-37" fmla="*/ 5582675 w 5582675"/>
              <a:gd name="connsiteY1-38" fmla="*/ 0 h 5900239"/>
              <a:gd name="connsiteX2-39" fmla="*/ 5582675 w 5582675"/>
              <a:gd name="connsiteY2-40" fmla="*/ 5900239 h 5900239"/>
              <a:gd name="connsiteX3-41" fmla="*/ 0 w 5582675"/>
              <a:gd name="connsiteY3-42" fmla="*/ 5900239 h 5900239"/>
              <a:gd name="connsiteX4-43" fmla="*/ 220019 w 5582675"/>
              <a:gd name="connsiteY4-44" fmla="*/ 3442880 h 5900239"/>
              <a:gd name="connsiteX5-45" fmla="*/ 11739 w 5582675"/>
              <a:gd name="connsiteY5-46" fmla="*/ 237400 h 5900239"/>
              <a:gd name="connsiteX6-47" fmla="*/ 0 w 5582675"/>
              <a:gd name="connsiteY6-48" fmla="*/ 0 h 5900239"/>
              <a:gd name="connsiteX0-49" fmla="*/ 0 w 5582675"/>
              <a:gd name="connsiteY0-50" fmla="*/ 0 h 5900239"/>
              <a:gd name="connsiteX1-51" fmla="*/ 5582675 w 5582675"/>
              <a:gd name="connsiteY1-52" fmla="*/ 0 h 5900239"/>
              <a:gd name="connsiteX2-53" fmla="*/ 5582675 w 5582675"/>
              <a:gd name="connsiteY2-54" fmla="*/ 5900239 h 5900239"/>
              <a:gd name="connsiteX3-55" fmla="*/ 0 w 5582675"/>
              <a:gd name="connsiteY3-56" fmla="*/ 5900239 h 5900239"/>
              <a:gd name="connsiteX4-57" fmla="*/ 220019 w 5582675"/>
              <a:gd name="connsiteY4-58" fmla="*/ 3442880 h 5900239"/>
              <a:gd name="connsiteX5-59" fmla="*/ 62539 w 5582675"/>
              <a:gd name="connsiteY5-60" fmla="*/ 237400 h 5900239"/>
              <a:gd name="connsiteX6-61" fmla="*/ 0 w 5582675"/>
              <a:gd name="connsiteY6-62" fmla="*/ 0 h 5900239"/>
              <a:gd name="connsiteX0-63" fmla="*/ 0 w 5582675"/>
              <a:gd name="connsiteY0-64" fmla="*/ 0 h 5900239"/>
              <a:gd name="connsiteX1-65" fmla="*/ 5582675 w 5582675"/>
              <a:gd name="connsiteY1-66" fmla="*/ 0 h 5900239"/>
              <a:gd name="connsiteX2-67" fmla="*/ 5582675 w 5582675"/>
              <a:gd name="connsiteY2-68" fmla="*/ 5900239 h 5900239"/>
              <a:gd name="connsiteX3-69" fmla="*/ 0 w 5582675"/>
              <a:gd name="connsiteY3-70" fmla="*/ 5900239 h 5900239"/>
              <a:gd name="connsiteX4-71" fmla="*/ 220019 w 5582675"/>
              <a:gd name="connsiteY4-72" fmla="*/ 3442880 h 5900239"/>
              <a:gd name="connsiteX5-73" fmla="*/ 62539 w 5582675"/>
              <a:gd name="connsiteY5-74" fmla="*/ 237400 h 5900239"/>
              <a:gd name="connsiteX6-75" fmla="*/ 0 w 5582675"/>
              <a:gd name="connsiteY6-76" fmla="*/ 0 h 5900239"/>
              <a:gd name="connsiteX0-77" fmla="*/ 0 w 5582675"/>
              <a:gd name="connsiteY0-78" fmla="*/ 0 h 5900239"/>
              <a:gd name="connsiteX1-79" fmla="*/ 5582675 w 5582675"/>
              <a:gd name="connsiteY1-80" fmla="*/ 0 h 5900239"/>
              <a:gd name="connsiteX2-81" fmla="*/ 5582675 w 5582675"/>
              <a:gd name="connsiteY2-82" fmla="*/ 5900239 h 5900239"/>
              <a:gd name="connsiteX3-83" fmla="*/ 0 w 5582675"/>
              <a:gd name="connsiteY3-84" fmla="*/ 5900239 h 5900239"/>
              <a:gd name="connsiteX4-85" fmla="*/ 220019 w 5582675"/>
              <a:gd name="connsiteY4-86" fmla="*/ 3442880 h 5900239"/>
              <a:gd name="connsiteX5-87" fmla="*/ 62539 w 5582675"/>
              <a:gd name="connsiteY5-88" fmla="*/ 237400 h 5900239"/>
              <a:gd name="connsiteX6-89" fmla="*/ 0 w 5582675"/>
              <a:gd name="connsiteY6-90" fmla="*/ 0 h 5900239"/>
              <a:gd name="connsiteX0-91" fmla="*/ 0 w 5582675"/>
              <a:gd name="connsiteY0-92" fmla="*/ 0 h 5900239"/>
              <a:gd name="connsiteX1-93" fmla="*/ 5582675 w 5582675"/>
              <a:gd name="connsiteY1-94" fmla="*/ 0 h 5900239"/>
              <a:gd name="connsiteX2-95" fmla="*/ 5582675 w 5582675"/>
              <a:gd name="connsiteY2-96" fmla="*/ 5900239 h 5900239"/>
              <a:gd name="connsiteX3-97" fmla="*/ 0 w 5582675"/>
              <a:gd name="connsiteY3-98" fmla="*/ 5900239 h 5900239"/>
              <a:gd name="connsiteX4-99" fmla="*/ 220019 w 5582675"/>
              <a:gd name="connsiteY4-100" fmla="*/ 3442880 h 5900239"/>
              <a:gd name="connsiteX5-101" fmla="*/ 47299 w 5582675"/>
              <a:gd name="connsiteY5-102" fmla="*/ 247560 h 5900239"/>
              <a:gd name="connsiteX6-103" fmla="*/ 0 w 5582675"/>
              <a:gd name="connsiteY6-104" fmla="*/ 0 h 5900239"/>
              <a:gd name="connsiteX0-105" fmla="*/ 0 w 5582675"/>
              <a:gd name="connsiteY0-106" fmla="*/ 0 h 5900239"/>
              <a:gd name="connsiteX1-107" fmla="*/ 5582675 w 5582675"/>
              <a:gd name="connsiteY1-108" fmla="*/ 0 h 5900239"/>
              <a:gd name="connsiteX2-109" fmla="*/ 5582675 w 5582675"/>
              <a:gd name="connsiteY2-110" fmla="*/ 5900239 h 5900239"/>
              <a:gd name="connsiteX3-111" fmla="*/ 0 w 5582675"/>
              <a:gd name="connsiteY3-112" fmla="*/ 5900239 h 5900239"/>
              <a:gd name="connsiteX4-113" fmla="*/ 11739 w 5582675"/>
              <a:gd name="connsiteY4-114" fmla="*/ 5647600 h 5900239"/>
              <a:gd name="connsiteX5-115" fmla="*/ 220019 w 5582675"/>
              <a:gd name="connsiteY5-116" fmla="*/ 3442880 h 5900239"/>
              <a:gd name="connsiteX6-117" fmla="*/ 47299 w 5582675"/>
              <a:gd name="connsiteY6-118" fmla="*/ 247560 h 5900239"/>
              <a:gd name="connsiteX7" fmla="*/ 0 w 5582675"/>
              <a:gd name="connsiteY7" fmla="*/ 0 h 5900239"/>
              <a:gd name="connsiteX0-119" fmla="*/ 0 w 5582675"/>
              <a:gd name="connsiteY0-120" fmla="*/ 0 h 5900239"/>
              <a:gd name="connsiteX1-121" fmla="*/ 5582675 w 5582675"/>
              <a:gd name="connsiteY1-122" fmla="*/ 0 h 5900239"/>
              <a:gd name="connsiteX2-123" fmla="*/ 5582675 w 5582675"/>
              <a:gd name="connsiteY2-124" fmla="*/ 5900239 h 5900239"/>
              <a:gd name="connsiteX3-125" fmla="*/ 0 w 5582675"/>
              <a:gd name="connsiteY3-126" fmla="*/ 5900239 h 5900239"/>
              <a:gd name="connsiteX4-127" fmla="*/ 52379 w 5582675"/>
              <a:gd name="connsiteY4-128" fmla="*/ 5647600 h 5900239"/>
              <a:gd name="connsiteX5-129" fmla="*/ 220019 w 5582675"/>
              <a:gd name="connsiteY5-130" fmla="*/ 3442880 h 5900239"/>
              <a:gd name="connsiteX6-131" fmla="*/ 47299 w 5582675"/>
              <a:gd name="connsiteY6-132" fmla="*/ 247560 h 5900239"/>
              <a:gd name="connsiteX7-133" fmla="*/ 0 w 5582675"/>
              <a:gd name="connsiteY7-134" fmla="*/ 0 h 5900239"/>
              <a:gd name="connsiteX0-135" fmla="*/ 0 w 5582675"/>
              <a:gd name="connsiteY0-136" fmla="*/ 0 h 5900239"/>
              <a:gd name="connsiteX1-137" fmla="*/ 5582675 w 5582675"/>
              <a:gd name="connsiteY1-138" fmla="*/ 0 h 5900239"/>
              <a:gd name="connsiteX2-139" fmla="*/ 5582675 w 5582675"/>
              <a:gd name="connsiteY2-140" fmla="*/ 5900239 h 5900239"/>
              <a:gd name="connsiteX3-141" fmla="*/ 0 w 5582675"/>
              <a:gd name="connsiteY3-142" fmla="*/ 5900239 h 5900239"/>
              <a:gd name="connsiteX4-143" fmla="*/ 42854 w 5582675"/>
              <a:gd name="connsiteY4-144" fmla="*/ 5653315 h 5900239"/>
              <a:gd name="connsiteX5-145" fmla="*/ 220019 w 5582675"/>
              <a:gd name="connsiteY5-146" fmla="*/ 3442880 h 5900239"/>
              <a:gd name="connsiteX6-147" fmla="*/ 47299 w 5582675"/>
              <a:gd name="connsiteY6-148" fmla="*/ 247560 h 5900239"/>
              <a:gd name="connsiteX7-149" fmla="*/ 0 w 5582675"/>
              <a:gd name="connsiteY7-150" fmla="*/ 0 h 5900239"/>
              <a:gd name="connsiteX0-151" fmla="*/ 0 w 5582675"/>
              <a:gd name="connsiteY0-152" fmla="*/ 0 h 5900239"/>
              <a:gd name="connsiteX1-153" fmla="*/ 5582675 w 5582675"/>
              <a:gd name="connsiteY1-154" fmla="*/ 0 h 5900239"/>
              <a:gd name="connsiteX2-155" fmla="*/ 5582675 w 5582675"/>
              <a:gd name="connsiteY2-156" fmla="*/ 5900239 h 5900239"/>
              <a:gd name="connsiteX3-157" fmla="*/ 0 w 5582675"/>
              <a:gd name="connsiteY3-158" fmla="*/ 5900239 h 5900239"/>
              <a:gd name="connsiteX4-159" fmla="*/ 42854 w 5582675"/>
              <a:gd name="connsiteY4-160" fmla="*/ 5653315 h 5900239"/>
              <a:gd name="connsiteX5-161" fmla="*/ 220019 w 5582675"/>
              <a:gd name="connsiteY5-162" fmla="*/ 3442880 h 5900239"/>
              <a:gd name="connsiteX6-163" fmla="*/ 47299 w 5582675"/>
              <a:gd name="connsiteY6-164" fmla="*/ 247560 h 5900239"/>
              <a:gd name="connsiteX7-165" fmla="*/ 0 w 5582675"/>
              <a:gd name="connsiteY7-166" fmla="*/ 0 h 5900239"/>
              <a:gd name="connsiteX0-167" fmla="*/ 0 w 5582675"/>
              <a:gd name="connsiteY0-168" fmla="*/ 0 h 5900239"/>
              <a:gd name="connsiteX1-169" fmla="*/ 5582675 w 5582675"/>
              <a:gd name="connsiteY1-170" fmla="*/ 0 h 5900239"/>
              <a:gd name="connsiteX2-171" fmla="*/ 5582675 w 5582675"/>
              <a:gd name="connsiteY2-172" fmla="*/ 5900239 h 5900239"/>
              <a:gd name="connsiteX3-173" fmla="*/ 0 w 5582675"/>
              <a:gd name="connsiteY3-174" fmla="*/ 5900239 h 5900239"/>
              <a:gd name="connsiteX4-175" fmla="*/ 42854 w 5582675"/>
              <a:gd name="connsiteY4-176" fmla="*/ 5653315 h 5900239"/>
              <a:gd name="connsiteX5-177" fmla="*/ 220019 w 5582675"/>
              <a:gd name="connsiteY5-178" fmla="*/ 3442880 h 5900239"/>
              <a:gd name="connsiteX6-179" fmla="*/ 47299 w 5582675"/>
              <a:gd name="connsiteY6-180" fmla="*/ 247560 h 5900239"/>
              <a:gd name="connsiteX7-181" fmla="*/ 0 w 5582675"/>
              <a:gd name="connsiteY7-182" fmla="*/ 0 h 5900239"/>
              <a:gd name="connsiteX0-183" fmla="*/ 0 w 5582675"/>
              <a:gd name="connsiteY0-184" fmla="*/ 0 h 5900239"/>
              <a:gd name="connsiteX1-185" fmla="*/ 5582675 w 5582675"/>
              <a:gd name="connsiteY1-186" fmla="*/ 0 h 5900239"/>
              <a:gd name="connsiteX2-187" fmla="*/ 5582675 w 5582675"/>
              <a:gd name="connsiteY2-188" fmla="*/ 5900239 h 5900239"/>
              <a:gd name="connsiteX3-189" fmla="*/ 0 w 5582675"/>
              <a:gd name="connsiteY3-190" fmla="*/ 5900239 h 5900239"/>
              <a:gd name="connsiteX4-191" fmla="*/ 42854 w 5582675"/>
              <a:gd name="connsiteY4-192" fmla="*/ 5653315 h 5900239"/>
              <a:gd name="connsiteX5-193" fmla="*/ 220019 w 5582675"/>
              <a:gd name="connsiteY5-194" fmla="*/ 3442880 h 5900239"/>
              <a:gd name="connsiteX6-195" fmla="*/ 47299 w 5582675"/>
              <a:gd name="connsiteY6-196" fmla="*/ 247560 h 5900239"/>
              <a:gd name="connsiteX7-197" fmla="*/ 0 w 5582675"/>
              <a:gd name="connsiteY7-198" fmla="*/ 0 h 5900239"/>
              <a:gd name="connsiteX0-199" fmla="*/ 0 w 5582675"/>
              <a:gd name="connsiteY0-200" fmla="*/ 0 h 5900239"/>
              <a:gd name="connsiteX1-201" fmla="*/ 5582675 w 5582675"/>
              <a:gd name="connsiteY1-202" fmla="*/ 0 h 5900239"/>
              <a:gd name="connsiteX2-203" fmla="*/ 5582675 w 5582675"/>
              <a:gd name="connsiteY2-204" fmla="*/ 5900239 h 5900239"/>
              <a:gd name="connsiteX3-205" fmla="*/ 0 w 5582675"/>
              <a:gd name="connsiteY3-206" fmla="*/ 5900239 h 5900239"/>
              <a:gd name="connsiteX4-207" fmla="*/ 42854 w 5582675"/>
              <a:gd name="connsiteY4-208" fmla="*/ 5653315 h 5900239"/>
              <a:gd name="connsiteX5-209" fmla="*/ 220019 w 5582675"/>
              <a:gd name="connsiteY5-210" fmla="*/ 3442880 h 5900239"/>
              <a:gd name="connsiteX6-211" fmla="*/ 47299 w 5582675"/>
              <a:gd name="connsiteY6-212" fmla="*/ 247560 h 5900239"/>
              <a:gd name="connsiteX7-213" fmla="*/ 0 w 5582675"/>
              <a:gd name="connsiteY7-214" fmla="*/ 0 h 5900239"/>
              <a:gd name="connsiteX0-215" fmla="*/ 0 w 5582675"/>
              <a:gd name="connsiteY0-216" fmla="*/ 0 h 5900239"/>
              <a:gd name="connsiteX1-217" fmla="*/ 5582675 w 5582675"/>
              <a:gd name="connsiteY1-218" fmla="*/ 0 h 5900239"/>
              <a:gd name="connsiteX2-219" fmla="*/ 5582675 w 5582675"/>
              <a:gd name="connsiteY2-220" fmla="*/ 5900239 h 5900239"/>
              <a:gd name="connsiteX3-221" fmla="*/ 0 w 5582675"/>
              <a:gd name="connsiteY3-222" fmla="*/ 5900239 h 5900239"/>
              <a:gd name="connsiteX4-223" fmla="*/ 42854 w 5582675"/>
              <a:gd name="connsiteY4-224" fmla="*/ 5653315 h 5900239"/>
              <a:gd name="connsiteX5-225" fmla="*/ 220019 w 5582675"/>
              <a:gd name="connsiteY5-226" fmla="*/ 3442880 h 5900239"/>
              <a:gd name="connsiteX6-227" fmla="*/ 47299 w 5582675"/>
              <a:gd name="connsiteY6-228" fmla="*/ 247560 h 5900239"/>
              <a:gd name="connsiteX7-229" fmla="*/ 0 w 5582675"/>
              <a:gd name="connsiteY7-230" fmla="*/ 0 h 59002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 ang="0">
                <a:pos x="connsiteX7-133" y="connsiteY7-134"/>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10/19/2020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10/19/2020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10/19/2020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10/19/2020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10/19/2020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10/19/2020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10/19/2020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t>10/19/2020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lay.google.com/store/apps/details?id=braulio.calle.bluetoothRCcontroll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abcenter.com/" TargetMode="External"/><Relationship Id="rId2" Type="http://schemas.openxmlformats.org/officeDocument/2006/relationships/hyperlink" Target="http://www.ecil.co.in/" TargetMode="External"/><Relationship Id="rId1" Type="http://schemas.openxmlformats.org/officeDocument/2006/relationships/slideLayout" Target="../slideLayouts/slideLayout2.xml"/><Relationship Id="rId6" Type="http://schemas.openxmlformats.org/officeDocument/2006/relationships/hyperlink" Target="http://www.wikipedia.com/" TargetMode="External"/><Relationship Id="rId5" Type="http://schemas.openxmlformats.org/officeDocument/2006/relationships/hyperlink" Target="https://www.electronicshub.org/" TargetMode="External"/><Relationship Id="rId4" Type="http://schemas.openxmlformats.org/officeDocument/2006/relationships/hyperlink" Target="http://www.ke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Telecommunication" TargetMode="External"/><Relationship Id="rId13" Type="http://schemas.openxmlformats.org/officeDocument/2006/relationships/hyperlink" Target="https://en.wikipedia.org/wiki/Department_of_Space" TargetMode="External"/><Relationship Id="rId3" Type="http://schemas.openxmlformats.org/officeDocument/2006/relationships/hyperlink" Target="https://en.wikipedia.org/wiki/Department_of_Atomic_Energy_(India)" TargetMode="External"/><Relationship Id="rId7" Type="http://schemas.openxmlformats.org/officeDocument/2006/relationships/hyperlink" Target="https://en.wikipedia.org/wiki/Cyber_Security" TargetMode="External"/><Relationship Id="rId12" Type="http://schemas.openxmlformats.org/officeDocument/2006/relationships/hyperlink" Target="https://en.wikipedia.org/wiki/Defence_Research_and_Development_Organisation" TargetMode="External"/><Relationship Id="rId2" Type="http://schemas.openxmlformats.org/officeDocument/2006/relationships/hyperlink" Target="https://en.wikipedia.org/wiki/Government_of_India" TargetMode="External"/><Relationship Id="rId16" Type="http://schemas.openxmlformats.org/officeDocument/2006/relationships/hyperlink" Target="https://en.wikipedia.org/wiki/Nuclear_power_plants" TargetMode="External"/><Relationship Id="rId1" Type="http://schemas.openxmlformats.org/officeDocument/2006/relationships/slideLayout" Target="../slideLayouts/slideLayout2.xml"/><Relationship Id="rId6" Type="http://schemas.openxmlformats.org/officeDocument/2006/relationships/hyperlink" Target="https://en.wikipedia.org/wiki/Electronics" TargetMode="External"/><Relationship Id="rId11" Type="http://schemas.openxmlformats.org/officeDocument/2006/relationships/hyperlink" Target="https://en.wikipedia.org/wiki/Indian_Ordnance_Factories" TargetMode="External"/><Relationship Id="rId5" Type="http://schemas.openxmlformats.org/officeDocument/2006/relationships/hyperlink" Target="https://en.wikipedia.org/wiki/Hyderabad,_India" TargetMode="External"/><Relationship Id="rId15" Type="http://schemas.openxmlformats.org/officeDocument/2006/relationships/hyperlink" Target="https://en.wikipedia.org/wiki/Solid_state_(electronics)" TargetMode="External"/><Relationship Id="rId10" Type="http://schemas.openxmlformats.org/officeDocument/2006/relationships/hyperlink" Target="https://en.wikipedia.org/wiki/E-governance" TargetMode="External"/><Relationship Id="rId4" Type="http://schemas.openxmlformats.org/officeDocument/2006/relationships/hyperlink" Target="https://en.wikipedia.org/wiki/A._S._Rao" TargetMode="External"/><Relationship Id="rId9" Type="http://schemas.openxmlformats.org/officeDocument/2006/relationships/hyperlink" Target="https://en.wikipedia.org/wiki/Computer_Network" TargetMode="External"/><Relationship Id="rId14" Type="http://schemas.openxmlformats.org/officeDocument/2006/relationships/hyperlink" Target="https://en.wikipedia.org/wiki/Digital_compu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14376"/>
            <a:ext cx="8825658" cy="3514724"/>
          </a:xfrm>
        </p:spPr>
        <p:txBody>
          <a:bodyPr/>
          <a:lstStyle/>
          <a:p>
            <a:pPr algn="ctr"/>
            <a:r>
              <a:rPr lang="en-US" sz="3200" b="1" dirty="0" smtClean="0">
                <a:solidFill>
                  <a:schemeClr val="bg1"/>
                </a:solidFill>
                <a:latin typeface="Times New Roman" panose="02020603050405020304" pitchFamily="18" charset="0"/>
                <a:cs typeface="Times New Roman" panose="02020603050405020304" pitchFamily="18" charset="0"/>
              </a:rPr>
              <a:t>ECE3099-INDUSTRIAL INTERNSHIP</a:t>
            </a:r>
            <a:br>
              <a:rPr lang="en-US" sz="3200" b="1" dirty="0" smtClean="0">
                <a:solidFill>
                  <a:schemeClr val="bg1"/>
                </a:solidFill>
                <a:latin typeface="Times New Roman" panose="02020603050405020304" pitchFamily="18" charset="0"/>
                <a:cs typeface="Times New Roman" panose="02020603050405020304" pitchFamily="18" charset="0"/>
              </a:rPr>
            </a:br>
            <a:r>
              <a:rPr lang="en-US" sz="3200" b="1" dirty="0" smtClean="0">
                <a:solidFill>
                  <a:schemeClr val="bg1"/>
                </a:solidFill>
                <a:latin typeface="Times New Roman" panose="02020603050405020304" pitchFamily="18" charset="0"/>
                <a:cs typeface="Times New Roman" panose="02020603050405020304" pitchFamily="18" charset="0"/>
              </a:rPr>
              <a:t>ON</a:t>
            </a:r>
            <a:br>
              <a:rPr lang="en-US" sz="3200" b="1" dirty="0" smtClean="0">
                <a:solidFill>
                  <a:schemeClr val="bg1"/>
                </a:solidFill>
                <a:latin typeface="Times New Roman" panose="02020603050405020304" pitchFamily="18" charset="0"/>
                <a:cs typeface="Times New Roman" panose="02020603050405020304" pitchFamily="18" charset="0"/>
              </a:rPr>
            </a:br>
            <a:r>
              <a:rPr lang="en-US" sz="3200" b="1" dirty="0" smtClean="0">
                <a:solidFill>
                  <a:schemeClr val="bg1"/>
                </a:solidFill>
                <a:latin typeface="Times New Roman" panose="02020603050405020304" pitchFamily="18" charset="0"/>
                <a:cs typeface="Times New Roman" panose="02020603050405020304" pitchFamily="18" charset="0"/>
              </a:rPr>
              <a:t>A</a:t>
            </a:r>
            <a:r>
              <a:rPr lang="en-IN" altLang="en-US" sz="3200" b="1" dirty="0" smtClean="0">
                <a:solidFill>
                  <a:schemeClr val="bg1"/>
                </a:solidFill>
                <a:latin typeface="Times New Roman" panose="02020603050405020304" pitchFamily="18" charset="0"/>
                <a:cs typeface="Times New Roman" panose="02020603050405020304" pitchFamily="18" charset="0"/>
              </a:rPr>
              <a:t>NDROID </a:t>
            </a:r>
            <a:r>
              <a:rPr lang="en-US" sz="3200" b="1" dirty="0" smtClean="0">
                <a:solidFill>
                  <a:schemeClr val="bg1"/>
                </a:solidFill>
                <a:latin typeface="Times New Roman" panose="02020603050405020304" pitchFamily="18" charset="0"/>
                <a:cs typeface="Times New Roman" panose="02020603050405020304" pitchFamily="18" charset="0"/>
              </a:rPr>
              <a:t>C</a:t>
            </a:r>
            <a:r>
              <a:rPr lang="en-IN" altLang="en-US" sz="3200" b="1" dirty="0" smtClean="0">
                <a:solidFill>
                  <a:schemeClr val="bg1"/>
                </a:solidFill>
                <a:latin typeface="Times New Roman" panose="02020603050405020304" pitchFamily="18" charset="0"/>
                <a:cs typeface="Times New Roman" panose="02020603050405020304" pitchFamily="18" charset="0"/>
              </a:rPr>
              <a:t>ONTROLLED</a:t>
            </a:r>
            <a:r>
              <a:rPr lang="en-US" sz="3200" b="1" dirty="0" smtClean="0">
                <a:solidFill>
                  <a:schemeClr val="bg1"/>
                </a:solidFill>
                <a:latin typeface="Times New Roman" panose="02020603050405020304" pitchFamily="18" charset="0"/>
                <a:cs typeface="Times New Roman" panose="02020603050405020304" pitchFamily="18" charset="0"/>
              </a:rPr>
              <a:t> R</a:t>
            </a:r>
            <a:r>
              <a:rPr lang="en-IN" altLang="en-US" sz="3200" b="1" dirty="0" smtClean="0">
                <a:solidFill>
                  <a:schemeClr val="bg1"/>
                </a:solidFill>
                <a:latin typeface="Times New Roman" panose="02020603050405020304" pitchFamily="18" charset="0"/>
                <a:cs typeface="Times New Roman" panose="02020603050405020304" pitchFamily="18" charset="0"/>
              </a:rPr>
              <a:t>OBOT</a:t>
            </a:r>
            <a:r>
              <a:rPr lang="en-US" sz="3200" b="1" dirty="0" smtClean="0">
                <a:solidFill>
                  <a:schemeClr val="bg1"/>
                </a:solidFill>
                <a:latin typeface="Times New Roman" panose="02020603050405020304" pitchFamily="18" charset="0"/>
                <a:cs typeface="Times New Roman" panose="02020603050405020304" pitchFamily="18" charset="0"/>
              </a:rPr>
              <a:t> </a:t>
            </a:r>
            <a:r>
              <a:rPr lang="en-IN" altLang="en-US" sz="3200" b="1" dirty="0" smtClean="0">
                <a:solidFill>
                  <a:schemeClr val="bg1"/>
                </a:solidFill>
                <a:latin typeface="Times New Roman" panose="02020603050405020304" pitchFamily="18" charset="0"/>
                <a:cs typeface="Times New Roman" panose="02020603050405020304" pitchFamily="18" charset="0"/>
              </a:rPr>
              <a:t>USING</a:t>
            </a:r>
            <a:r>
              <a:rPr lang="en-US" sz="3200" b="1" dirty="0" smtClean="0">
                <a:solidFill>
                  <a:schemeClr val="bg1"/>
                </a:solidFill>
                <a:latin typeface="Times New Roman" panose="02020603050405020304" pitchFamily="18" charset="0"/>
                <a:cs typeface="Times New Roman" panose="02020603050405020304" pitchFamily="18" charset="0"/>
              </a:rPr>
              <a:t> B</a:t>
            </a:r>
            <a:r>
              <a:rPr lang="en-IN" altLang="en-US" sz="3200" b="1" dirty="0" smtClean="0">
                <a:solidFill>
                  <a:schemeClr val="bg1"/>
                </a:solidFill>
                <a:latin typeface="Times New Roman" panose="02020603050405020304" pitchFamily="18" charset="0"/>
                <a:cs typeface="Times New Roman" panose="02020603050405020304" pitchFamily="18" charset="0"/>
              </a:rPr>
              <a:t>LUETOOTH</a:t>
            </a:r>
            <a:r>
              <a:rPr lang="en-US" sz="3200" b="1" dirty="0" smtClean="0">
                <a:solidFill>
                  <a:schemeClr val="bg1"/>
                </a:solidFill>
                <a:latin typeface="Times New Roman" panose="02020603050405020304" pitchFamily="18" charset="0"/>
                <a:cs typeface="Times New Roman" panose="02020603050405020304" pitchFamily="18" charset="0"/>
              </a:rPr>
              <a:t/>
            </a:r>
            <a:br>
              <a:rPr lang="en-US" sz="3200" b="1" dirty="0" smtClean="0">
                <a:solidFill>
                  <a:schemeClr val="bg1"/>
                </a:solidFill>
                <a:latin typeface="Times New Roman" panose="02020603050405020304" pitchFamily="18" charset="0"/>
                <a:cs typeface="Times New Roman" panose="02020603050405020304" pitchFamily="18" charset="0"/>
              </a:rPr>
            </a:br>
            <a:r>
              <a:rPr lang="en-US" sz="3200" b="1" dirty="0" smtClean="0">
                <a:solidFill>
                  <a:schemeClr val="bg1"/>
                </a:solidFill>
                <a:latin typeface="Times New Roman" panose="02020603050405020304" pitchFamily="18" charset="0"/>
                <a:cs typeface="Times New Roman" panose="02020603050405020304" pitchFamily="18" charset="0"/>
              </a:rPr>
              <a:t>at</a:t>
            </a:r>
            <a:br>
              <a:rPr lang="en-US" sz="3200" b="1" dirty="0" smtClean="0">
                <a:solidFill>
                  <a:schemeClr val="bg1"/>
                </a:solidFill>
                <a:latin typeface="Times New Roman" panose="02020603050405020304" pitchFamily="18" charset="0"/>
                <a:cs typeface="Times New Roman" panose="02020603050405020304" pitchFamily="18" charset="0"/>
              </a:rPr>
            </a:br>
            <a:r>
              <a:rPr lang="en-US" sz="3200" b="1" dirty="0" smtClean="0">
                <a:solidFill>
                  <a:schemeClr val="bg1"/>
                </a:solidFill>
                <a:latin typeface="Times New Roman" panose="02020603050405020304" pitchFamily="18" charset="0"/>
                <a:cs typeface="Times New Roman" panose="02020603050405020304" pitchFamily="18" charset="0"/>
              </a:rPr>
              <a:t>ECIL , Hyderabad</a:t>
            </a:r>
            <a:br>
              <a:rPr lang="en-US" sz="3200" b="1" dirty="0" smtClean="0">
                <a:solidFill>
                  <a:schemeClr val="bg1"/>
                </a:solidFill>
                <a:latin typeface="Times New Roman" panose="02020603050405020304" pitchFamily="18" charset="0"/>
                <a:cs typeface="Times New Roman" panose="02020603050405020304" pitchFamily="18" charset="0"/>
              </a:rPr>
            </a:b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4448768"/>
            <a:ext cx="8825658" cy="1466257"/>
          </a:xfrm>
        </p:spPr>
        <p:txBody>
          <a:bodyPr>
            <a:noAutofit/>
          </a:bodyPr>
          <a:lstStyle/>
          <a:p>
            <a:r>
              <a:rPr lang="en-US" sz="3200" b="1" cap="none" dirty="0" smtClean="0">
                <a:latin typeface="Times New Roman" panose="02020603050405020304" pitchFamily="18" charset="0"/>
                <a:cs typeface="Times New Roman" panose="02020603050405020304" pitchFamily="18" charset="0"/>
              </a:rPr>
              <a:t>R</a:t>
            </a:r>
            <a:r>
              <a:rPr lang="en-US" sz="3200" b="1" cap="none" dirty="0" smtClean="0">
                <a:solidFill>
                  <a:schemeClr val="bg1"/>
                </a:solidFill>
                <a:latin typeface="Times New Roman" panose="02020603050405020304" pitchFamily="18" charset="0"/>
                <a:cs typeface="Times New Roman" panose="02020603050405020304" pitchFamily="18" charset="0"/>
              </a:rPr>
              <a:t>egister No: 17BEC11</a:t>
            </a:r>
            <a:r>
              <a:rPr lang="en-IN" altLang="en-US" sz="3200" b="1" cap="none" dirty="0" smtClean="0">
                <a:solidFill>
                  <a:schemeClr val="bg1"/>
                </a:solidFill>
                <a:latin typeface="Times New Roman" panose="02020603050405020304" pitchFamily="18" charset="0"/>
                <a:cs typeface="Times New Roman" panose="02020603050405020304" pitchFamily="18" charset="0"/>
              </a:rPr>
              <a:t>9</a:t>
            </a:r>
            <a:r>
              <a:rPr lang="en-US" sz="3200" b="1" cap="none" dirty="0" smtClean="0">
                <a:solidFill>
                  <a:schemeClr val="bg1"/>
                </a:solidFill>
                <a:latin typeface="Times New Roman" panose="02020603050405020304" pitchFamily="18" charset="0"/>
                <a:cs typeface="Times New Roman" panose="02020603050405020304" pitchFamily="18" charset="0"/>
              </a:rPr>
              <a:t>5</a:t>
            </a:r>
          </a:p>
          <a:p>
            <a:r>
              <a:rPr lang="en-US" sz="3200" b="1" cap="none" dirty="0" smtClean="0">
                <a:latin typeface="Times New Roman" panose="02020603050405020304" pitchFamily="18" charset="0"/>
                <a:cs typeface="Times New Roman" panose="02020603050405020304" pitchFamily="18" charset="0"/>
              </a:rPr>
              <a:t>Name</a:t>
            </a:r>
            <a:r>
              <a:rPr lang="en-US" sz="3200" b="1" cap="none" dirty="0" smtClean="0">
                <a:latin typeface="Times New Roman" panose="02020603050405020304" pitchFamily="18" charset="0"/>
                <a:cs typeface="Times New Roman" panose="02020603050405020304" pitchFamily="18" charset="0"/>
              </a:rPr>
              <a:t>: M. </a:t>
            </a:r>
            <a:r>
              <a:rPr lang="en-IN" altLang="en-US" sz="3200" b="1" cap="none" dirty="0" smtClean="0">
                <a:latin typeface="Times New Roman" panose="02020603050405020304" pitchFamily="18" charset="0"/>
                <a:cs typeface="Times New Roman" panose="02020603050405020304" pitchFamily="18" charset="0"/>
              </a:rPr>
              <a:t>B. V. SRI HARSHA</a:t>
            </a:r>
            <a:endParaRPr lang="en-IN" altLang="en-US" sz="3200" b="1" cap="none" dirty="0" smtClean="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Circuit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5" name="Content Placeholder 4" descr="https://3.bp.blogspot.com/-Ag_k9y7MW_k/Wb5prsZK0PI/AAAAAAAABPM/K9IV6ZleHKYmQnVgS7o85Qk8xB1GbHFmwCLcBGAs/s1600/circuit2.jpg"/>
          <p:cNvPicPr>
            <a:picLocks noGrp="1"/>
          </p:cNvPicPr>
          <p:nvPr>
            <p:ph idx="1"/>
          </p:nvPr>
        </p:nvPicPr>
        <p:blipFill>
          <a:blip r:embed="rId2"/>
          <a:srcRect/>
          <a:stretch>
            <a:fillRect/>
          </a:stretch>
        </p:blipFill>
        <p:spPr>
          <a:xfrm>
            <a:off x="228601" y="2328863"/>
            <a:ext cx="10962138" cy="43005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a:xfrm>
            <a:off x="514350" y="2346325"/>
            <a:ext cx="11201400" cy="4354514"/>
          </a:xfrm>
        </p:spPr>
        <p:txBody>
          <a:bodyPr>
            <a:noAutofit/>
          </a:bodyPr>
          <a:lstStyle/>
          <a:p>
            <a:r>
              <a:rPr lang="en-IN" sz="2000" dirty="0" smtClean="0"/>
              <a:t>T</a:t>
            </a:r>
            <a:r>
              <a:rPr lang="en-US" sz="2000" dirty="0" smtClean="0"/>
              <a:t>he Android Application that we are going to use for this project. This Application can be downloaded from the Android </a:t>
            </a:r>
            <a:r>
              <a:rPr lang="en-US" sz="2000" dirty="0" err="1" smtClean="0"/>
              <a:t>Playstore</a:t>
            </a:r>
            <a:r>
              <a:rPr lang="en-US" sz="2000" dirty="0" smtClean="0"/>
              <a:t>.</a:t>
            </a:r>
          </a:p>
          <a:p>
            <a:r>
              <a:rPr lang="en-US" sz="2000" dirty="0" smtClean="0"/>
              <a:t>The Name of the Application is: </a:t>
            </a:r>
            <a:r>
              <a:rPr lang="en-US" sz="2000" b="1" u="sng" dirty="0" err="1" smtClean="0">
                <a:hlinkClick r:id="rId2"/>
              </a:rPr>
              <a:t>Arduino</a:t>
            </a:r>
            <a:r>
              <a:rPr lang="en-US" sz="2000" b="1" u="sng" dirty="0" smtClean="0">
                <a:hlinkClick r:id="rId2"/>
              </a:rPr>
              <a:t> Bluetooth RC Car</a:t>
            </a:r>
            <a:endParaRPr lang="en-US" sz="2000" dirty="0" smtClean="0"/>
          </a:p>
          <a:p>
            <a:r>
              <a:rPr lang="en-US" sz="2000" dirty="0" smtClean="0"/>
              <a:t>Now let me try to explain the working of this project. The Circuit will get ready to receive commands once the Android Application is successfully paired with the Bluetooth Module HC-05.</a:t>
            </a:r>
          </a:p>
          <a:p>
            <a:r>
              <a:rPr lang="en-US" sz="2000" dirty="0" smtClean="0"/>
              <a:t>When a button is pressed(Suppose Forward Button) a value will be sent(Value "F") and it will be received by the Bluetooth Module. This Value again will be sent to </a:t>
            </a:r>
            <a:r>
              <a:rPr lang="en-US" sz="2000" dirty="0" err="1" smtClean="0"/>
              <a:t>Arduino</a:t>
            </a:r>
            <a:r>
              <a:rPr lang="en-US" sz="2000" dirty="0" smtClean="0"/>
              <a:t> UNO by the Bluetooth Module.</a:t>
            </a:r>
          </a:p>
          <a:p>
            <a:r>
              <a:rPr lang="en-US" sz="2000" dirty="0" smtClean="0"/>
              <a:t>Once </a:t>
            </a:r>
            <a:r>
              <a:rPr lang="en-US" sz="2000" dirty="0" err="1" smtClean="0"/>
              <a:t>Arduino</a:t>
            </a:r>
            <a:r>
              <a:rPr lang="en-US" sz="2000" dirty="0" smtClean="0"/>
              <a:t> receives the Value it will check what action need to be taken according to the value received. In this case </a:t>
            </a:r>
            <a:r>
              <a:rPr lang="en-US" sz="2000" dirty="0" err="1" smtClean="0"/>
              <a:t>Arduino</a:t>
            </a:r>
            <a:r>
              <a:rPr lang="en-US" sz="2000" dirty="0" smtClean="0"/>
              <a:t> will set digital pins 10 to 13 in such a way that the DC Motor will rotate in  forward direction. </a:t>
            </a:r>
          </a:p>
          <a:p>
            <a:pPr marL="0" indent="0">
              <a:buNone/>
            </a:pP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11</a:t>
            </a:fld>
            <a:endParaRPr lang="en-US"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US" dirty="0"/>
          </a:p>
        </p:txBody>
      </p:sp>
      <p:sp>
        <p:nvSpPr>
          <p:cNvPr id="3" name="Content Placeholder 2"/>
          <p:cNvSpPr>
            <a:spLocks noGrp="1"/>
          </p:cNvSpPr>
          <p:nvPr>
            <p:ph idx="1"/>
          </p:nvPr>
        </p:nvSpPr>
        <p:spPr/>
        <p:txBody>
          <a:bodyPr/>
          <a:lstStyle/>
          <a:p>
            <a:r>
              <a:rPr lang="en-US" dirty="0" smtClean="0"/>
              <a:t>The digital pins 10-13 of </a:t>
            </a:r>
            <a:r>
              <a:rPr lang="en-US" dirty="0" err="1" smtClean="0"/>
              <a:t>Arduino</a:t>
            </a:r>
            <a:r>
              <a:rPr lang="en-US" dirty="0" smtClean="0"/>
              <a:t> UNO is connected to the  input pins of DC Motor Driver M1.a,M1.b,M2.a and M2.b respectively. Output pins of DC Motor driver will be connected to the DC Motors. This way </a:t>
            </a:r>
            <a:r>
              <a:rPr lang="en-US" dirty="0" err="1" smtClean="0"/>
              <a:t>Arduino</a:t>
            </a:r>
            <a:r>
              <a:rPr lang="en-US" dirty="0" smtClean="0"/>
              <a:t> will start to control the DC Motors using their Digital pins 10-13</a:t>
            </a:r>
            <a:endParaRPr lang="en-US"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12</a:t>
            </a:fld>
            <a:endParaRPr lang="en-US"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Table shown below explains the Value and action that are used for this project.</a:t>
            </a:r>
            <a:endParaRPr lang="en-US"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1026" name="Picture 2"/>
          <p:cNvPicPr>
            <a:picLocks noGrp="1" noChangeAspect="1" noChangeArrowheads="1"/>
          </p:cNvPicPr>
          <p:nvPr>
            <p:ph idx="1"/>
          </p:nvPr>
        </p:nvPicPr>
        <p:blipFill>
          <a:blip r:embed="rId2"/>
          <a:srcRect/>
          <a:stretch>
            <a:fillRect/>
          </a:stretch>
        </p:blipFill>
        <p:spPr bwMode="auto">
          <a:xfrm>
            <a:off x="4002881" y="2773362"/>
            <a:ext cx="3067050" cy="3076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Android App</a:t>
            </a:r>
            <a:endParaRPr lang="en-IN"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2050" name="Picture 2"/>
          <p:cNvPicPr>
            <a:picLocks noGrp="1" noChangeAspect="1" noChangeArrowheads="1"/>
          </p:cNvPicPr>
          <p:nvPr>
            <p:ph idx="1"/>
          </p:nvPr>
        </p:nvPicPr>
        <p:blipFill>
          <a:blip r:embed="rId2"/>
          <a:srcRect/>
          <a:stretch>
            <a:fillRect/>
          </a:stretch>
        </p:blipFill>
        <p:spPr bwMode="auto">
          <a:xfrm>
            <a:off x="1554480" y="2521131"/>
            <a:ext cx="9509759" cy="36837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a:t>
            </a:r>
            <a:r>
              <a:rPr lang="en-IN" b="1" dirty="0"/>
              <a:t/>
            </a:r>
            <a:br>
              <a:rPr lang="en-IN" b="1" dirty="0"/>
            </a:br>
            <a:endParaRPr lang="en-IN" dirty="0"/>
          </a:p>
        </p:txBody>
      </p:sp>
      <p:sp>
        <p:nvSpPr>
          <p:cNvPr id="3" name="Content Placeholder 2"/>
          <p:cNvSpPr>
            <a:spLocks noGrp="1"/>
          </p:cNvSpPr>
          <p:nvPr>
            <p:ph idx="1"/>
          </p:nvPr>
        </p:nvSpPr>
        <p:spPr>
          <a:xfrm>
            <a:off x="482306" y="2232024"/>
            <a:ext cx="11304882" cy="4625975"/>
          </a:xfrm>
        </p:spPr>
        <p:txBody>
          <a:bodyPr>
            <a:noAutofit/>
          </a:bodyPr>
          <a:lstStyle/>
          <a:p>
            <a:pPr>
              <a:buNone/>
            </a:pPr>
            <a:endParaRPr lang="en-US" sz="2000" dirty="0" smtClean="0"/>
          </a:p>
          <a:p>
            <a:r>
              <a:rPr lang="en-US" sz="2000" b="1" dirty="0" smtClean="0"/>
              <a:t>Wireless control:-</a:t>
            </a:r>
            <a:r>
              <a:rPr lang="en-US" sz="2000" dirty="0"/>
              <a:t> </a:t>
            </a:r>
            <a:r>
              <a:rPr lang="en-US" sz="2000" dirty="0" smtClean="0"/>
              <a:t>By </a:t>
            </a:r>
            <a:r>
              <a:rPr lang="en-US" sz="2000" dirty="0" smtClean="0"/>
              <a:t>using this project wireless control can be within the hands of user.</a:t>
            </a:r>
          </a:p>
          <a:p>
            <a:r>
              <a:rPr lang="en-US" sz="2000" b="1" dirty="0" smtClean="0"/>
              <a:t>Monitoring</a:t>
            </a:r>
            <a:r>
              <a:rPr lang="en-US" sz="2000" b="1" dirty="0" smtClean="0"/>
              <a:t>:- </a:t>
            </a:r>
            <a:r>
              <a:rPr lang="en-US" sz="2000" dirty="0" smtClean="0"/>
              <a:t>This </a:t>
            </a:r>
            <a:r>
              <a:rPr lang="en-US" sz="2000" dirty="0" smtClean="0"/>
              <a:t>circuit allow monitoring of </a:t>
            </a:r>
            <a:r>
              <a:rPr lang="en-US" sz="2000" dirty="0" smtClean="0"/>
              <a:t>all appliances </a:t>
            </a:r>
            <a:r>
              <a:rPr lang="en-US" sz="2000" dirty="0" smtClean="0"/>
              <a:t>within  range of communication with Bluetooth</a:t>
            </a:r>
          </a:p>
          <a:p>
            <a:r>
              <a:rPr lang="en-US" sz="2000" b="1" dirty="0" smtClean="0"/>
              <a:t>Manual control:-</a:t>
            </a:r>
            <a:r>
              <a:rPr lang="en-US" sz="2000" dirty="0"/>
              <a:t> </a:t>
            </a:r>
            <a:r>
              <a:rPr lang="en-US" sz="2000" dirty="0" smtClean="0"/>
              <a:t>Manual control is given so that even an unskilled user can change the current </a:t>
            </a:r>
            <a:r>
              <a:rPr lang="en-US" sz="2000" dirty="0" smtClean="0"/>
              <a:t>status.</a:t>
            </a:r>
          </a:p>
          <a:p>
            <a:endParaRPr lang="en-IN" sz="20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15</a:t>
            </a:fld>
            <a:endParaRPr lang="en-US" noProof="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US" dirty="0"/>
          </a:p>
        </p:txBody>
      </p:sp>
      <p:sp>
        <p:nvSpPr>
          <p:cNvPr id="3" name="Content Placeholder 2"/>
          <p:cNvSpPr>
            <a:spLocks noGrp="1"/>
          </p:cNvSpPr>
          <p:nvPr>
            <p:ph idx="1"/>
          </p:nvPr>
        </p:nvSpPr>
        <p:spPr/>
        <p:txBody>
          <a:bodyPr/>
          <a:lstStyle/>
          <a:p>
            <a:pPr marL="0" indent="0">
              <a:buNone/>
            </a:pPr>
            <a:r>
              <a:rPr lang="en-US" b="1" dirty="0" smtClean="0"/>
              <a:t>1. Bluetooth range:</a:t>
            </a:r>
          </a:p>
          <a:p>
            <a:pPr marL="0" indent="0">
              <a:buNone/>
            </a:pPr>
            <a:r>
              <a:rPr lang="en-US" dirty="0" smtClean="0"/>
              <a:t>It </a:t>
            </a:r>
            <a:r>
              <a:rPr lang="en-US" dirty="0" smtClean="0"/>
              <a:t>is good to use Bluetooth for automation but </a:t>
            </a:r>
            <a:r>
              <a:rPr lang="en-US" dirty="0" smtClean="0"/>
              <a:t>automation is </a:t>
            </a:r>
            <a:r>
              <a:rPr lang="en-US" dirty="0" smtClean="0"/>
              <a:t>kept within a range 0f 10-30metres</a:t>
            </a:r>
            <a:r>
              <a:rPr lang="en-US" dirty="0" smtClean="0"/>
              <a:t>. So </a:t>
            </a:r>
            <a:r>
              <a:rPr lang="en-US" dirty="0" smtClean="0"/>
              <a:t>control can’t be achieved from outside range</a:t>
            </a:r>
            <a:r>
              <a:rPr lang="en-US" dirty="0" smtClean="0"/>
              <a:t>.</a:t>
            </a:r>
          </a:p>
          <a:p>
            <a:pPr marL="0" indent="0">
              <a:buNone/>
            </a:pPr>
            <a:r>
              <a:rPr lang="en-US" b="1" dirty="0" smtClean="0"/>
              <a:t>2. ARDUINO</a:t>
            </a:r>
            <a:endParaRPr lang="en-US" b="1" dirty="0" smtClean="0"/>
          </a:p>
          <a:p>
            <a:pPr marL="0" indent="0">
              <a:buNone/>
            </a:pPr>
            <a:r>
              <a:rPr lang="en-IN" altLang="en-US" dirty="0" smtClean="0"/>
              <a:t>T</a:t>
            </a:r>
            <a:r>
              <a:rPr lang="en-US" dirty="0" smtClean="0"/>
              <a:t>he structure of Arduino is its disadvantage as well. During building a project you have to make its size as small as possible. But with the big structures ofArduino we have to stick with big sized PCB’s. If you are working on a small micro-controller like ATmega8 you can easily make your PCB as small as possible.</a:t>
            </a:r>
          </a:p>
          <a:p>
            <a:endParaRPr lang="en-US"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16</a:t>
            </a:fld>
            <a:endParaRPr lang="en-US" noProof="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FUTURE SCOPE:</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It can be built further to work as a </a:t>
            </a:r>
            <a:r>
              <a:rPr lang="en-US" sz="2800" dirty="0" smtClean="0">
                <a:latin typeface="Times New Roman" panose="02020603050405020304" pitchFamily="18" charset="0"/>
                <a:cs typeface="Times New Roman" panose="02020603050405020304" pitchFamily="18" charset="0"/>
              </a:rPr>
              <a:t>HUMANOID robot.</a:t>
            </a:r>
            <a:endParaRPr lang="en-IN"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can have many uses in practical fields like working in industries.</a:t>
            </a:r>
            <a:endParaRPr lang="en-IN"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proposed robot can be further improved in terms of decision taking capabilities by employing varied types of sensors and thus could be used in big industries for different applications.</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17</a:t>
            </a:fld>
            <a:endParaRPr lang="en-US"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063" y="2603500"/>
            <a:ext cx="11301412" cy="3416300"/>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The conclusion of the paper is to </a:t>
            </a:r>
            <a:r>
              <a:rPr lang="en-US" sz="2800" dirty="0" smtClean="0">
                <a:latin typeface="Times New Roman" panose="02020603050405020304" pitchFamily="18" charset="0"/>
                <a:cs typeface="Times New Roman" panose="02020603050405020304" pitchFamily="18" charset="0"/>
              </a:rPr>
              <a:t>realize </a:t>
            </a:r>
            <a:r>
              <a:rPr lang="en-US" sz="2800" dirty="0">
                <a:latin typeface="Times New Roman" panose="02020603050405020304" pitchFamily="18" charset="0"/>
                <a:cs typeface="Times New Roman" panose="02020603050405020304" pitchFamily="18" charset="0"/>
              </a:rPr>
              <a:t>the smart living , more specifically the home lighting control system using Bluetooth Technology. Robot and smartphones are a perfect match, specially mobile robots. As phones and mobile devices are each time more powerful, using them as robot for building robot with advanced feature such as voice recognition. Android </a:t>
            </a:r>
            <a:r>
              <a:rPr lang="en-US" sz="2800" dirty="0" smtClean="0">
                <a:latin typeface="Times New Roman" panose="02020603050405020304" pitchFamily="18" charset="0"/>
                <a:cs typeface="Times New Roman" panose="02020603050405020304" pitchFamily="18" charset="0"/>
              </a:rPr>
              <a:t>Bluetooth-enable </a:t>
            </a:r>
            <a:r>
              <a:rPr lang="en-US" sz="2800" dirty="0">
                <a:latin typeface="Times New Roman" panose="02020603050405020304" pitchFamily="18" charset="0"/>
                <a:cs typeface="Times New Roman" panose="02020603050405020304" pitchFamily="18" charset="0"/>
              </a:rPr>
              <a:t>phones and </a:t>
            </a:r>
            <a:r>
              <a:rPr lang="en-US" sz="2800" dirty="0" smtClean="0">
                <a:latin typeface="Times New Roman" panose="02020603050405020304" pitchFamily="18" charset="0"/>
                <a:cs typeface="Times New Roman" panose="02020603050405020304" pitchFamily="18" charset="0"/>
              </a:rPr>
              <a:t>Bluetooth </a:t>
            </a:r>
            <a:r>
              <a:rPr lang="en-US" sz="2800" dirty="0">
                <a:latin typeface="Times New Roman" panose="02020603050405020304" pitchFamily="18" charset="0"/>
                <a:cs typeface="Times New Roman" panose="02020603050405020304" pitchFamily="18" charset="0"/>
              </a:rPr>
              <a:t>module via HC-06 and communication among </a:t>
            </a:r>
            <a:r>
              <a:rPr lang="en-US" sz="2800" dirty="0" smtClean="0">
                <a:latin typeface="Times New Roman" panose="02020603050405020304" pitchFamily="18" charset="0"/>
                <a:cs typeface="Times New Roman" panose="02020603050405020304" pitchFamily="18" charset="0"/>
              </a:rPr>
              <a:t>Bluetooth </a:t>
            </a:r>
            <a:r>
              <a:rPr lang="en-US" sz="2800" dirty="0">
                <a:latin typeface="Times New Roman" panose="02020603050405020304" pitchFamily="18" charset="0"/>
                <a:cs typeface="Times New Roman" panose="02020603050405020304" pitchFamily="18" charset="0"/>
              </a:rPr>
              <a:t>devices. It is concluded that smart living will gradually turn into a reality that consumer can control their home </a:t>
            </a:r>
            <a:r>
              <a:rPr lang="en-US" sz="2800" dirty="0" smtClean="0">
                <a:latin typeface="Times New Roman" panose="02020603050405020304" pitchFamily="18" charset="0"/>
                <a:cs typeface="Times New Roman" panose="02020603050405020304" pitchFamily="18" charset="0"/>
              </a:rPr>
              <a:t>remotely </a:t>
            </a:r>
            <a:r>
              <a:rPr lang="en-US" sz="2800" dirty="0">
                <a:latin typeface="Times New Roman" panose="02020603050405020304" pitchFamily="18" charset="0"/>
                <a:cs typeface="Times New Roman" panose="02020603050405020304" pitchFamily="18" charset="0"/>
              </a:rPr>
              <a:t>and wirelessly.</a:t>
            </a:r>
            <a:endParaRPr lang="en-IN" sz="2800" dirty="0">
              <a:latin typeface="Times New Roman" panose="02020603050405020304" pitchFamily="18" charset="0"/>
              <a:cs typeface="Times New Roman" panose="02020603050405020304" pitchFamily="18" charset="0"/>
            </a:endParaRPr>
          </a:p>
          <a:p>
            <a:pPr marL="0" lvl="0" indent="0">
              <a:buNone/>
            </a:pP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18</a:t>
            </a:fld>
            <a:endParaRPr lang="en-US"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REFERENCES</a:t>
            </a:r>
            <a:endParaRPr lang="en-IN" dirty="0"/>
          </a:p>
        </p:txBody>
      </p:sp>
      <p:sp>
        <p:nvSpPr>
          <p:cNvPr id="3" name="Content Placeholder 2"/>
          <p:cNvSpPr>
            <a:spLocks noGrp="1"/>
          </p:cNvSpPr>
          <p:nvPr>
            <p:ph idx="1"/>
          </p:nvPr>
        </p:nvSpPr>
        <p:spPr/>
        <p:txBody>
          <a:bodyPr>
            <a:normAutofit/>
          </a:bodyPr>
          <a:lstStyle/>
          <a:p>
            <a:pPr lvl="0"/>
            <a:r>
              <a:rPr lang="en-US" sz="3600" b="1" u="sng" dirty="0">
                <a:latin typeface="Times New Roman" panose="02020603050405020304" pitchFamily="18" charset="0"/>
                <a:cs typeface="Times New Roman" panose="02020603050405020304" pitchFamily="18" charset="0"/>
                <a:hlinkClick r:id="rId2"/>
              </a:rPr>
              <a:t>www.ecil.co.in</a:t>
            </a:r>
            <a:endParaRPr lang="en-IN" sz="3600" dirty="0">
              <a:latin typeface="Times New Roman" panose="02020603050405020304" pitchFamily="18" charset="0"/>
              <a:cs typeface="Times New Roman" panose="02020603050405020304" pitchFamily="18" charset="0"/>
            </a:endParaRPr>
          </a:p>
          <a:p>
            <a:pPr lvl="0"/>
            <a:r>
              <a:rPr lang="en-US" sz="3600" b="1" u="sng" dirty="0">
                <a:latin typeface="Times New Roman" panose="02020603050405020304" pitchFamily="18" charset="0"/>
                <a:cs typeface="Times New Roman" panose="02020603050405020304" pitchFamily="18" charset="0"/>
                <a:hlinkClick r:id="rId3"/>
              </a:rPr>
              <a:t>https://www.labcenter.com</a:t>
            </a:r>
            <a:endParaRPr lang="en-IN" sz="3600" dirty="0">
              <a:latin typeface="Times New Roman" panose="02020603050405020304" pitchFamily="18" charset="0"/>
              <a:cs typeface="Times New Roman" panose="02020603050405020304" pitchFamily="18" charset="0"/>
            </a:endParaRPr>
          </a:p>
          <a:p>
            <a:pPr lvl="0"/>
            <a:r>
              <a:rPr lang="en-US" sz="3600" b="1" u="sng" dirty="0">
                <a:latin typeface="Times New Roman" panose="02020603050405020304" pitchFamily="18" charset="0"/>
                <a:cs typeface="Times New Roman" panose="02020603050405020304" pitchFamily="18" charset="0"/>
                <a:hlinkClick r:id="rId4"/>
              </a:rPr>
              <a:t>www.keil.com</a:t>
            </a:r>
            <a:endParaRPr lang="en-IN" sz="3600" dirty="0">
              <a:latin typeface="Times New Roman" panose="02020603050405020304" pitchFamily="18" charset="0"/>
              <a:cs typeface="Times New Roman" panose="02020603050405020304" pitchFamily="18" charset="0"/>
            </a:endParaRPr>
          </a:p>
          <a:p>
            <a:pPr lvl="0"/>
            <a:r>
              <a:rPr lang="en-US" sz="3600" b="1" u="sng" dirty="0">
                <a:latin typeface="Times New Roman" panose="02020603050405020304" pitchFamily="18" charset="0"/>
                <a:cs typeface="Times New Roman" panose="02020603050405020304" pitchFamily="18" charset="0"/>
                <a:hlinkClick r:id="rId5"/>
              </a:rPr>
              <a:t>https://www.electronicshub.org</a:t>
            </a:r>
            <a:endParaRPr lang="en-IN" sz="3600" dirty="0">
              <a:latin typeface="Times New Roman" panose="02020603050405020304" pitchFamily="18" charset="0"/>
              <a:cs typeface="Times New Roman" panose="02020603050405020304" pitchFamily="18" charset="0"/>
            </a:endParaRPr>
          </a:p>
          <a:p>
            <a:pPr lvl="0"/>
            <a:r>
              <a:rPr lang="en-US" sz="3600" b="1" u="sng" dirty="0">
                <a:latin typeface="Times New Roman" panose="02020603050405020304" pitchFamily="18" charset="0"/>
                <a:cs typeface="Times New Roman" panose="02020603050405020304" pitchFamily="18" charset="0"/>
                <a:hlinkClick r:id="rId6"/>
              </a:rPr>
              <a:t>www.wikipedia.com</a:t>
            </a:r>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19</a:t>
            </a:fld>
            <a:endParaRPr lang="en-US"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Industry Address &amp; Contact Numbers</a:t>
            </a:r>
            <a:endParaRPr lang="en-IN" dirty="0"/>
          </a:p>
        </p:txBody>
      </p:sp>
      <p:sp>
        <p:nvSpPr>
          <p:cNvPr id="3" name="Content Placeholder 2"/>
          <p:cNvSpPr>
            <a:spLocks noGrp="1"/>
          </p:cNvSpPr>
          <p:nvPr>
            <p:ph idx="1"/>
          </p:nvPr>
        </p:nvSpPr>
        <p:spPr>
          <a:xfrm>
            <a:off x="1154953" y="2989263"/>
            <a:ext cx="10789395" cy="3416300"/>
          </a:xfrm>
        </p:spPr>
        <p:txBody>
          <a:bodyPr>
            <a:normAutofit/>
          </a:bodyPr>
          <a:lstStyle/>
          <a:p>
            <a:r>
              <a:rPr lang="en-IN" sz="3200" b="1" dirty="0" smtClean="0">
                <a:latin typeface="Times New Roman" panose="02020603050405020304" pitchFamily="18" charset="0"/>
                <a:cs typeface="Times New Roman" panose="02020603050405020304" pitchFamily="18" charset="0"/>
              </a:rPr>
              <a:t>Industry Name: Electronics Corporation Of India Limited</a:t>
            </a:r>
          </a:p>
          <a:p>
            <a:r>
              <a:rPr lang="en-IN" sz="3200" b="1" dirty="0" smtClean="0">
                <a:latin typeface="Times New Roman" panose="02020603050405020304" pitchFamily="18" charset="0"/>
                <a:cs typeface="Times New Roman" panose="02020603050405020304" pitchFamily="18" charset="0"/>
              </a:rPr>
              <a:t>Location: Hyderabad</a:t>
            </a:r>
          </a:p>
          <a:p>
            <a:r>
              <a:rPr lang="en-IN" sz="3200" b="1" dirty="0" smtClean="0">
                <a:latin typeface="Times New Roman" panose="02020603050405020304" pitchFamily="18" charset="0"/>
                <a:cs typeface="Times New Roman" panose="02020603050405020304" pitchFamily="18" charset="0"/>
              </a:rPr>
              <a:t>Contact Person: SRIDHARA SHETTY , AGM,ECIL</a:t>
            </a:r>
          </a:p>
          <a:p>
            <a:r>
              <a:rPr lang="en-IN" sz="3200" b="1" dirty="0" smtClean="0">
                <a:latin typeface="Times New Roman" panose="02020603050405020304" pitchFamily="18" charset="0"/>
                <a:cs typeface="Times New Roman" panose="02020603050405020304" pitchFamily="18" charset="0"/>
              </a:rPr>
              <a:t>Contact Number: 040-27125864,27122816</a:t>
            </a: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2</a:t>
            </a:fld>
            <a:endParaRPr lang="en-US"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943" y="1571096"/>
            <a:ext cx="8825658" cy="2677648"/>
          </a:xfrm>
        </p:spPr>
        <p:txBody>
          <a:bodyPr/>
          <a:lstStyle/>
          <a:p>
            <a:pPr algn="ctr"/>
            <a:r>
              <a:rPr lang="en-IN" sz="9600" dirty="0" smtClean="0"/>
              <a:t>THANK YOU</a:t>
            </a:r>
            <a:endParaRPr lang="en-IN" sz="9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About The Company</a:t>
            </a:r>
            <a:endParaRPr lang="en-IN" dirty="0"/>
          </a:p>
        </p:txBody>
      </p:sp>
      <p:sp>
        <p:nvSpPr>
          <p:cNvPr id="3" name="Content Placeholder 2"/>
          <p:cNvSpPr>
            <a:spLocks noGrp="1"/>
          </p:cNvSpPr>
          <p:nvPr>
            <p:ph idx="1"/>
          </p:nvPr>
        </p:nvSpPr>
        <p:spPr>
          <a:xfrm>
            <a:off x="440577" y="2317750"/>
            <a:ext cx="11375185" cy="4540250"/>
          </a:xfrm>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Electronics Corporation of India Limited (ECIL) </a:t>
            </a:r>
            <a:r>
              <a:rPr lang="hi-IN" sz="2000" dirty="0" smtClean="0">
                <a:solidFill>
                  <a:schemeClr val="tx1"/>
                </a:solidFill>
                <a:latin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is a </a:t>
            </a:r>
            <a:r>
              <a:rPr lang="en-IN" sz="2000" dirty="0">
                <a:solidFill>
                  <a:schemeClr val="tx1"/>
                </a:solidFill>
                <a:latin typeface="Times New Roman" panose="02020603050405020304" pitchFamily="18" charset="0"/>
                <a:cs typeface="Times New Roman" panose="02020603050405020304" pitchFamily="18" charset="0"/>
                <a:hlinkClick r:id="rId2" tooltip="Government of India"/>
              </a:rPr>
              <a:t>Government of India</a:t>
            </a:r>
            <a:r>
              <a:rPr lang="en-IN" sz="2000" dirty="0">
                <a:solidFill>
                  <a:schemeClr val="tx1"/>
                </a:solidFill>
                <a:latin typeface="Times New Roman" panose="02020603050405020304" pitchFamily="18" charset="0"/>
                <a:cs typeface="Times New Roman" panose="02020603050405020304" pitchFamily="18" charset="0"/>
              </a:rPr>
              <a:t> Enterprise under the </a:t>
            </a:r>
            <a:r>
              <a:rPr lang="en-IN" sz="2000" dirty="0">
                <a:solidFill>
                  <a:schemeClr val="tx1"/>
                </a:solidFill>
                <a:latin typeface="Times New Roman" panose="02020603050405020304" pitchFamily="18" charset="0"/>
                <a:cs typeface="Times New Roman" panose="02020603050405020304" pitchFamily="18" charset="0"/>
                <a:hlinkClick r:id="rId3" tooltip="Department of Atomic Energy (India)"/>
              </a:rPr>
              <a:t>Department of Atomic Energy</a:t>
            </a:r>
            <a:r>
              <a:rPr lang="en-IN" sz="2000" dirty="0">
                <a:solidFill>
                  <a:schemeClr val="tx1"/>
                </a:solidFill>
                <a:latin typeface="Times New Roman" panose="02020603050405020304" pitchFamily="18" charset="0"/>
                <a:cs typeface="Times New Roman" panose="02020603050405020304" pitchFamily="18" charset="0"/>
              </a:rPr>
              <a:t>, established on April 11, 1967 by </a:t>
            </a:r>
            <a:r>
              <a:rPr lang="en-IN" sz="2000" dirty="0">
                <a:solidFill>
                  <a:schemeClr val="tx1"/>
                </a:solidFill>
                <a:latin typeface="Times New Roman" panose="02020603050405020304" pitchFamily="18" charset="0"/>
                <a:cs typeface="Times New Roman" panose="02020603050405020304" pitchFamily="18" charset="0"/>
                <a:hlinkClick r:id="rId4" tooltip="A. S. Rao"/>
              </a:rPr>
              <a:t>A. S. Rao</a:t>
            </a:r>
            <a:r>
              <a:rPr lang="en-IN" sz="2000" dirty="0">
                <a:solidFill>
                  <a:schemeClr val="tx1"/>
                </a:solidFill>
                <a:latin typeface="Times New Roman" panose="02020603050405020304" pitchFamily="18" charset="0"/>
                <a:cs typeface="Times New Roman" panose="02020603050405020304" pitchFamily="18" charset="0"/>
              </a:rPr>
              <a:t> at</a:t>
            </a:r>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IN" sz="2000" dirty="0">
                <a:solidFill>
                  <a:schemeClr val="tx2">
                    <a:lumMod val="20000"/>
                    <a:lumOff val="80000"/>
                  </a:schemeClr>
                </a:solidFill>
                <a:latin typeface="Times New Roman" panose="02020603050405020304" pitchFamily="18" charset="0"/>
                <a:cs typeface="Times New Roman" panose="02020603050405020304" pitchFamily="18" charset="0"/>
                <a:hlinkClick r:id="rId5" tooltip="Hyderabad, India"/>
              </a:rPr>
              <a:t>Hyderabad</a:t>
            </a:r>
            <a:r>
              <a:rPr lang="en-IN" sz="2000" dirty="0">
                <a:solidFill>
                  <a:schemeClr val="tx1"/>
                </a:solidFill>
                <a:latin typeface="Times New Roman" panose="02020603050405020304" pitchFamily="18" charset="0"/>
                <a:cs typeface="Times New Roman" panose="02020603050405020304" pitchFamily="18" charset="0"/>
              </a:rPr>
              <a:t>, to create a strong indigenous base in </a:t>
            </a:r>
            <a:r>
              <a:rPr lang="en-IN" sz="2000" dirty="0">
                <a:solidFill>
                  <a:schemeClr val="tx1"/>
                </a:solidFill>
                <a:latin typeface="Times New Roman" panose="02020603050405020304" pitchFamily="18" charset="0"/>
                <a:cs typeface="Times New Roman" panose="02020603050405020304" pitchFamily="18" charset="0"/>
                <a:hlinkClick r:id="rId6" tooltip="Electronics"/>
              </a:rPr>
              <a:t>electronics</a:t>
            </a:r>
            <a:r>
              <a:rPr lang="en-IN" sz="20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has a strong presence in indigenous </a:t>
            </a:r>
            <a:r>
              <a:rPr lang="en-IN" sz="2000" dirty="0">
                <a:latin typeface="Times New Roman" panose="02020603050405020304" pitchFamily="18" charset="0"/>
                <a:cs typeface="Times New Roman" panose="02020603050405020304" pitchFamily="18" charset="0"/>
                <a:hlinkClick r:id="rId7" tooltip="Cyber Security"/>
              </a:rPr>
              <a:t>Electronic </a:t>
            </a:r>
            <a:r>
              <a:rPr lang="en-IN" sz="2000" dirty="0" smtClean="0">
                <a:solidFill>
                  <a:schemeClr val="tx1"/>
                </a:solidFill>
                <a:latin typeface="Times New Roman" panose="02020603050405020304" pitchFamily="18" charset="0"/>
                <a:cs typeface="Times New Roman" panose="02020603050405020304" pitchFamily="18" charset="0"/>
                <a:hlinkClick r:id="rId7" tooltip="Cyber Security"/>
              </a:rPr>
              <a:t>security</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8" tooltip="Telecommunication"/>
              </a:rPr>
              <a:t>Communications</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9" tooltip="Computer Network"/>
              </a:rPr>
              <a:t>Networking</a:t>
            </a:r>
            <a:r>
              <a:rPr lang="en-IN" sz="2000" dirty="0">
                <a:latin typeface="Times New Roman" panose="02020603050405020304" pitchFamily="18" charset="0"/>
                <a:cs typeface="Times New Roman" panose="02020603050405020304" pitchFamily="18" charset="0"/>
              </a:rPr>
              <a:t> and </a:t>
            </a:r>
            <a:r>
              <a:rPr lang="en-IN" sz="2000" dirty="0">
                <a:latin typeface="Times New Roman" panose="02020603050405020304" pitchFamily="18" charset="0"/>
                <a:cs typeface="Times New Roman" panose="02020603050405020304" pitchFamily="18" charset="0"/>
                <a:hlinkClick r:id="rId10" tooltip="E-governance"/>
              </a:rPr>
              <a:t>e-governance</a:t>
            </a:r>
            <a:r>
              <a:rPr lang="en-IN" sz="2000" dirty="0">
                <a:latin typeface="Times New Roman" panose="02020603050405020304" pitchFamily="18" charset="0"/>
                <a:cs typeface="Times New Roman" panose="02020603050405020304" pitchFamily="18" charset="0"/>
              </a:rPr>
              <a:t> domains</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also actively supports other strategic sectors such as indigenous Defence </a:t>
            </a:r>
            <a:r>
              <a:rPr lang="en-IN" sz="2000" dirty="0">
                <a:latin typeface="Times New Roman" panose="02020603050405020304" pitchFamily="18" charset="0"/>
                <a:cs typeface="Times New Roman" panose="02020603050405020304" pitchFamily="18" charset="0"/>
                <a:hlinkClick r:id="rId11" tooltip="Indian Ordnance Factories"/>
              </a:rPr>
              <a:t>Indian Ordnance Factories</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12" tooltip="Defence Research and Development Organisation"/>
              </a:rPr>
              <a:t>Defence Research and Development Organisation</a:t>
            </a:r>
            <a:r>
              <a:rPr lang="en-IN" sz="2000" dirty="0">
                <a:latin typeface="Times New Roman" panose="02020603050405020304" pitchFamily="18" charset="0"/>
                <a:cs typeface="Times New Roman" panose="02020603050405020304" pitchFamily="18" charset="0"/>
              </a:rPr>
              <a:t> (DRDO)), Space (</a:t>
            </a:r>
            <a:r>
              <a:rPr lang="en-IN" sz="2000" dirty="0">
                <a:latin typeface="Times New Roman" panose="02020603050405020304" pitchFamily="18" charset="0"/>
                <a:cs typeface="Times New Roman" panose="02020603050405020304" pitchFamily="18" charset="0"/>
                <a:hlinkClick r:id="rId13" tooltip="Department of Space"/>
              </a:rPr>
              <a:t>Department of Space</a:t>
            </a:r>
            <a:r>
              <a:rPr lang="en-IN" sz="2000" dirty="0">
                <a:latin typeface="Times New Roman" panose="02020603050405020304" pitchFamily="18" charset="0"/>
                <a:cs typeface="Times New Roman" panose="02020603050405020304" pitchFamily="18" charset="0"/>
              </a:rPr>
              <a:t> (India))Civil Aviation, Information and Broadcasting, Telecommunications, Insurance, Banking, Police and Para-military Forces, Oil and Gas, Power, Space Education, Health, Agriculture, Steel and </a:t>
            </a:r>
            <a:r>
              <a:rPr lang="en-IN" sz="2000" dirty="0" smtClean="0">
                <a:latin typeface="Times New Roman" panose="02020603050405020304" pitchFamily="18" charset="0"/>
                <a:cs typeface="Times New Roman" panose="02020603050405020304" pitchFamily="18" charset="0"/>
              </a:rPr>
              <a:t>Coal</a:t>
            </a:r>
          </a:p>
          <a:p>
            <a:pPr marL="0" indent="0">
              <a:buNone/>
            </a:pPr>
            <a:r>
              <a:rPr lang="en-IN" sz="2000" dirty="0">
                <a:latin typeface="Times New Roman" panose="02020603050405020304" pitchFamily="18" charset="0"/>
                <a:cs typeface="Times New Roman" panose="02020603050405020304" pitchFamily="18" charset="0"/>
              </a:rPr>
              <a:t>ECIL is credited with producing the first indigenous </a:t>
            </a:r>
            <a:r>
              <a:rPr lang="en-IN" sz="2000" dirty="0">
                <a:latin typeface="Times New Roman" panose="02020603050405020304" pitchFamily="18" charset="0"/>
                <a:cs typeface="Times New Roman" panose="02020603050405020304" pitchFamily="18" charset="0"/>
                <a:hlinkClick r:id="rId14" tooltip="Digital computer"/>
              </a:rPr>
              <a:t>digital computers</a:t>
            </a:r>
            <a:r>
              <a:rPr lang="en-IN" sz="2000" dirty="0">
                <a:latin typeface="Times New Roman" panose="02020603050405020304" pitchFamily="18" charset="0"/>
                <a:cs typeface="Times New Roman" panose="02020603050405020304" pitchFamily="18" charset="0"/>
              </a:rPr>
              <a:t>, TDC 312 and TDC 316, </a:t>
            </a:r>
            <a:r>
              <a:rPr lang="en-IN" sz="2000" dirty="0">
                <a:latin typeface="Times New Roman" panose="02020603050405020304" pitchFamily="18" charset="0"/>
                <a:cs typeface="Times New Roman" panose="02020603050405020304" pitchFamily="18" charset="0"/>
                <a:hlinkClick r:id="rId15" tooltip="Solid state (electronics)"/>
              </a:rPr>
              <a:t>solid state</a:t>
            </a:r>
            <a:r>
              <a:rPr lang="en-IN" sz="2000" dirty="0">
                <a:latin typeface="Times New Roman" panose="02020603050405020304" pitchFamily="18" charset="0"/>
                <a:cs typeface="Times New Roman" panose="02020603050405020304" pitchFamily="18" charset="0"/>
              </a:rPr>
              <a:t> TV, control and instrumentation for </a:t>
            </a:r>
            <a:r>
              <a:rPr lang="en-IN" sz="2000" dirty="0">
                <a:latin typeface="Times New Roman" panose="02020603050405020304" pitchFamily="18" charset="0"/>
                <a:cs typeface="Times New Roman" panose="02020603050405020304" pitchFamily="18" charset="0"/>
                <a:hlinkClick r:id="rId16" tooltip="Nuclear power plants"/>
              </a:rPr>
              <a:t>nuclear power plants</a:t>
            </a:r>
            <a:r>
              <a:rPr lang="en-IN" sz="2000" dirty="0">
                <a:latin typeface="Times New Roman" panose="02020603050405020304" pitchFamily="18" charset="0"/>
                <a:cs typeface="Times New Roman" panose="02020603050405020304" pitchFamily="18" charset="0"/>
              </a:rPr>
              <a:t> and first earth station antenna of India.</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3</a:t>
            </a:fld>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 Of the Training</a:t>
            </a:r>
            <a:endParaRPr lang="en-IN" b="1" dirty="0"/>
          </a:p>
        </p:txBody>
      </p:sp>
      <p:sp>
        <p:nvSpPr>
          <p:cNvPr id="3" name="Content Placeholder 2"/>
          <p:cNvSpPr>
            <a:spLocks noGrp="1"/>
          </p:cNvSpPr>
          <p:nvPr>
            <p:ph idx="1"/>
          </p:nvPr>
        </p:nvSpPr>
        <p:spPr/>
        <p:txBody>
          <a:bodyPr>
            <a:normAutofit/>
          </a:bodyPr>
          <a:lstStyle/>
          <a:p>
            <a:r>
              <a:rPr lang="en-IN" sz="3200" dirty="0" smtClean="0">
                <a:latin typeface="Times New Roman" panose="02020603050405020304" pitchFamily="18" charset="0"/>
                <a:cs typeface="Times New Roman" panose="02020603050405020304" pitchFamily="18" charset="0"/>
              </a:rPr>
              <a:t>Study, Analyse and having hands on training in the field of Embedded Systems and developing its applications in Industries like ECIL using various development boards of Arduino or Microcontrollers.</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4</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the Project</a:t>
            </a:r>
            <a:endParaRPr lang="en-IN" dirty="0"/>
          </a:p>
        </p:txBody>
      </p:sp>
      <p:sp>
        <p:nvSpPr>
          <p:cNvPr id="3" name="Content Placeholder 2"/>
          <p:cNvSpPr>
            <a:spLocks noGrp="1"/>
          </p:cNvSpPr>
          <p:nvPr>
            <p:ph idx="1"/>
          </p:nvPr>
        </p:nvSpPr>
        <p:spPr>
          <a:xfrm>
            <a:off x="485775" y="2289174"/>
            <a:ext cx="11244263" cy="4568825"/>
          </a:xfrm>
        </p:spPr>
        <p:txBody>
          <a:bodyPr>
            <a:normAutofit lnSpcReduction="10000"/>
          </a:bodyPr>
          <a:lstStyle/>
          <a:p>
            <a:r>
              <a:rPr lang="en-US" sz="2400" dirty="0" smtClean="0"/>
              <a:t>Now a days </a:t>
            </a:r>
            <a:r>
              <a:rPr lang="en-US" sz="2400" dirty="0" smtClean="0"/>
              <a:t>smart phones are becoming more powerful with reinforced processors, larger storage capacities, richer entertainment function and more communication methods. Bluetooth is mainly used for data exchange; add new features to smart phones. Bluetooth technology, created by telecom vendor Ericsson in 1994, shows its advantage by integrating with smart phones. </a:t>
            </a:r>
          </a:p>
          <a:p>
            <a:r>
              <a:rPr lang="en-US" sz="2400" dirty="0" smtClean="0"/>
              <a:t>It has changed how people use digital device at home or office, and has transferred traditional wired digital devices into wireless devices. A host Bluetooth device is capable of communicating with up to seven Bluetooth modules at same time through one link . Considering its normal working area of within eight meters, it is especially useful in home environment.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the Project</a:t>
            </a:r>
            <a:endParaRPr lang="en-US" dirty="0"/>
          </a:p>
        </p:txBody>
      </p:sp>
      <p:sp>
        <p:nvSpPr>
          <p:cNvPr id="3" name="Content Placeholder 2"/>
          <p:cNvSpPr>
            <a:spLocks noGrp="1"/>
          </p:cNvSpPr>
          <p:nvPr>
            <p:ph idx="1"/>
          </p:nvPr>
        </p:nvSpPr>
        <p:spPr/>
        <p:txBody>
          <a:bodyPr/>
          <a:lstStyle/>
          <a:p>
            <a:r>
              <a:rPr lang="en-US" dirty="0" smtClean="0"/>
              <a:t>Using a Smartphone as the “brain” of a robot is already an active research field with several open opportunities and promising possibilities. In this paper we present a review of current robots controlled by mobile phone and discuss a closed loop control systems using audio channels of mobile devices, such as phones and tablet computers. In our work, move the robot upward, backward, left and right side by the android application such as Arduino Bluetooth RC </a:t>
            </a:r>
            <a:r>
              <a:rPr lang="en-US" dirty="0" smtClean="0"/>
              <a:t>Car.</a:t>
            </a:r>
            <a:endParaRPr lang="en-US"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6" y="2300287"/>
            <a:ext cx="11172824" cy="4414837"/>
          </a:xfrm>
        </p:spPr>
        <p:txBody>
          <a:bodyPr>
            <a:normAutofit/>
          </a:bodyPr>
          <a:lstStyle/>
          <a:p>
            <a:pPr fontAlgn="base"/>
            <a:r>
              <a:rPr lang="en-IN" sz="2400" dirty="0">
                <a:solidFill>
                  <a:srgbClr val="333333"/>
                </a:solidFill>
                <a:latin typeface="Times New Roman" panose="02020603050405020304" pitchFamily="18" charset="0"/>
                <a:cs typeface="Times New Roman" panose="02020603050405020304" pitchFamily="18" charset="0"/>
              </a:rPr>
              <a:t>In this project, we will learn how to make Wireless Bluetooth Controlled Robot Car Using Arduino. The robotic car can be controlled wirelessly via a Smartphone. The smartphone has an Android app through which the user can send commands directly to Robot. The robot can move forward, backward, left and right and can also be stopped.</a:t>
            </a:r>
          </a:p>
          <a:p>
            <a:pPr fontAlgn="base"/>
            <a:endParaRPr lang="en-IN" sz="2400" dirty="0">
              <a:solidFill>
                <a:srgbClr val="333333"/>
              </a:solidFill>
              <a:latin typeface="Times New Roman" panose="02020603050405020304" pitchFamily="18" charset="0"/>
              <a:cs typeface="Times New Roman" panose="02020603050405020304" pitchFamily="18" charset="0"/>
            </a:endParaRPr>
          </a:p>
          <a:p>
            <a:pPr fontAlgn="base"/>
            <a:r>
              <a:rPr lang="en-IN" sz="2400" dirty="0">
                <a:solidFill>
                  <a:srgbClr val="333333"/>
                </a:solidFill>
                <a:latin typeface="Times New Roman" panose="02020603050405020304" pitchFamily="18" charset="0"/>
                <a:cs typeface="Times New Roman" panose="02020603050405020304" pitchFamily="18" charset="0"/>
              </a:rPr>
              <a:t>The Arduino’s Bluetooth controlled robot car is interfaced with a Bluetooth module HC-05 or HC-06. We can give specific voice commands to the robot through an Android app installed on the phone. At the receiving side, a Bluetooth transceiver module receives the commands and forwards them to the Arduino and thus the robotic car is controlled.</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7</a:t>
            </a:fld>
            <a:endParaRPr lang="en-US" noProof="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Block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7" name="Content Placeholder 6"/>
          <p:cNvPicPr>
            <a:picLocks noGrp="1"/>
          </p:cNvPicPr>
          <p:nvPr>
            <p:ph idx="1"/>
          </p:nvPr>
        </p:nvPicPr>
        <p:blipFill>
          <a:blip r:embed="rId2"/>
          <a:srcRect/>
          <a:stretch>
            <a:fillRect/>
          </a:stretch>
        </p:blipFill>
        <p:spPr bwMode="auto">
          <a:xfrm>
            <a:off x="2930005" y="2603500"/>
            <a:ext cx="5212803" cy="3416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Components Required</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6" name="Content Placeholder 5"/>
          <p:cNvSpPr>
            <a:spLocks noGrp="1"/>
          </p:cNvSpPr>
          <p:nvPr>
            <p:ph idx="1"/>
          </p:nvPr>
        </p:nvSpPr>
        <p:spPr/>
        <p:txBody>
          <a:bodyPr/>
          <a:lstStyle/>
          <a:p>
            <a:pPr lvl="0"/>
            <a:r>
              <a:rPr lang="en-US" b="1" dirty="0" err="1" smtClean="0"/>
              <a:t>Arduino</a:t>
            </a:r>
            <a:r>
              <a:rPr lang="en-US" b="1" dirty="0" smtClean="0"/>
              <a:t> UNO</a:t>
            </a:r>
            <a:endParaRPr lang="en-US" dirty="0" smtClean="0"/>
          </a:p>
          <a:p>
            <a:pPr lvl="0"/>
            <a:r>
              <a:rPr lang="en-US" b="1" dirty="0" smtClean="0"/>
              <a:t>Motor Driver L293D</a:t>
            </a:r>
            <a:endParaRPr lang="en-US" dirty="0" smtClean="0"/>
          </a:p>
          <a:p>
            <a:pPr lvl="0"/>
            <a:r>
              <a:rPr lang="en-US" b="1" dirty="0" smtClean="0"/>
              <a:t>Bluetooth Module HC-05</a:t>
            </a:r>
            <a:endParaRPr lang="en-US" dirty="0" smtClean="0"/>
          </a:p>
          <a:p>
            <a:pPr lvl="0"/>
            <a:r>
              <a:rPr lang="en-US" b="1" dirty="0" smtClean="0"/>
              <a:t>Jumper Wires</a:t>
            </a:r>
            <a:endParaRPr lang="en-US" dirty="0" smtClean="0"/>
          </a:p>
          <a:p>
            <a:pPr lvl="0"/>
            <a:r>
              <a:rPr lang="en-US" b="1" dirty="0" smtClean="0"/>
              <a:t>Two Wheel Drive Robot Car Chassis with DC Motor</a:t>
            </a:r>
            <a:endParaRPr lang="en-US" dirty="0" smtClean="0"/>
          </a:p>
          <a:p>
            <a:pPr lvl="0"/>
            <a:r>
              <a:rPr lang="en-US" b="1" dirty="0" smtClean="0"/>
              <a:t>Bread Board</a:t>
            </a:r>
            <a:endParaRPr lang="en-US" dirty="0" smtClean="0"/>
          </a:p>
          <a:p>
            <a:pPr lvl="0"/>
            <a:r>
              <a:rPr lang="en-US" b="1" dirty="0" smtClean="0"/>
              <a:t>9V Battery</a:t>
            </a:r>
            <a:endParaRPr lang="en-US" dirty="0" smtClean="0"/>
          </a:p>
          <a:p>
            <a:pPr lvl="0"/>
            <a:r>
              <a:rPr lang="en-US" b="1" dirty="0" smtClean="0"/>
              <a:t>9v Battery Clip with Male Dc Plug for </a:t>
            </a:r>
            <a:r>
              <a:rPr lang="en-US" b="1" dirty="0" err="1" smtClean="0"/>
              <a:t>Arduino</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Segoe Print"/>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Segoe Print"/>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Segoe Print"/>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Segoe Print"/>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Segoe Print"/>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Segoe Print"/>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Beginning of the year procedures</Template>
  <TotalTime>0</TotalTime>
  <Words>872</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Segoe Print</vt:lpstr>
      <vt:lpstr>Times New Roman</vt:lpstr>
      <vt:lpstr>Wingdings 3</vt:lpstr>
      <vt:lpstr>Ion Boardroom</vt:lpstr>
      <vt:lpstr>ECE3099-INDUSTRIAL INTERNSHIP ON ANDROID CONTROLLED ROBOT USING BLUETOOTH at ECIL , Hyderabad </vt:lpstr>
      <vt:lpstr>Industry Address &amp; Contact Numbers</vt:lpstr>
      <vt:lpstr>About The Company</vt:lpstr>
      <vt:lpstr>Objective Of the Training</vt:lpstr>
      <vt:lpstr>Overview of the Project</vt:lpstr>
      <vt:lpstr>Overview of the Project</vt:lpstr>
      <vt:lpstr>PowerPoint Presentation</vt:lpstr>
      <vt:lpstr>Block Diagram</vt:lpstr>
      <vt:lpstr>Components Required</vt:lpstr>
      <vt:lpstr>Circuit Diagram</vt:lpstr>
      <vt:lpstr>Working</vt:lpstr>
      <vt:lpstr>working</vt:lpstr>
      <vt:lpstr>The Table shown below explains the Value and action that are used for this project.</vt:lpstr>
      <vt:lpstr>The Android App</vt:lpstr>
      <vt:lpstr>Advantages : </vt:lpstr>
      <vt:lpstr>Disadvantages</vt:lpstr>
      <vt:lpstr>FUTURE SCOPE: </vt:lpstr>
      <vt:lpstr>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2020-10-18T18:11:00Z</dcterms:created>
  <dcterms:modified xsi:type="dcterms:W3CDTF">2020-10-19T07:47:38Z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1033-11.2.0.9684</vt:lpwstr>
  </property>
</Properties>
</file>