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3" r:id="rId3"/>
    <p:sldId id="264" r:id="rId4"/>
    <p:sldId id="266" r:id="rId5"/>
    <p:sldId id="270" r:id="rId6"/>
    <p:sldId id="265" r:id="rId7"/>
    <p:sldId id="267" r:id="rId8"/>
    <p:sldId id="269" r:id="rId9"/>
    <p:sldId id="285" r:id="rId10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9">
          <p15:clr>
            <a:srgbClr val="A4A3A4"/>
          </p15:clr>
        </p15:guide>
        <p15:guide id="2" pos="389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509" y="72"/>
      </p:cViewPr>
      <p:guideLst>
        <p:guide orient="horz" pos="2269"/>
        <p:guide pos="3892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00" d="100"/>
        <a:sy n="100" d="100"/>
      </p:scale>
      <p:origin x="0" y="-110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2021/9/13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2021/9/13</a:t>
            </a:fld>
            <a:endParaRPr lang="zh-CN" altLang="en-US" strike="noStrike" noProof="1"/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7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lstStyle/>
          <a:p>
            <a:pPr lvl="0"/>
            <a:r>
              <a:rPr lang="zh-CN" altLang="en-US" dirty="0"/>
              <a:t>Click to edit Master text style</a:t>
            </a:r>
          </a:p>
          <a:p>
            <a:pPr lvl="1" indent="0"/>
            <a:r>
              <a:rPr lang="zh-CN" altLang="en-US" dirty="0"/>
              <a:t>Second level</a:t>
            </a:r>
          </a:p>
          <a:p>
            <a:pPr lvl="2" indent="0"/>
            <a:r>
              <a:rPr lang="zh-CN" altLang="en-US" dirty="0"/>
              <a:t>Third level</a:t>
            </a:r>
          </a:p>
          <a:p>
            <a:pPr lvl="3" indent="0"/>
            <a:r>
              <a:rPr lang="zh-CN" altLang="en-US" dirty="0"/>
              <a:t>Fourth level</a:t>
            </a:r>
          </a:p>
          <a:p>
            <a:pPr lvl="4" indent="0"/>
            <a:r>
              <a:rPr lang="zh-CN" altLang="en-US" dirty="0"/>
              <a:t>Fifth level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 smtClean="0"/>
              <a:t>Click to edit Master title style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EF05245-1089-431C-9CB9-1C9E798A99A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Click to edit Master title style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28600"/>
            <a:r>
              <a:rPr lang="zh-CN" altLang="en-US" dirty="0"/>
              <a:t>Click to edit Master text style</a:t>
            </a:r>
          </a:p>
          <a:p>
            <a:pPr lvl="1" indent="-228600"/>
            <a:r>
              <a:rPr lang="zh-CN" altLang="en-US" dirty="0"/>
              <a:t>Second level</a:t>
            </a:r>
          </a:p>
          <a:p>
            <a:pPr lvl="2" indent="-228600"/>
            <a:r>
              <a:rPr lang="zh-CN" altLang="en-US" dirty="0"/>
              <a:t>Third level</a:t>
            </a:r>
          </a:p>
          <a:p>
            <a:pPr lvl="3" indent="-228600"/>
            <a:r>
              <a:rPr lang="zh-CN" altLang="en-US" dirty="0"/>
              <a:t>Fourth level</a:t>
            </a:r>
          </a:p>
          <a:p>
            <a:pPr lvl="4" indent="-228600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EF05245-1089-431C-9CB9-1C9E798A99A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slow">
    <p:wipe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id3.org/id3v2.3.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n.wikipedia.org/wiki/ID3#ID3v2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图片 3"/>
          <p:cNvPicPr>
            <a:picLocks noChangeAspect="1"/>
          </p:cNvPicPr>
          <p:nvPr/>
        </p:nvPicPr>
        <p:blipFill>
          <a:blip r:embed="rId2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4098" name="组合 4"/>
          <p:cNvGrpSpPr/>
          <p:nvPr/>
        </p:nvGrpSpPr>
        <p:grpSpPr>
          <a:xfrm>
            <a:off x="3383915" y="1975485"/>
            <a:ext cx="5588000" cy="4554800"/>
            <a:chOff x="3457574" y="1641515"/>
            <a:chExt cx="5143501" cy="4190825"/>
          </a:xfrm>
        </p:grpSpPr>
        <p:grpSp>
          <p:nvGrpSpPr>
            <p:cNvPr id="4099" name="组合 5"/>
            <p:cNvGrpSpPr/>
            <p:nvPr/>
          </p:nvGrpSpPr>
          <p:grpSpPr>
            <a:xfrm>
              <a:off x="3590925" y="1980069"/>
              <a:ext cx="5010150" cy="679906"/>
              <a:chOff x="4324350" y="2295525"/>
              <a:chExt cx="3733800" cy="679906"/>
            </a:xfrm>
          </p:grpSpPr>
          <p:cxnSp>
            <p:nvCxnSpPr>
              <p:cNvPr id="15" name="直接连接符 14"/>
              <p:cNvCxnSpPr/>
              <p:nvPr/>
            </p:nvCxnSpPr>
            <p:spPr>
              <a:xfrm>
                <a:off x="4325257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4324350" y="2295525"/>
                <a:ext cx="360045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7916182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 flipV="1">
                <a:off x="7915275" y="2886075"/>
                <a:ext cx="142875" cy="8935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04" name="组合 6"/>
            <p:cNvGrpSpPr/>
            <p:nvPr/>
          </p:nvGrpSpPr>
          <p:grpSpPr>
            <a:xfrm flipH="1" flipV="1">
              <a:off x="3457574" y="3370824"/>
              <a:ext cx="4951785" cy="726031"/>
              <a:chOff x="4324350" y="2295525"/>
              <a:chExt cx="3733800" cy="679906"/>
            </a:xfrm>
          </p:grpSpPr>
          <p:cxnSp>
            <p:nvCxnSpPr>
              <p:cNvPr id="11" name="直接连接符 10"/>
              <p:cNvCxnSpPr/>
              <p:nvPr/>
            </p:nvCxnSpPr>
            <p:spPr>
              <a:xfrm>
                <a:off x="4325257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4324350" y="2295525"/>
                <a:ext cx="360045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7916182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 flipV="1">
                <a:off x="7915275" y="2886075"/>
                <a:ext cx="142875" cy="8935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10" name="文本框 8"/>
            <p:cNvSpPr txBox="1"/>
            <p:nvPr/>
          </p:nvSpPr>
          <p:spPr>
            <a:xfrm>
              <a:off x="4208828" y="4727930"/>
              <a:ext cx="3318288" cy="11044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 defTabSz="914400"/>
              <a:r>
                <a:rPr lang="en-IN" altLang="en-US" sz="2400" dirty="0">
                  <a:solidFill>
                    <a:srgbClr val="404040"/>
                  </a:solidFill>
                  <a:ea typeface="Calibri" panose="020F0502020204030204" pitchFamily="34" charset="0"/>
                  <a:sym typeface="Arial" panose="020B0604020202020204" pitchFamily="34" charset="0"/>
                </a:rPr>
                <a:t>Bala Venkata Sri </a:t>
              </a:r>
              <a:r>
                <a:rPr lang="en-IN" altLang="en-US" sz="2400" dirty="0" smtClean="0">
                  <a:solidFill>
                    <a:srgbClr val="404040"/>
                  </a:solidFill>
                  <a:ea typeface="Calibri" panose="020F0502020204030204" pitchFamily="34" charset="0"/>
                  <a:sym typeface="Arial" panose="020B0604020202020204" pitchFamily="34" charset="0"/>
                </a:rPr>
                <a:t>Harsha, </a:t>
              </a:r>
              <a:r>
                <a:rPr lang="en-IN" altLang="en-US" sz="2400" dirty="0" err="1">
                  <a:solidFill>
                    <a:srgbClr val="404040"/>
                  </a:solidFill>
                  <a:ea typeface="Calibri" panose="020F0502020204030204" pitchFamily="34" charset="0"/>
                  <a:sym typeface="Arial" panose="020B0604020202020204" pitchFamily="34" charset="0"/>
                </a:rPr>
                <a:t>iDEAS</a:t>
              </a:r>
              <a:r>
                <a:rPr lang="en-IN" altLang="en-US" sz="2400" dirty="0">
                  <a:solidFill>
                    <a:srgbClr val="404040"/>
                  </a:solidFill>
                  <a:ea typeface="Calibri" panose="020F0502020204030204" pitchFamily="34" charset="0"/>
                  <a:sym typeface="Arial" panose="020B0604020202020204" pitchFamily="34" charset="0"/>
                </a:rPr>
                <a:t> </a:t>
              </a:r>
              <a:r>
                <a:rPr lang="en-IN" altLang="en-US" sz="2400" dirty="0" smtClean="0">
                  <a:solidFill>
                    <a:srgbClr val="404040"/>
                  </a:solidFill>
                  <a:ea typeface="Calibri" panose="020F0502020204030204" pitchFamily="34" charset="0"/>
                  <a:sym typeface="Arial" panose="020B0604020202020204" pitchFamily="34" charset="0"/>
                </a:rPr>
                <a:t>ER&amp;D</a:t>
              </a:r>
            </a:p>
            <a:p>
              <a:pPr algn="ctr" defTabSz="914400"/>
              <a:r>
                <a:rPr lang="en-IN" altLang="en-US" sz="2400" dirty="0" smtClean="0">
                  <a:solidFill>
                    <a:srgbClr val="404040"/>
                  </a:solidFill>
                  <a:ea typeface="Calibri" panose="020F0502020204030204" pitchFamily="34" charset="0"/>
                  <a:sym typeface="Arial" panose="020B0604020202020204" pitchFamily="34" charset="0"/>
                </a:rPr>
                <a:t>Wipro</a:t>
              </a:r>
              <a:endParaRPr lang="en-IN" altLang="en-US" sz="24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111" name="文本框 9"/>
            <p:cNvSpPr txBox="1"/>
            <p:nvPr/>
          </p:nvSpPr>
          <p:spPr>
            <a:xfrm>
              <a:off x="4495261" y="1641515"/>
              <a:ext cx="3316567" cy="310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defTabSz="914400"/>
              <a:endParaRPr lang="zh-CN" altLang="en-US" sz="16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1378585" y="2985135"/>
            <a:ext cx="1066927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5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en-IN" altLang="en-US" sz="60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MP3 Tag </a:t>
            </a:r>
            <a:r>
              <a:rPr lang="en-IN" altLang="en-US" sz="60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Reading </a:t>
            </a:r>
            <a:r>
              <a:rPr lang="en-IN" altLang="en-US" sz="60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 Editing</a:t>
            </a:r>
            <a:r>
              <a:rPr lang="en-IN" altLang="en-US" sz="60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1" name="图片 3"/>
          <p:cNvPicPr>
            <a:picLocks noChangeAspect="1"/>
          </p:cNvPicPr>
          <p:nvPr/>
        </p:nvPicPr>
        <p:blipFill>
          <a:blip r:embed="rId2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0242" name="组合 1"/>
          <p:cNvGrpSpPr/>
          <p:nvPr/>
        </p:nvGrpSpPr>
        <p:grpSpPr>
          <a:xfrm>
            <a:off x="211138" y="257175"/>
            <a:ext cx="558800" cy="463550"/>
            <a:chOff x="3448565" y="1912142"/>
            <a:chExt cx="4927433" cy="2485075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3773726" y="1912142"/>
              <a:ext cx="0" cy="79819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772566" y="1912142"/>
              <a:ext cx="460343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8364977" y="1912142"/>
              <a:ext cx="0" cy="38683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8362673" y="3976971"/>
              <a:ext cx="0" cy="4202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 flipV="1">
              <a:off x="3814013" y="4397217"/>
              <a:ext cx="454980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 flipV="1">
              <a:off x="3824904" y="3544871"/>
              <a:ext cx="0" cy="8523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3448565" y="3544868"/>
              <a:ext cx="377483" cy="23420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50" name="文本框 28"/>
          <p:cNvSpPr txBox="1"/>
          <p:nvPr/>
        </p:nvSpPr>
        <p:spPr>
          <a:xfrm>
            <a:off x="290513" y="254000"/>
            <a:ext cx="3744912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IN" altLang="zh-CN" sz="2400" b="1" dirty="0">
                <a:solidFill>
                  <a:srgbClr val="404040"/>
                </a:solidFill>
                <a:ea typeface="Calibri" panose="020F0502020204030204" pitchFamily="34" charset="0"/>
              </a:rPr>
              <a:t>PROBLEM DESCRIPTION</a:t>
            </a:r>
          </a:p>
        </p:txBody>
      </p:sp>
      <p:sp>
        <p:nvSpPr>
          <p:cNvPr id="12" name="矩形 11"/>
          <p:cNvSpPr/>
          <p:nvPr/>
        </p:nvSpPr>
        <p:spPr>
          <a:xfrm>
            <a:off x="828675" y="1728788"/>
            <a:ext cx="10515600" cy="29003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55" name="矩形 8"/>
          <p:cNvSpPr/>
          <p:nvPr/>
        </p:nvSpPr>
        <p:spPr>
          <a:xfrm>
            <a:off x="1162685" y="2072005"/>
            <a:ext cx="9465945" cy="166199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lstStyle/>
          <a:p>
            <a:pPr marL="285750" indent="-285750" algn="l" defTabSz="1216025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IN" altLang="en-US" sz="2000" dirty="0" smtClean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To </a:t>
            </a:r>
            <a:r>
              <a:rPr lang="en-IN" altLang="en-US" sz="20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write a C program which can read meta information from an MP3 file</a:t>
            </a:r>
            <a:r>
              <a:rPr lang="zh-CN" altLang="en-US" sz="2000" dirty="0" smtClean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.</a:t>
            </a:r>
            <a:endParaRPr lang="zh-CN" altLang="en-US" sz="2000" dirty="0">
              <a:solidFill>
                <a:srgbClr val="404040"/>
              </a:solidFill>
              <a:ea typeface="Calibri" panose="020F0502020204030204" pitchFamily="34" charset="0"/>
              <a:sym typeface="Arial" panose="020B0604020202020204" pitchFamily="34" charset="0"/>
            </a:endParaRPr>
          </a:p>
          <a:p>
            <a:pPr marL="285750" indent="-285750" algn="l" defTabSz="1216025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IN" altLang="en-US" sz="20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To extract information from a sample MP3 file and display it in the command line.</a:t>
            </a:r>
          </a:p>
          <a:p>
            <a:pPr marL="285750" indent="-285750" algn="l" defTabSz="1216025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IN" altLang="en-US" sz="20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To update Artist name, Album name etc. as per the user input.</a:t>
            </a:r>
          </a:p>
          <a:p>
            <a:pPr marL="285750" indent="-285750" algn="l" defTabSz="1216025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IN" altLang="en-US" sz="20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To extract the same metadata and store that in a separate file.</a:t>
            </a: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图片 3"/>
          <p:cNvPicPr>
            <a:picLocks noChangeAspect="1"/>
          </p:cNvPicPr>
          <p:nvPr/>
        </p:nvPicPr>
        <p:blipFill>
          <a:blip r:embed="rId2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1266" name="组合 1"/>
          <p:cNvGrpSpPr/>
          <p:nvPr/>
        </p:nvGrpSpPr>
        <p:grpSpPr>
          <a:xfrm>
            <a:off x="211138" y="257175"/>
            <a:ext cx="558800" cy="463550"/>
            <a:chOff x="3448565" y="1912142"/>
            <a:chExt cx="4927433" cy="2485075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3773726" y="1912142"/>
              <a:ext cx="0" cy="79819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772566" y="1912142"/>
              <a:ext cx="460343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8364977" y="1912142"/>
              <a:ext cx="0" cy="38683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8362673" y="3976971"/>
              <a:ext cx="0" cy="4202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 flipV="1">
              <a:off x="3814013" y="4397217"/>
              <a:ext cx="454980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 flipV="1">
              <a:off x="3824904" y="3544871"/>
              <a:ext cx="0" cy="8523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3448565" y="3544868"/>
              <a:ext cx="377483" cy="23420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74" name="文本框 28"/>
          <p:cNvSpPr txBox="1"/>
          <p:nvPr/>
        </p:nvSpPr>
        <p:spPr>
          <a:xfrm>
            <a:off x="290512" y="254000"/>
            <a:ext cx="4551453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IN" sz="2400" b="1" dirty="0" smtClean="0"/>
              <a:t>REQUIREMENT UNDERSTANDING</a:t>
            </a:r>
            <a:endParaRPr lang="zh-CN" altLang="en-US" sz="24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62113" y="1736725"/>
            <a:ext cx="8683670" cy="3087824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382713" y="1455738"/>
            <a:ext cx="560388" cy="560388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2037806" y="2142309"/>
            <a:ext cx="8098971" cy="2139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r>
              <a:rPr lang="en-IN" sz="1800" dirty="0" smtClean="0"/>
              <a:t> </a:t>
            </a:r>
            <a:r>
              <a:rPr lang="en-IN" sz="2000" dirty="0"/>
              <a:t>To </a:t>
            </a:r>
            <a:r>
              <a:rPr lang="en-IN" sz="2000" dirty="0" smtClean="0"/>
              <a:t>understand </a:t>
            </a:r>
            <a:r>
              <a:rPr lang="en-IN" sz="2000" dirty="0"/>
              <a:t>ID3 metadata container</a:t>
            </a:r>
            <a:r>
              <a:rPr lang="en-IN" sz="2000" dirty="0" smtClean="0"/>
              <a:t>.</a:t>
            </a:r>
          </a:p>
          <a:p>
            <a:r>
              <a:rPr lang="en-IN" sz="2000" dirty="0" smtClean="0"/>
              <a:t> To understand how exactly ID3.v1 works and how the metadata is stored in  audio file.</a:t>
            </a:r>
            <a:endParaRPr lang="en-IN" sz="2000" dirty="0"/>
          </a:p>
          <a:p>
            <a:r>
              <a:rPr lang="en-IN" sz="2000" dirty="0" smtClean="0"/>
              <a:t> To divide the variables like Artist name, Album name etc. based on size of the strings.	</a:t>
            </a:r>
            <a:endParaRPr lang="en-IN" sz="2000" dirty="0"/>
          </a:p>
          <a:p>
            <a:r>
              <a:rPr lang="en-IN" sz="2000" dirty="0" smtClean="0"/>
              <a:t> To tag or update the </a:t>
            </a:r>
            <a:r>
              <a:rPr lang="en-IN" sz="2000" dirty="0"/>
              <a:t>audio file with additional information</a:t>
            </a:r>
            <a:r>
              <a:rPr lang="en-IN" sz="2000" dirty="0" smtClean="0"/>
              <a:t>.</a:t>
            </a:r>
            <a:endParaRPr lang="en-IN" sz="2000" dirty="0"/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图片 3"/>
          <p:cNvPicPr>
            <a:picLocks noChangeAspect="1"/>
          </p:cNvPicPr>
          <p:nvPr/>
        </p:nvPicPr>
        <p:blipFill>
          <a:blip r:embed="rId2"/>
          <a:srcRect l="5727" r="16841" b="26530"/>
          <a:stretch>
            <a:fillRect/>
          </a:stretch>
        </p:blipFill>
        <p:spPr>
          <a:xfrm>
            <a:off x="0" y="-17417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3314" name="组合 1"/>
          <p:cNvGrpSpPr/>
          <p:nvPr/>
        </p:nvGrpSpPr>
        <p:grpSpPr>
          <a:xfrm>
            <a:off x="211138" y="257175"/>
            <a:ext cx="558800" cy="463550"/>
            <a:chOff x="3448565" y="1912142"/>
            <a:chExt cx="4927433" cy="2485075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3773726" y="1912142"/>
              <a:ext cx="0" cy="79819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772566" y="1912142"/>
              <a:ext cx="460343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8364977" y="1912142"/>
              <a:ext cx="0" cy="38683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8362673" y="3976971"/>
              <a:ext cx="0" cy="4202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 flipV="1">
              <a:off x="3814013" y="4397217"/>
              <a:ext cx="454980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 flipV="1">
              <a:off x="3824904" y="3544871"/>
              <a:ext cx="0" cy="8523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3448565" y="3544868"/>
              <a:ext cx="377483" cy="23420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22" name="文本框 28"/>
          <p:cNvSpPr txBox="1"/>
          <p:nvPr/>
        </p:nvSpPr>
        <p:spPr>
          <a:xfrm>
            <a:off x="354013" y="268467"/>
            <a:ext cx="3744912" cy="4619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400" b="1" dirty="0" smtClean="0">
                <a:solidFill>
                  <a:srgbClr val="404040"/>
                </a:solidFill>
                <a:ea typeface="Calibri" panose="020F0502020204030204" pitchFamily="34" charset="0"/>
              </a:rPr>
              <a:t>BLOCK DIAGRAM</a:t>
            </a:r>
            <a:endParaRPr lang="zh-CN" altLang="en-US" sz="24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63589" y="2908663"/>
            <a:ext cx="1680754" cy="1193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Read metadata from the last 128 bytes of file</a:t>
            </a:r>
            <a:endParaRPr lang="en-IN" dirty="0"/>
          </a:p>
        </p:txBody>
      </p:sp>
      <p:sp>
        <p:nvSpPr>
          <p:cNvPr id="44" name="Rectangle 43"/>
          <p:cNvSpPr/>
          <p:nvPr/>
        </p:nvSpPr>
        <p:spPr>
          <a:xfrm>
            <a:off x="9958252" y="2908663"/>
            <a:ext cx="1680754" cy="1193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Exit</a:t>
            </a:r>
            <a:endParaRPr lang="en-IN" dirty="0"/>
          </a:p>
        </p:txBody>
      </p:sp>
      <p:sp>
        <p:nvSpPr>
          <p:cNvPr id="45" name="Rectangle 44"/>
          <p:cNvSpPr/>
          <p:nvPr/>
        </p:nvSpPr>
        <p:spPr>
          <a:xfrm>
            <a:off x="7563394" y="2908663"/>
            <a:ext cx="1680754" cy="1193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Display metadata or export data into a new file</a:t>
            </a:r>
            <a:endParaRPr lang="en-IN" dirty="0"/>
          </a:p>
        </p:txBody>
      </p:sp>
      <p:sp>
        <p:nvSpPr>
          <p:cNvPr id="46" name="Rectangle 45"/>
          <p:cNvSpPr/>
          <p:nvPr/>
        </p:nvSpPr>
        <p:spPr>
          <a:xfrm>
            <a:off x="2614749" y="2908663"/>
            <a:ext cx="1595846" cy="1193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Check whether the input file is mp3 file</a:t>
            </a:r>
            <a:endParaRPr lang="en-IN" dirty="0"/>
          </a:p>
        </p:txBody>
      </p:sp>
      <p:sp>
        <p:nvSpPr>
          <p:cNvPr id="47" name="Rectangle 46"/>
          <p:cNvSpPr/>
          <p:nvPr/>
        </p:nvSpPr>
        <p:spPr>
          <a:xfrm>
            <a:off x="4794068" y="4839788"/>
            <a:ext cx="1619795" cy="1262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Update metadata based on user input</a:t>
            </a:r>
            <a:endParaRPr lang="en-IN" dirty="0"/>
          </a:p>
        </p:txBody>
      </p:sp>
      <p:sp>
        <p:nvSpPr>
          <p:cNvPr id="48" name="Rectangle 47"/>
          <p:cNvSpPr/>
          <p:nvPr/>
        </p:nvSpPr>
        <p:spPr>
          <a:xfrm>
            <a:off x="4763589" y="890452"/>
            <a:ext cx="1619795" cy="1262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Edit metadata based on user input</a:t>
            </a:r>
            <a:endParaRPr lang="en-IN" dirty="0"/>
          </a:p>
        </p:txBody>
      </p:sp>
      <p:cxnSp>
        <p:nvCxnSpPr>
          <p:cNvPr id="49" name="Straight Connector 48"/>
          <p:cNvCxnSpPr>
            <a:stCxn id="46" idx="3"/>
            <a:endCxn id="6" idx="1"/>
          </p:cNvCxnSpPr>
          <p:nvPr/>
        </p:nvCxnSpPr>
        <p:spPr>
          <a:xfrm>
            <a:off x="4210595" y="3505200"/>
            <a:ext cx="5529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endCxn id="6" idx="0"/>
          </p:cNvCxnSpPr>
          <p:nvPr/>
        </p:nvCxnSpPr>
        <p:spPr>
          <a:xfrm>
            <a:off x="5603965" y="2170611"/>
            <a:ext cx="1" cy="738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6" idx="2"/>
          </p:cNvCxnSpPr>
          <p:nvPr/>
        </p:nvCxnSpPr>
        <p:spPr>
          <a:xfrm flipH="1">
            <a:off x="5603965" y="4101737"/>
            <a:ext cx="1" cy="738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45" idx="1"/>
          </p:cNvCxnSpPr>
          <p:nvPr/>
        </p:nvCxnSpPr>
        <p:spPr>
          <a:xfrm>
            <a:off x="6444343" y="3505200"/>
            <a:ext cx="11190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endCxn id="44" idx="1"/>
          </p:cNvCxnSpPr>
          <p:nvPr/>
        </p:nvCxnSpPr>
        <p:spPr>
          <a:xfrm>
            <a:off x="9244148" y="3505200"/>
            <a:ext cx="714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09303" y="2908663"/>
            <a:ext cx="1619795" cy="1207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Input MP3 file from command line</a:t>
            </a:r>
            <a:endParaRPr lang="en-IN" dirty="0"/>
          </a:p>
        </p:txBody>
      </p:sp>
      <p:cxnSp>
        <p:nvCxnSpPr>
          <p:cNvPr id="69" name="Straight Connector 68"/>
          <p:cNvCxnSpPr>
            <a:stCxn id="66" idx="3"/>
            <a:endCxn id="46" idx="1"/>
          </p:cNvCxnSpPr>
          <p:nvPr/>
        </p:nvCxnSpPr>
        <p:spPr>
          <a:xfrm flipV="1">
            <a:off x="2029098" y="3505200"/>
            <a:ext cx="585651" cy="7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图片 3"/>
          <p:cNvPicPr>
            <a:picLocks noChangeAspect="1"/>
          </p:cNvPicPr>
          <p:nvPr/>
        </p:nvPicPr>
        <p:blipFill>
          <a:blip r:embed="rId2"/>
          <a:srcRect l="5727" r="16841" b="26530"/>
          <a:stretch>
            <a:fillRect/>
          </a:stretch>
        </p:blipFill>
        <p:spPr>
          <a:xfrm>
            <a:off x="1" y="26624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7410" name="组合 1"/>
          <p:cNvGrpSpPr/>
          <p:nvPr/>
        </p:nvGrpSpPr>
        <p:grpSpPr>
          <a:xfrm>
            <a:off x="211138" y="257175"/>
            <a:ext cx="558800" cy="463550"/>
            <a:chOff x="3448565" y="1912142"/>
            <a:chExt cx="4927433" cy="2485075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3773726" y="1912142"/>
              <a:ext cx="0" cy="79819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772566" y="1912142"/>
              <a:ext cx="460343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8364977" y="1912142"/>
              <a:ext cx="0" cy="38683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8362673" y="3976971"/>
              <a:ext cx="0" cy="4202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 flipV="1">
              <a:off x="3814013" y="4397217"/>
              <a:ext cx="454980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 flipV="1">
              <a:off x="3824904" y="3544871"/>
              <a:ext cx="0" cy="8523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3448565" y="3544868"/>
              <a:ext cx="377483" cy="23420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418" name="文本框 28"/>
          <p:cNvSpPr txBox="1"/>
          <p:nvPr/>
        </p:nvSpPr>
        <p:spPr>
          <a:xfrm>
            <a:off x="290513" y="254000"/>
            <a:ext cx="3744912" cy="4619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400" b="1" dirty="0" smtClean="0">
                <a:solidFill>
                  <a:srgbClr val="404040"/>
                </a:solidFill>
                <a:ea typeface="Calibri" panose="020F0502020204030204" pitchFamily="34" charset="0"/>
              </a:rPr>
              <a:t>KNOWLEDGE GAINED</a:t>
            </a:r>
            <a:endParaRPr lang="zh-CN" altLang="en-US" sz="24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12" name="圆角矩形 11"/>
          <p:cNvSpPr/>
          <p:nvPr/>
        </p:nvSpPr>
        <p:spPr>
          <a:xfrm rot="2770720">
            <a:off x="1036638" y="2460625"/>
            <a:ext cx="2270125" cy="2270125"/>
          </a:xfrm>
          <a:prstGeom prst="roundRect">
            <a:avLst>
              <a:gd name="adj" fmla="val 6831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圆角矩形 13"/>
          <p:cNvSpPr/>
          <p:nvPr/>
        </p:nvSpPr>
        <p:spPr>
          <a:xfrm rot="2770720">
            <a:off x="3027363" y="1387475"/>
            <a:ext cx="1730375" cy="1730375"/>
          </a:xfrm>
          <a:prstGeom prst="roundRect">
            <a:avLst>
              <a:gd name="adj" fmla="val 6831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圆角矩形 14"/>
          <p:cNvSpPr/>
          <p:nvPr/>
        </p:nvSpPr>
        <p:spPr>
          <a:xfrm rot="2770720">
            <a:off x="3027363" y="4059238"/>
            <a:ext cx="1730375" cy="1730375"/>
          </a:xfrm>
          <a:prstGeom prst="roundRect">
            <a:avLst>
              <a:gd name="adj" fmla="val 6831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763433" y="2289160"/>
            <a:ext cx="805260" cy="805256"/>
            <a:chOff x="530226" y="4791075"/>
            <a:chExt cx="274638" cy="274637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7" name="Freeform 189"/>
            <p:cNvSpPr/>
            <p:nvPr/>
          </p:nvSpPr>
          <p:spPr bwMode="auto">
            <a:xfrm>
              <a:off x="639763" y="4791075"/>
              <a:ext cx="53975" cy="49212"/>
            </a:xfrm>
            <a:custGeom>
              <a:avLst/>
              <a:gdLst>
                <a:gd name="T0" fmla="*/ 55 w 56"/>
                <a:gd name="T1" fmla="*/ 51 h 51"/>
                <a:gd name="T2" fmla="*/ 56 w 56"/>
                <a:gd name="T3" fmla="*/ 51 h 51"/>
                <a:gd name="T4" fmla="*/ 28 w 56"/>
                <a:gd name="T5" fmla="*/ 0 h 51"/>
                <a:gd name="T6" fmla="*/ 0 w 56"/>
                <a:gd name="T7" fmla="*/ 51 h 51"/>
                <a:gd name="T8" fmla="*/ 1 w 56"/>
                <a:gd name="T9" fmla="*/ 51 h 51"/>
                <a:gd name="T10" fmla="*/ 28 w 56"/>
                <a:gd name="T11" fmla="*/ 47 h 51"/>
                <a:gd name="T12" fmla="*/ 55 w 56"/>
                <a:gd name="T1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51">
                  <a:moveTo>
                    <a:pt x="55" y="51"/>
                  </a:moveTo>
                  <a:cubicBezTo>
                    <a:pt x="56" y="51"/>
                    <a:pt x="56" y="51"/>
                    <a:pt x="56" y="51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0" y="49"/>
                    <a:pt x="19" y="47"/>
                    <a:pt x="28" y="47"/>
                  </a:cubicBezTo>
                  <a:cubicBezTo>
                    <a:pt x="37" y="47"/>
                    <a:pt x="46" y="49"/>
                    <a:pt x="55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Freeform 190"/>
            <p:cNvSpPr/>
            <p:nvPr/>
          </p:nvSpPr>
          <p:spPr bwMode="auto">
            <a:xfrm>
              <a:off x="755651" y="4902200"/>
              <a:ext cx="49213" cy="52387"/>
            </a:xfrm>
            <a:custGeom>
              <a:avLst/>
              <a:gdLst>
                <a:gd name="T0" fmla="*/ 0 w 51"/>
                <a:gd name="T1" fmla="*/ 54 h 55"/>
                <a:gd name="T2" fmla="*/ 0 w 51"/>
                <a:gd name="T3" fmla="*/ 55 h 55"/>
                <a:gd name="T4" fmla="*/ 51 w 51"/>
                <a:gd name="T5" fmla="*/ 27 h 55"/>
                <a:gd name="T6" fmla="*/ 0 w 51"/>
                <a:gd name="T7" fmla="*/ 0 h 55"/>
                <a:gd name="T8" fmla="*/ 0 w 51"/>
                <a:gd name="T9" fmla="*/ 1 h 55"/>
                <a:gd name="T10" fmla="*/ 3 w 51"/>
                <a:gd name="T11" fmla="*/ 27 h 55"/>
                <a:gd name="T12" fmla="*/ 0 w 51"/>
                <a:gd name="T13" fmla="*/ 5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55">
                  <a:moveTo>
                    <a:pt x="0" y="54"/>
                  </a:moveTo>
                  <a:cubicBezTo>
                    <a:pt x="0" y="55"/>
                    <a:pt x="0" y="55"/>
                    <a:pt x="0" y="55"/>
                  </a:cubicBezTo>
                  <a:cubicBezTo>
                    <a:pt x="51" y="27"/>
                    <a:pt x="51" y="27"/>
                    <a:pt x="51" y="2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9"/>
                    <a:pt x="3" y="18"/>
                    <a:pt x="3" y="27"/>
                  </a:cubicBezTo>
                  <a:cubicBezTo>
                    <a:pt x="3" y="37"/>
                    <a:pt x="2" y="46"/>
                    <a:pt x="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Freeform 191"/>
            <p:cNvSpPr/>
            <p:nvPr/>
          </p:nvSpPr>
          <p:spPr bwMode="auto">
            <a:xfrm>
              <a:off x="711201" y="4832350"/>
              <a:ext cx="52388" cy="52387"/>
            </a:xfrm>
            <a:custGeom>
              <a:avLst/>
              <a:gdLst>
                <a:gd name="T0" fmla="*/ 37 w 55"/>
                <a:gd name="T1" fmla="*/ 52 h 54"/>
                <a:gd name="T2" fmla="*/ 40 w 55"/>
                <a:gd name="T3" fmla="*/ 54 h 54"/>
                <a:gd name="T4" fmla="*/ 55 w 55"/>
                <a:gd name="T5" fmla="*/ 0 h 54"/>
                <a:gd name="T6" fmla="*/ 0 w 55"/>
                <a:gd name="T7" fmla="*/ 15 h 54"/>
                <a:gd name="T8" fmla="*/ 2 w 55"/>
                <a:gd name="T9" fmla="*/ 17 h 54"/>
                <a:gd name="T10" fmla="*/ 37 w 55"/>
                <a:gd name="T11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54">
                  <a:moveTo>
                    <a:pt x="37" y="52"/>
                  </a:moveTo>
                  <a:cubicBezTo>
                    <a:pt x="40" y="54"/>
                    <a:pt x="40" y="54"/>
                    <a:pt x="40" y="54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17" y="26"/>
                    <a:pt x="29" y="38"/>
                    <a:pt x="37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Freeform 192"/>
            <p:cNvSpPr/>
            <p:nvPr/>
          </p:nvSpPr>
          <p:spPr bwMode="auto">
            <a:xfrm>
              <a:off x="641351" y="5016500"/>
              <a:ext cx="52388" cy="49212"/>
            </a:xfrm>
            <a:custGeom>
              <a:avLst/>
              <a:gdLst>
                <a:gd name="T0" fmla="*/ 0 w 55"/>
                <a:gd name="T1" fmla="*/ 0 h 51"/>
                <a:gd name="T2" fmla="*/ 0 w 55"/>
                <a:gd name="T3" fmla="*/ 0 h 51"/>
                <a:gd name="T4" fmla="*/ 27 w 55"/>
                <a:gd name="T5" fmla="*/ 51 h 51"/>
                <a:gd name="T6" fmla="*/ 55 w 55"/>
                <a:gd name="T7" fmla="*/ 0 h 51"/>
                <a:gd name="T8" fmla="*/ 54 w 55"/>
                <a:gd name="T9" fmla="*/ 0 h 51"/>
                <a:gd name="T10" fmla="*/ 27 w 55"/>
                <a:gd name="T11" fmla="*/ 4 h 51"/>
                <a:gd name="T12" fmla="*/ 0 w 55"/>
                <a:gd name="T1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5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5" y="2"/>
                    <a:pt x="36" y="4"/>
                    <a:pt x="27" y="4"/>
                  </a:cubicBezTo>
                  <a:cubicBezTo>
                    <a:pt x="18" y="4"/>
                    <a:pt x="9" y="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193"/>
            <p:cNvSpPr/>
            <p:nvPr/>
          </p:nvSpPr>
          <p:spPr bwMode="auto">
            <a:xfrm>
              <a:off x="530226" y="4902200"/>
              <a:ext cx="47625" cy="52387"/>
            </a:xfrm>
            <a:custGeom>
              <a:avLst/>
              <a:gdLst>
                <a:gd name="T0" fmla="*/ 51 w 51"/>
                <a:gd name="T1" fmla="*/ 0 h 55"/>
                <a:gd name="T2" fmla="*/ 51 w 51"/>
                <a:gd name="T3" fmla="*/ 0 h 55"/>
                <a:gd name="T4" fmla="*/ 0 w 51"/>
                <a:gd name="T5" fmla="*/ 27 h 55"/>
                <a:gd name="T6" fmla="*/ 51 w 51"/>
                <a:gd name="T7" fmla="*/ 55 h 55"/>
                <a:gd name="T8" fmla="*/ 51 w 51"/>
                <a:gd name="T9" fmla="*/ 55 h 55"/>
                <a:gd name="T10" fmla="*/ 47 w 51"/>
                <a:gd name="T11" fmla="*/ 27 h 55"/>
                <a:gd name="T12" fmla="*/ 51 w 51"/>
                <a:gd name="T13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55">
                  <a:moveTo>
                    <a:pt x="51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51" y="55"/>
                    <a:pt x="51" y="55"/>
                    <a:pt x="51" y="55"/>
                  </a:cubicBezTo>
                  <a:cubicBezTo>
                    <a:pt x="51" y="55"/>
                    <a:pt x="51" y="55"/>
                    <a:pt x="51" y="55"/>
                  </a:cubicBezTo>
                  <a:cubicBezTo>
                    <a:pt x="48" y="46"/>
                    <a:pt x="47" y="37"/>
                    <a:pt x="47" y="27"/>
                  </a:cubicBezTo>
                  <a:cubicBezTo>
                    <a:pt x="47" y="18"/>
                    <a:pt x="48" y="8"/>
                    <a:pt x="5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Freeform 194"/>
            <p:cNvSpPr/>
            <p:nvPr/>
          </p:nvSpPr>
          <p:spPr bwMode="auto">
            <a:xfrm>
              <a:off x="571501" y="4972050"/>
              <a:ext cx="50800" cy="52387"/>
            </a:xfrm>
            <a:custGeom>
              <a:avLst/>
              <a:gdLst>
                <a:gd name="T0" fmla="*/ 16 w 54"/>
                <a:gd name="T1" fmla="*/ 2 h 55"/>
                <a:gd name="T2" fmla="*/ 15 w 54"/>
                <a:gd name="T3" fmla="*/ 0 h 55"/>
                <a:gd name="T4" fmla="*/ 0 w 54"/>
                <a:gd name="T5" fmla="*/ 55 h 55"/>
                <a:gd name="T6" fmla="*/ 54 w 54"/>
                <a:gd name="T7" fmla="*/ 40 h 55"/>
                <a:gd name="T8" fmla="*/ 53 w 54"/>
                <a:gd name="T9" fmla="*/ 38 h 55"/>
                <a:gd name="T10" fmla="*/ 16 w 54"/>
                <a:gd name="T11" fmla="*/ 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55">
                  <a:moveTo>
                    <a:pt x="16" y="2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3" y="38"/>
                    <a:pt x="53" y="38"/>
                    <a:pt x="53" y="38"/>
                  </a:cubicBezTo>
                  <a:cubicBezTo>
                    <a:pt x="38" y="29"/>
                    <a:pt x="25" y="17"/>
                    <a:pt x="1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Freeform 195"/>
            <p:cNvSpPr/>
            <p:nvPr/>
          </p:nvSpPr>
          <p:spPr bwMode="auto">
            <a:xfrm>
              <a:off x="711201" y="4972050"/>
              <a:ext cx="52388" cy="52387"/>
            </a:xfrm>
            <a:custGeom>
              <a:avLst/>
              <a:gdLst>
                <a:gd name="T0" fmla="*/ 38 w 55"/>
                <a:gd name="T1" fmla="*/ 2 h 55"/>
                <a:gd name="T2" fmla="*/ 2 w 55"/>
                <a:gd name="T3" fmla="*/ 38 h 55"/>
                <a:gd name="T4" fmla="*/ 0 w 55"/>
                <a:gd name="T5" fmla="*/ 40 h 55"/>
                <a:gd name="T6" fmla="*/ 55 w 55"/>
                <a:gd name="T7" fmla="*/ 55 h 55"/>
                <a:gd name="T8" fmla="*/ 40 w 55"/>
                <a:gd name="T9" fmla="*/ 0 h 55"/>
                <a:gd name="T10" fmla="*/ 38 w 55"/>
                <a:gd name="T11" fmla="*/ 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55">
                  <a:moveTo>
                    <a:pt x="38" y="2"/>
                  </a:moveTo>
                  <a:cubicBezTo>
                    <a:pt x="29" y="17"/>
                    <a:pt x="17" y="29"/>
                    <a:pt x="2" y="3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40" y="0"/>
                    <a:pt x="40" y="0"/>
                    <a:pt x="40" y="0"/>
                  </a:cubicBezTo>
                  <a:lnTo>
                    <a:pt x="38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Freeform 196"/>
            <p:cNvSpPr/>
            <p:nvPr/>
          </p:nvSpPr>
          <p:spPr bwMode="auto">
            <a:xfrm>
              <a:off x="569913" y="4832350"/>
              <a:ext cx="52388" cy="52387"/>
            </a:xfrm>
            <a:custGeom>
              <a:avLst/>
              <a:gdLst>
                <a:gd name="T0" fmla="*/ 54 w 55"/>
                <a:gd name="T1" fmla="*/ 17 h 54"/>
                <a:gd name="T2" fmla="*/ 55 w 55"/>
                <a:gd name="T3" fmla="*/ 15 h 54"/>
                <a:gd name="T4" fmla="*/ 0 w 55"/>
                <a:gd name="T5" fmla="*/ 0 h 54"/>
                <a:gd name="T6" fmla="*/ 16 w 55"/>
                <a:gd name="T7" fmla="*/ 54 h 54"/>
                <a:gd name="T8" fmla="*/ 17 w 55"/>
                <a:gd name="T9" fmla="*/ 53 h 54"/>
                <a:gd name="T10" fmla="*/ 54 w 55"/>
                <a:gd name="T11" fmla="*/ 1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54">
                  <a:moveTo>
                    <a:pt x="54" y="17"/>
                  </a:moveTo>
                  <a:cubicBezTo>
                    <a:pt x="55" y="15"/>
                    <a:pt x="55" y="15"/>
                    <a:pt x="55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54"/>
                    <a:pt x="16" y="54"/>
                    <a:pt x="16" y="54"/>
                  </a:cubicBezTo>
                  <a:cubicBezTo>
                    <a:pt x="17" y="53"/>
                    <a:pt x="17" y="53"/>
                    <a:pt x="17" y="53"/>
                  </a:cubicBezTo>
                  <a:cubicBezTo>
                    <a:pt x="26" y="38"/>
                    <a:pt x="39" y="25"/>
                    <a:pt x="54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Oval 197"/>
            <p:cNvSpPr>
              <a:spLocks noChangeArrowheads="1"/>
            </p:cNvSpPr>
            <p:nvPr/>
          </p:nvSpPr>
          <p:spPr bwMode="auto">
            <a:xfrm>
              <a:off x="596901" y="4859338"/>
              <a:ext cx="138113" cy="1381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7424" name="文本框 18"/>
          <p:cNvSpPr txBox="1"/>
          <p:nvPr/>
        </p:nvSpPr>
        <p:spPr>
          <a:xfrm>
            <a:off x="1581150" y="3149600"/>
            <a:ext cx="1160463" cy="646331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IN" altLang="zh-CN" b="1" dirty="0" smtClean="0">
                <a:solidFill>
                  <a:srgbClr val="404040"/>
                </a:solidFill>
                <a:ea typeface="Calibri" panose="020F0502020204030204" pitchFamily="34" charset="0"/>
              </a:rPr>
              <a:t>BYTES DIVISION</a:t>
            </a:r>
            <a:endParaRPr lang="zh-CN" altLang="en-US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36" name="Freeform 490"/>
          <p:cNvSpPr>
            <a:spLocks noEditPoints="1"/>
          </p:cNvSpPr>
          <p:nvPr/>
        </p:nvSpPr>
        <p:spPr bwMode="auto">
          <a:xfrm>
            <a:off x="3603625" y="1441450"/>
            <a:ext cx="547688" cy="549275"/>
          </a:xfrm>
          <a:custGeom>
            <a:avLst/>
            <a:gdLst>
              <a:gd name="T0" fmla="*/ 441625 w 294"/>
              <a:gd name="T1" fmla="*/ 108076 h 294"/>
              <a:gd name="T2" fmla="*/ 285099 w 294"/>
              <a:gd name="T3" fmla="*/ 18634 h 294"/>
              <a:gd name="T4" fmla="*/ 298143 w 294"/>
              <a:gd name="T5" fmla="*/ 85716 h 294"/>
              <a:gd name="T6" fmla="*/ 152798 w 294"/>
              <a:gd name="T7" fmla="*/ 229197 h 294"/>
              <a:gd name="T8" fmla="*/ 55902 w 294"/>
              <a:gd name="T9" fmla="*/ 201246 h 294"/>
              <a:gd name="T10" fmla="*/ 137891 w 294"/>
              <a:gd name="T11" fmla="*/ 365224 h 294"/>
              <a:gd name="T12" fmla="*/ 0 w 294"/>
              <a:gd name="T13" fmla="*/ 532929 h 294"/>
              <a:gd name="T14" fmla="*/ 14907 w 294"/>
              <a:gd name="T15" fmla="*/ 547836 h 294"/>
              <a:gd name="T16" fmla="*/ 182613 w 294"/>
              <a:gd name="T17" fmla="*/ 409945 h 294"/>
              <a:gd name="T18" fmla="*/ 346591 w 294"/>
              <a:gd name="T19" fmla="*/ 491934 h 294"/>
              <a:gd name="T20" fmla="*/ 318640 w 294"/>
              <a:gd name="T21" fmla="*/ 396902 h 294"/>
              <a:gd name="T22" fmla="*/ 463985 w 294"/>
              <a:gd name="T23" fmla="*/ 251557 h 294"/>
              <a:gd name="T24" fmla="*/ 529204 w 294"/>
              <a:gd name="T25" fmla="*/ 264601 h 294"/>
              <a:gd name="T26" fmla="*/ 441625 w 294"/>
              <a:gd name="T27" fmla="*/ 108076 h 294"/>
              <a:gd name="T28" fmla="*/ 324231 w 294"/>
              <a:gd name="T29" fmla="*/ 158388 h 294"/>
              <a:gd name="T30" fmla="*/ 216154 w 294"/>
              <a:gd name="T31" fmla="*/ 268328 h 294"/>
              <a:gd name="T32" fmla="*/ 191930 w 294"/>
              <a:gd name="T33" fmla="*/ 268328 h 294"/>
              <a:gd name="T34" fmla="*/ 191930 w 294"/>
              <a:gd name="T35" fmla="*/ 244104 h 294"/>
              <a:gd name="T36" fmla="*/ 301870 w 294"/>
              <a:gd name="T37" fmla="*/ 134164 h 294"/>
              <a:gd name="T38" fmla="*/ 324231 w 294"/>
              <a:gd name="T39" fmla="*/ 134164 h 294"/>
              <a:gd name="T40" fmla="*/ 324231 w 294"/>
              <a:gd name="T41" fmla="*/ 158388 h 29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94" h="294">
                <a:moveTo>
                  <a:pt x="237" y="58"/>
                </a:moveTo>
                <a:cubicBezTo>
                  <a:pt x="197" y="17"/>
                  <a:pt x="163" y="0"/>
                  <a:pt x="153" y="10"/>
                </a:cubicBezTo>
                <a:cubicBezTo>
                  <a:pt x="147" y="16"/>
                  <a:pt x="150" y="29"/>
                  <a:pt x="160" y="46"/>
                </a:cubicBezTo>
                <a:cubicBezTo>
                  <a:pt x="82" y="123"/>
                  <a:pt x="82" y="123"/>
                  <a:pt x="82" y="123"/>
                </a:cubicBezTo>
                <a:cubicBezTo>
                  <a:pt x="57" y="106"/>
                  <a:pt x="38" y="101"/>
                  <a:pt x="30" y="108"/>
                </a:cubicBezTo>
                <a:cubicBezTo>
                  <a:pt x="19" y="120"/>
                  <a:pt x="35" y="154"/>
                  <a:pt x="74" y="196"/>
                </a:cubicBezTo>
                <a:cubicBezTo>
                  <a:pt x="0" y="286"/>
                  <a:pt x="0" y="286"/>
                  <a:pt x="0" y="286"/>
                </a:cubicBezTo>
                <a:cubicBezTo>
                  <a:pt x="8" y="294"/>
                  <a:pt x="8" y="294"/>
                  <a:pt x="8" y="294"/>
                </a:cubicBezTo>
                <a:cubicBezTo>
                  <a:pt x="98" y="220"/>
                  <a:pt x="98" y="220"/>
                  <a:pt x="98" y="220"/>
                </a:cubicBezTo>
                <a:cubicBezTo>
                  <a:pt x="141" y="260"/>
                  <a:pt x="175" y="276"/>
                  <a:pt x="186" y="264"/>
                </a:cubicBezTo>
                <a:cubicBezTo>
                  <a:pt x="194" y="257"/>
                  <a:pt x="189" y="238"/>
                  <a:pt x="171" y="213"/>
                </a:cubicBezTo>
                <a:cubicBezTo>
                  <a:pt x="249" y="135"/>
                  <a:pt x="249" y="135"/>
                  <a:pt x="249" y="135"/>
                </a:cubicBezTo>
                <a:cubicBezTo>
                  <a:pt x="266" y="145"/>
                  <a:pt x="278" y="148"/>
                  <a:pt x="284" y="142"/>
                </a:cubicBezTo>
                <a:cubicBezTo>
                  <a:pt x="294" y="132"/>
                  <a:pt x="277" y="98"/>
                  <a:pt x="237" y="58"/>
                </a:cubicBezTo>
                <a:close/>
                <a:moveTo>
                  <a:pt x="174" y="85"/>
                </a:moveTo>
                <a:cubicBezTo>
                  <a:pt x="116" y="144"/>
                  <a:pt x="116" y="144"/>
                  <a:pt x="116" y="144"/>
                </a:cubicBezTo>
                <a:cubicBezTo>
                  <a:pt x="112" y="147"/>
                  <a:pt x="107" y="147"/>
                  <a:pt x="103" y="144"/>
                </a:cubicBezTo>
                <a:cubicBezTo>
                  <a:pt x="99" y="140"/>
                  <a:pt x="99" y="134"/>
                  <a:pt x="103" y="131"/>
                </a:cubicBezTo>
                <a:cubicBezTo>
                  <a:pt x="162" y="72"/>
                  <a:pt x="162" y="72"/>
                  <a:pt x="162" y="72"/>
                </a:cubicBezTo>
                <a:cubicBezTo>
                  <a:pt x="165" y="69"/>
                  <a:pt x="171" y="69"/>
                  <a:pt x="174" y="72"/>
                </a:cubicBezTo>
                <a:cubicBezTo>
                  <a:pt x="178" y="76"/>
                  <a:pt x="178" y="82"/>
                  <a:pt x="174" y="8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427" name="文本框 21"/>
          <p:cNvSpPr txBox="1"/>
          <p:nvPr/>
        </p:nvSpPr>
        <p:spPr>
          <a:xfrm>
            <a:off x="3317875" y="2246313"/>
            <a:ext cx="1160463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IN" altLang="zh-CN" b="1" dirty="0" smtClean="0">
                <a:solidFill>
                  <a:srgbClr val="404040"/>
                </a:solidFill>
                <a:ea typeface="Calibri" panose="020F0502020204030204" pitchFamily="34" charset="0"/>
              </a:rPr>
              <a:t>ID3 V1</a:t>
            </a:r>
            <a:endParaRPr lang="zh-CN" altLang="en-US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3616827" y="4159882"/>
            <a:ext cx="552844" cy="549824"/>
            <a:chOff x="9890126" y="4225925"/>
            <a:chExt cx="290513" cy="2889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39" name="Freeform 438"/>
            <p:cNvSpPr/>
            <p:nvPr/>
          </p:nvSpPr>
          <p:spPr bwMode="auto">
            <a:xfrm>
              <a:off x="9982201" y="4465638"/>
              <a:ext cx="1588" cy="1587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Freeform 439"/>
            <p:cNvSpPr/>
            <p:nvPr/>
          </p:nvSpPr>
          <p:spPr bwMode="auto">
            <a:xfrm>
              <a:off x="9990138" y="4467225"/>
              <a:ext cx="0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Freeform 440"/>
            <p:cNvSpPr/>
            <p:nvPr/>
          </p:nvSpPr>
          <p:spPr bwMode="auto">
            <a:xfrm>
              <a:off x="9986963" y="44672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Freeform 441"/>
            <p:cNvSpPr/>
            <p:nvPr/>
          </p:nvSpPr>
          <p:spPr bwMode="auto">
            <a:xfrm>
              <a:off x="9993313" y="4467225"/>
              <a:ext cx="1588" cy="0"/>
            </a:xfrm>
            <a:custGeom>
              <a:avLst/>
              <a:gdLst>
                <a:gd name="T0" fmla="*/ 0 w 1"/>
                <a:gd name="T1" fmla="*/ 1 w 1"/>
                <a:gd name="T2" fmla="*/ 0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Freeform 442"/>
            <p:cNvSpPr/>
            <p:nvPr/>
          </p:nvSpPr>
          <p:spPr bwMode="auto">
            <a:xfrm>
              <a:off x="9967913" y="4459288"/>
              <a:ext cx="1588" cy="1587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Freeform 443"/>
            <p:cNvSpPr/>
            <p:nvPr/>
          </p:nvSpPr>
          <p:spPr bwMode="auto">
            <a:xfrm>
              <a:off x="9979026" y="4464050"/>
              <a:ext cx="1588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Freeform 444"/>
            <p:cNvSpPr/>
            <p:nvPr/>
          </p:nvSpPr>
          <p:spPr bwMode="auto">
            <a:xfrm>
              <a:off x="9964738" y="4457700"/>
              <a:ext cx="0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Freeform 445"/>
            <p:cNvSpPr/>
            <p:nvPr/>
          </p:nvSpPr>
          <p:spPr bwMode="auto">
            <a:xfrm>
              <a:off x="9971088" y="4462463"/>
              <a:ext cx="1588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Freeform 446"/>
            <p:cNvSpPr/>
            <p:nvPr/>
          </p:nvSpPr>
          <p:spPr bwMode="auto">
            <a:xfrm>
              <a:off x="9975851" y="44640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Freeform 447"/>
            <p:cNvSpPr/>
            <p:nvPr/>
          </p:nvSpPr>
          <p:spPr bwMode="auto">
            <a:xfrm>
              <a:off x="9998076" y="44672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Freeform 448"/>
            <p:cNvSpPr/>
            <p:nvPr/>
          </p:nvSpPr>
          <p:spPr bwMode="auto">
            <a:xfrm>
              <a:off x="10015538" y="4459288"/>
              <a:ext cx="1588" cy="0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Freeform 449"/>
            <p:cNvSpPr/>
            <p:nvPr/>
          </p:nvSpPr>
          <p:spPr bwMode="auto">
            <a:xfrm>
              <a:off x="9955213" y="4300538"/>
              <a:ext cx="6350" cy="9525"/>
            </a:xfrm>
            <a:custGeom>
              <a:avLst/>
              <a:gdLst>
                <a:gd name="T0" fmla="*/ 0 w 7"/>
                <a:gd name="T1" fmla="*/ 9 h 9"/>
                <a:gd name="T2" fmla="*/ 7 w 7"/>
                <a:gd name="T3" fmla="*/ 0 h 9"/>
                <a:gd name="T4" fmla="*/ 6 w 7"/>
                <a:gd name="T5" fmla="*/ 1 h 9"/>
                <a:gd name="T6" fmla="*/ 0 w 7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9">
                  <a:moveTo>
                    <a:pt x="0" y="9"/>
                  </a:moveTo>
                  <a:cubicBezTo>
                    <a:pt x="2" y="6"/>
                    <a:pt x="4" y="3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3"/>
                    <a:pt x="2" y="6"/>
                    <a:pt x="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Freeform 450"/>
            <p:cNvSpPr/>
            <p:nvPr/>
          </p:nvSpPr>
          <p:spPr bwMode="auto">
            <a:xfrm>
              <a:off x="10012363" y="4460875"/>
              <a:ext cx="1588" cy="1587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2" name="Freeform 451"/>
            <p:cNvSpPr/>
            <p:nvPr/>
          </p:nvSpPr>
          <p:spPr bwMode="auto">
            <a:xfrm>
              <a:off x="10006013" y="4464050"/>
              <a:ext cx="1588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Freeform 452"/>
            <p:cNvSpPr/>
            <p:nvPr/>
          </p:nvSpPr>
          <p:spPr bwMode="auto">
            <a:xfrm>
              <a:off x="10002838" y="4465638"/>
              <a:ext cx="1588" cy="1587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Freeform 453"/>
            <p:cNvSpPr/>
            <p:nvPr/>
          </p:nvSpPr>
          <p:spPr bwMode="auto">
            <a:xfrm>
              <a:off x="10009188" y="4462463"/>
              <a:ext cx="1588" cy="1587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Freeform 454"/>
            <p:cNvSpPr/>
            <p:nvPr/>
          </p:nvSpPr>
          <p:spPr bwMode="auto">
            <a:xfrm>
              <a:off x="9999663" y="4467225"/>
              <a:ext cx="1588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Freeform 455"/>
            <p:cNvSpPr/>
            <p:nvPr/>
          </p:nvSpPr>
          <p:spPr bwMode="auto">
            <a:xfrm>
              <a:off x="9934576" y="43402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Freeform 456"/>
            <p:cNvSpPr/>
            <p:nvPr/>
          </p:nvSpPr>
          <p:spPr bwMode="auto">
            <a:xfrm>
              <a:off x="9925051" y="43418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" name="Freeform 457"/>
            <p:cNvSpPr/>
            <p:nvPr/>
          </p:nvSpPr>
          <p:spPr bwMode="auto">
            <a:xfrm>
              <a:off x="9920288" y="4343400"/>
              <a:ext cx="1588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" name="Freeform 458"/>
            <p:cNvSpPr/>
            <p:nvPr/>
          </p:nvSpPr>
          <p:spPr bwMode="auto">
            <a:xfrm>
              <a:off x="9918701" y="4344988"/>
              <a:ext cx="0" cy="1587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0" name="Freeform 459"/>
            <p:cNvSpPr/>
            <p:nvPr/>
          </p:nvSpPr>
          <p:spPr bwMode="auto">
            <a:xfrm>
              <a:off x="9929813" y="4340225"/>
              <a:ext cx="1588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" name="Freeform 460"/>
            <p:cNvSpPr/>
            <p:nvPr/>
          </p:nvSpPr>
          <p:spPr bwMode="auto">
            <a:xfrm>
              <a:off x="9959976" y="4454525"/>
              <a:ext cx="1588" cy="1587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2" name="Freeform 461"/>
            <p:cNvSpPr/>
            <p:nvPr/>
          </p:nvSpPr>
          <p:spPr bwMode="auto">
            <a:xfrm>
              <a:off x="9915526" y="4346575"/>
              <a:ext cx="0" cy="1587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1" y="1"/>
                    <a:pt x="1" y="0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3" name="Freeform 462"/>
            <p:cNvSpPr/>
            <p:nvPr/>
          </p:nvSpPr>
          <p:spPr bwMode="auto">
            <a:xfrm>
              <a:off x="9928226" y="4341813"/>
              <a:ext cx="0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4" name="Freeform 463"/>
            <p:cNvSpPr/>
            <p:nvPr/>
          </p:nvSpPr>
          <p:spPr bwMode="auto">
            <a:xfrm>
              <a:off x="9956801" y="4452938"/>
              <a:ext cx="0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5" name="Freeform 464"/>
            <p:cNvSpPr/>
            <p:nvPr/>
          </p:nvSpPr>
          <p:spPr bwMode="auto">
            <a:xfrm>
              <a:off x="9948863" y="4448175"/>
              <a:ext cx="1588" cy="0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6" name="Freeform 465"/>
            <p:cNvSpPr/>
            <p:nvPr/>
          </p:nvSpPr>
          <p:spPr bwMode="auto">
            <a:xfrm>
              <a:off x="9937751" y="4438650"/>
              <a:ext cx="1588" cy="0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7" name="Freeform 466"/>
            <p:cNvSpPr/>
            <p:nvPr/>
          </p:nvSpPr>
          <p:spPr bwMode="auto">
            <a:xfrm>
              <a:off x="9952038" y="4449763"/>
              <a:ext cx="1588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8" name="Freeform 467"/>
            <p:cNvSpPr/>
            <p:nvPr/>
          </p:nvSpPr>
          <p:spPr bwMode="auto">
            <a:xfrm>
              <a:off x="9945688" y="444500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9" name="Freeform 468"/>
            <p:cNvSpPr/>
            <p:nvPr/>
          </p:nvSpPr>
          <p:spPr bwMode="auto">
            <a:xfrm>
              <a:off x="9942513" y="4440238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0" name="Freeform 469"/>
            <p:cNvSpPr/>
            <p:nvPr/>
          </p:nvSpPr>
          <p:spPr bwMode="auto">
            <a:xfrm>
              <a:off x="10002838" y="4225925"/>
              <a:ext cx="139700" cy="141287"/>
            </a:xfrm>
            <a:custGeom>
              <a:avLst/>
              <a:gdLst>
                <a:gd name="T0" fmla="*/ 56 w 147"/>
                <a:gd name="T1" fmla="*/ 91 h 147"/>
                <a:gd name="T2" fmla="*/ 92 w 147"/>
                <a:gd name="T3" fmla="*/ 143 h 147"/>
                <a:gd name="T4" fmla="*/ 93 w 147"/>
                <a:gd name="T5" fmla="*/ 147 h 147"/>
                <a:gd name="T6" fmla="*/ 123 w 147"/>
                <a:gd name="T7" fmla="*/ 135 h 147"/>
                <a:gd name="T8" fmla="*/ 99 w 147"/>
                <a:gd name="T9" fmla="*/ 48 h 147"/>
                <a:gd name="T10" fmla="*/ 11 w 147"/>
                <a:gd name="T11" fmla="*/ 24 h 147"/>
                <a:gd name="T12" fmla="*/ 0 w 147"/>
                <a:gd name="T13" fmla="*/ 54 h 147"/>
                <a:gd name="T14" fmla="*/ 56 w 147"/>
                <a:gd name="T15" fmla="*/ 91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7" h="147">
                  <a:moveTo>
                    <a:pt x="56" y="91"/>
                  </a:moveTo>
                  <a:cubicBezTo>
                    <a:pt x="74" y="109"/>
                    <a:pt x="86" y="126"/>
                    <a:pt x="92" y="143"/>
                  </a:cubicBezTo>
                  <a:cubicBezTo>
                    <a:pt x="92" y="144"/>
                    <a:pt x="93" y="145"/>
                    <a:pt x="93" y="147"/>
                  </a:cubicBezTo>
                  <a:cubicBezTo>
                    <a:pt x="104" y="147"/>
                    <a:pt x="114" y="144"/>
                    <a:pt x="123" y="135"/>
                  </a:cubicBezTo>
                  <a:cubicBezTo>
                    <a:pt x="147" y="111"/>
                    <a:pt x="128" y="77"/>
                    <a:pt x="99" y="48"/>
                  </a:cubicBezTo>
                  <a:cubicBezTo>
                    <a:pt x="70" y="19"/>
                    <a:pt x="36" y="0"/>
                    <a:pt x="11" y="24"/>
                  </a:cubicBezTo>
                  <a:cubicBezTo>
                    <a:pt x="3" y="33"/>
                    <a:pt x="0" y="43"/>
                    <a:pt x="0" y="54"/>
                  </a:cubicBezTo>
                  <a:cubicBezTo>
                    <a:pt x="18" y="59"/>
                    <a:pt x="37" y="71"/>
                    <a:pt x="56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1" name="Freeform 470"/>
            <p:cNvSpPr/>
            <p:nvPr/>
          </p:nvSpPr>
          <p:spPr bwMode="auto">
            <a:xfrm>
              <a:off x="9890126" y="4338638"/>
              <a:ext cx="152400" cy="128587"/>
            </a:xfrm>
            <a:custGeom>
              <a:avLst/>
              <a:gdLst>
                <a:gd name="T0" fmla="*/ 66 w 160"/>
                <a:gd name="T1" fmla="*/ 3 h 134"/>
                <a:gd name="T2" fmla="*/ 62 w 160"/>
                <a:gd name="T3" fmla="*/ 2 h 134"/>
                <a:gd name="T4" fmla="*/ 58 w 160"/>
                <a:gd name="T5" fmla="*/ 1 h 134"/>
                <a:gd name="T6" fmla="*/ 54 w 160"/>
                <a:gd name="T7" fmla="*/ 1 h 134"/>
                <a:gd name="T8" fmla="*/ 51 w 160"/>
                <a:gd name="T9" fmla="*/ 0 h 134"/>
                <a:gd name="T10" fmla="*/ 47 w 160"/>
                <a:gd name="T11" fmla="*/ 1 h 134"/>
                <a:gd name="T12" fmla="*/ 44 w 160"/>
                <a:gd name="T13" fmla="*/ 1 h 134"/>
                <a:gd name="T14" fmla="*/ 41 w 160"/>
                <a:gd name="T15" fmla="*/ 2 h 134"/>
                <a:gd name="T16" fmla="*/ 37 w 160"/>
                <a:gd name="T17" fmla="*/ 3 h 134"/>
                <a:gd name="T18" fmla="*/ 34 w 160"/>
                <a:gd name="T19" fmla="*/ 5 h 134"/>
                <a:gd name="T20" fmla="*/ 31 w 160"/>
                <a:gd name="T21" fmla="*/ 6 h 134"/>
                <a:gd name="T22" fmla="*/ 28 w 160"/>
                <a:gd name="T23" fmla="*/ 8 h 134"/>
                <a:gd name="T24" fmla="*/ 24 w 160"/>
                <a:gd name="T25" fmla="*/ 12 h 134"/>
                <a:gd name="T26" fmla="*/ 51 w 160"/>
                <a:gd name="T27" fmla="*/ 103 h 134"/>
                <a:gd name="T28" fmla="*/ 55 w 160"/>
                <a:gd name="T29" fmla="*/ 106 h 134"/>
                <a:gd name="T30" fmla="*/ 59 w 160"/>
                <a:gd name="T31" fmla="*/ 110 h 134"/>
                <a:gd name="T32" fmla="*/ 62 w 160"/>
                <a:gd name="T33" fmla="*/ 113 h 134"/>
                <a:gd name="T34" fmla="*/ 66 w 160"/>
                <a:gd name="T35" fmla="*/ 116 h 134"/>
                <a:gd name="T36" fmla="*/ 70 w 160"/>
                <a:gd name="T37" fmla="*/ 119 h 134"/>
                <a:gd name="T38" fmla="*/ 74 w 160"/>
                <a:gd name="T39" fmla="*/ 121 h 134"/>
                <a:gd name="T40" fmla="*/ 78 w 160"/>
                <a:gd name="T41" fmla="*/ 124 h 134"/>
                <a:gd name="T42" fmla="*/ 82 w 160"/>
                <a:gd name="T43" fmla="*/ 126 h 134"/>
                <a:gd name="T44" fmla="*/ 86 w 160"/>
                <a:gd name="T45" fmla="*/ 128 h 134"/>
                <a:gd name="T46" fmla="*/ 90 w 160"/>
                <a:gd name="T47" fmla="*/ 130 h 134"/>
                <a:gd name="T48" fmla="*/ 94 w 160"/>
                <a:gd name="T49" fmla="*/ 131 h 134"/>
                <a:gd name="T50" fmla="*/ 97 w 160"/>
                <a:gd name="T51" fmla="*/ 132 h 134"/>
                <a:gd name="T52" fmla="*/ 102 w 160"/>
                <a:gd name="T53" fmla="*/ 133 h 134"/>
                <a:gd name="T54" fmla="*/ 105 w 160"/>
                <a:gd name="T55" fmla="*/ 134 h 134"/>
                <a:gd name="T56" fmla="*/ 109 w 160"/>
                <a:gd name="T57" fmla="*/ 134 h 134"/>
                <a:gd name="T58" fmla="*/ 113 w 160"/>
                <a:gd name="T59" fmla="*/ 134 h 134"/>
                <a:gd name="T60" fmla="*/ 116 w 160"/>
                <a:gd name="T61" fmla="*/ 133 h 134"/>
                <a:gd name="T62" fmla="*/ 119 w 160"/>
                <a:gd name="T63" fmla="*/ 133 h 134"/>
                <a:gd name="T64" fmla="*/ 122 w 160"/>
                <a:gd name="T65" fmla="*/ 131 h 134"/>
                <a:gd name="T66" fmla="*/ 126 w 160"/>
                <a:gd name="T67" fmla="*/ 130 h 134"/>
                <a:gd name="T68" fmla="*/ 129 w 160"/>
                <a:gd name="T69" fmla="*/ 128 h 134"/>
                <a:gd name="T70" fmla="*/ 132 w 160"/>
                <a:gd name="T71" fmla="*/ 126 h 134"/>
                <a:gd name="T72" fmla="*/ 135 w 160"/>
                <a:gd name="T73" fmla="*/ 1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0" h="134">
                  <a:moveTo>
                    <a:pt x="112" y="35"/>
                  </a:moveTo>
                  <a:cubicBezTo>
                    <a:pt x="97" y="20"/>
                    <a:pt x="81" y="8"/>
                    <a:pt x="66" y="3"/>
                  </a:cubicBezTo>
                  <a:cubicBezTo>
                    <a:pt x="66" y="3"/>
                    <a:pt x="65" y="3"/>
                    <a:pt x="65" y="3"/>
                  </a:cubicBezTo>
                  <a:cubicBezTo>
                    <a:pt x="64" y="3"/>
                    <a:pt x="63" y="2"/>
                    <a:pt x="62" y="2"/>
                  </a:cubicBezTo>
                  <a:cubicBezTo>
                    <a:pt x="62" y="2"/>
                    <a:pt x="62" y="2"/>
                    <a:pt x="61" y="2"/>
                  </a:cubicBezTo>
                  <a:cubicBezTo>
                    <a:pt x="60" y="2"/>
                    <a:pt x="59" y="1"/>
                    <a:pt x="58" y="1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57" y="1"/>
                    <a:pt x="56" y="1"/>
                    <a:pt x="54" y="1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3" y="0"/>
                    <a:pt x="52" y="0"/>
                    <a:pt x="51" y="0"/>
                  </a:cubicBezTo>
                  <a:cubicBezTo>
                    <a:pt x="51" y="0"/>
                    <a:pt x="50" y="0"/>
                    <a:pt x="50" y="0"/>
                  </a:cubicBezTo>
                  <a:cubicBezTo>
                    <a:pt x="49" y="0"/>
                    <a:pt x="48" y="0"/>
                    <a:pt x="47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6" y="1"/>
                    <a:pt x="45" y="1"/>
                    <a:pt x="44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2" y="1"/>
                    <a:pt x="41" y="2"/>
                    <a:pt x="41" y="2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39" y="2"/>
                    <a:pt x="38" y="3"/>
                    <a:pt x="37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6" y="4"/>
                    <a:pt x="35" y="4"/>
                    <a:pt x="34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2" y="5"/>
                    <a:pt x="32" y="6"/>
                    <a:pt x="31" y="6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29" y="7"/>
                    <a:pt x="28" y="8"/>
                    <a:pt x="28" y="8"/>
                  </a:cubicBezTo>
                  <a:cubicBezTo>
                    <a:pt x="28" y="9"/>
                    <a:pt x="27" y="9"/>
                    <a:pt x="27" y="9"/>
                  </a:cubicBezTo>
                  <a:cubicBezTo>
                    <a:pt x="26" y="10"/>
                    <a:pt x="25" y="11"/>
                    <a:pt x="24" y="12"/>
                  </a:cubicBezTo>
                  <a:cubicBezTo>
                    <a:pt x="0" y="36"/>
                    <a:pt x="19" y="70"/>
                    <a:pt x="48" y="99"/>
                  </a:cubicBezTo>
                  <a:cubicBezTo>
                    <a:pt x="49" y="100"/>
                    <a:pt x="50" y="102"/>
                    <a:pt x="51" y="103"/>
                  </a:cubicBezTo>
                  <a:cubicBezTo>
                    <a:pt x="51" y="103"/>
                    <a:pt x="52" y="103"/>
                    <a:pt x="52" y="104"/>
                  </a:cubicBezTo>
                  <a:cubicBezTo>
                    <a:pt x="53" y="104"/>
                    <a:pt x="54" y="105"/>
                    <a:pt x="55" y="106"/>
                  </a:cubicBezTo>
                  <a:cubicBezTo>
                    <a:pt x="55" y="106"/>
                    <a:pt x="55" y="106"/>
                    <a:pt x="55" y="107"/>
                  </a:cubicBezTo>
                  <a:cubicBezTo>
                    <a:pt x="57" y="108"/>
                    <a:pt x="58" y="109"/>
                    <a:pt x="59" y="110"/>
                  </a:cubicBezTo>
                  <a:cubicBezTo>
                    <a:pt x="59" y="110"/>
                    <a:pt x="59" y="110"/>
                    <a:pt x="59" y="110"/>
                  </a:cubicBezTo>
                  <a:cubicBezTo>
                    <a:pt x="60" y="111"/>
                    <a:pt x="61" y="112"/>
                    <a:pt x="62" y="113"/>
                  </a:cubicBezTo>
                  <a:cubicBezTo>
                    <a:pt x="63" y="113"/>
                    <a:pt x="63" y="113"/>
                    <a:pt x="63" y="114"/>
                  </a:cubicBezTo>
                  <a:cubicBezTo>
                    <a:pt x="64" y="114"/>
                    <a:pt x="65" y="115"/>
                    <a:pt x="66" y="116"/>
                  </a:cubicBezTo>
                  <a:cubicBezTo>
                    <a:pt x="66" y="116"/>
                    <a:pt x="67" y="116"/>
                    <a:pt x="67" y="116"/>
                  </a:cubicBezTo>
                  <a:cubicBezTo>
                    <a:pt x="68" y="117"/>
                    <a:pt x="69" y="118"/>
                    <a:pt x="70" y="119"/>
                  </a:cubicBezTo>
                  <a:cubicBezTo>
                    <a:pt x="71" y="119"/>
                    <a:pt x="71" y="119"/>
                    <a:pt x="71" y="119"/>
                  </a:cubicBezTo>
                  <a:cubicBezTo>
                    <a:pt x="72" y="120"/>
                    <a:pt x="73" y="121"/>
                    <a:pt x="74" y="121"/>
                  </a:cubicBezTo>
                  <a:cubicBezTo>
                    <a:pt x="74" y="121"/>
                    <a:pt x="75" y="122"/>
                    <a:pt x="75" y="122"/>
                  </a:cubicBezTo>
                  <a:cubicBezTo>
                    <a:pt x="76" y="123"/>
                    <a:pt x="77" y="123"/>
                    <a:pt x="78" y="124"/>
                  </a:cubicBezTo>
                  <a:cubicBezTo>
                    <a:pt x="78" y="124"/>
                    <a:pt x="78" y="124"/>
                    <a:pt x="79" y="124"/>
                  </a:cubicBezTo>
                  <a:cubicBezTo>
                    <a:pt x="80" y="125"/>
                    <a:pt x="81" y="125"/>
                    <a:pt x="82" y="126"/>
                  </a:cubicBezTo>
                  <a:cubicBezTo>
                    <a:pt x="82" y="126"/>
                    <a:pt x="83" y="126"/>
                    <a:pt x="83" y="127"/>
                  </a:cubicBezTo>
                  <a:cubicBezTo>
                    <a:pt x="84" y="127"/>
                    <a:pt x="85" y="127"/>
                    <a:pt x="86" y="128"/>
                  </a:cubicBezTo>
                  <a:cubicBezTo>
                    <a:pt x="86" y="128"/>
                    <a:pt x="86" y="128"/>
                    <a:pt x="87" y="128"/>
                  </a:cubicBezTo>
                  <a:cubicBezTo>
                    <a:pt x="88" y="129"/>
                    <a:pt x="89" y="129"/>
                    <a:pt x="90" y="130"/>
                  </a:cubicBezTo>
                  <a:cubicBezTo>
                    <a:pt x="90" y="130"/>
                    <a:pt x="90" y="130"/>
                    <a:pt x="90" y="130"/>
                  </a:cubicBezTo>
                  <a:cubicBezTo>
                    <a:pt x="91" y="130"/>
                    <a:pt x="93" y="131"/>
                    <a:pt x="94" y="131"/>
                  </a:cubicBezTo>
                  <a:cubicBezTo>
                    <a:pt x="94" y="131"/>
                    <a:pt x="94" y="131"/>
                    <a:pt x="95" y="131"/>
                  </a:cubicBezTo>
                  <a:cubicBezTo>
                    <a:pt x="95" y="132"/>
                    <a:pt x="96" y="132"/>
                    <a:pt x="97" y="132"/>
                  </a:cubicBezTo>
                  <a:cubicBezTo>
                    <a:pt x="98" y="132"/>
                    <a:pt x="98" y="132"/>
                    <a:pt x="98" y="133"/>
                  </a:cubicBezTo>
                  <a:cubicBezTo>
                    <a:pt x="99" y="133"/>
                    <a:pt x="100" y="133"/>
                    <a:pt x="102" y="133"/>
                  </a:cubicBezTo>
                  <a:cubicBezTo>
                    <a:pt x="102" y="133"/>
                    <a:pt x="102" y="133"/>
                    <a:pt x="102" y="133"/>
                  </a:cubicBezTo>
                  <a:cubicBezTo>
                    <a:pt x="103" y="133"/>
                    <a:pt x="104" y="134"/>
                    <a:pt x="105" y="134"/>
                  </a:cubicBezTo>
                  <a:cubicBezTo>
                    <a:pt x="105" y="134"/>
                    <a:pt x="106" y="134"/>
                    <a:pt x="106" y="134"/>
                  </a:cubicBezTo>
                  <a:cubicBezTo>
                    <a:pt x="107" y="134"/>
                    <a:pt x="108" y="134"/>
                    <a:pt x="109" y="134"/>
                  </a:cubicBezTo>
                  <a:cubicBezTo>
                    <a:pt x="109" y="134"/>
                    <a:pt x="109" y="134"/>
                    <a:pt x="110" y="134"/>
                  </a:cubicBezTo>
                  <a:cubicBezTo>
                    <a:pt x="111" y="134"/>
                    <a:pt x="112" y="134"/>
                    <a:pt x="113" y="134"/>
                  </a:cubicBezTo>
                  <a:cubicBezTo>
                    <a:pt x="113" y="134"/>
                    <a:pt x="113" y="134"/>
                    <a:pt x="113" y="134"/>
                  </a:cubicBezTo>
                  <a:cubicBezTo>
                    <a:pt x="114" y="134"/>
                    <a:pt x="115" y="134"/>
                    <a:pt x="116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7" y="133"/>
                    <a:pt x="118" y="133"/>
                    <a:pt x="119" y="133"/>
                  </a:cubicBezTo>
                  <a:cubicBezTo>
                    <a:pt x="119" y="133"/>
                    <a:pt x="120" y="132"/>
                    <a:pt x="120" y="132"/>
                  </a:cubicBezTo>
                  <a:cubicBezTo>
                    <a:pt x="121" y="132"/>
                    <a:pt x="122" y="132"/>
                    <a:pt x="122" y="131"/>
                  </a:cubicBezTo>
                  <a:cubicBezTo>
                    <a:pt x="123" y="131"/>
                    <a:pt x="123" y="131"/>
                    <a:pt x="123" y="131"/>
                  </a:cubicBezTo>
                  <a:cubicBezTo>
                    <a:pt x="124" y="131"/>
                    <a:pt x="125" y="130"/>
                    <a:pt x="126" y="130"/>
                  </a:cubicBezTo>
                  <a:cubicBezTo>
                    <a:pt x="126" y="130"/>
                    <a:pt x="126" y="130"/>
                    <a:pt x="127" y="129"/>
                  </a:cubicBezTo>
                  <a:cubicBezTo>
                    <a:pt x="127" y="129"/>
                    <a:pt x="128" y="129"/>
                    <a:pt x="129" y="128"/>
                  </a:cubicBezTo>
                  <a:cubicBezTo>
                    <a:pt x="129" y="128"/>
                    <a:pt x="129" y="128"/>
                    <a:pt x="130" y="127"/>
                  </a:cubicBezTo>
                  <a:cubicBezTo>
                    <a:pt x="130" y="127"/>
                    <a:pt x="131" y="126"/>
                    <a:pt x="132" y="126"/>
                  </a:cubicBezTo>
                  <a:cubicBezTo>
                    <a:pt x="132" y="126"/>
                    <a:pt x="132" y="125"/>
                    <a:pt x="133" y="125"/>
                  </a:cubicBezTo>
                  <a:cubicBezTo>
                    <a:pt x="134" y="124"/>
                    <a:pt x="134" y="124"/>
                    <a:pt x="135" y="123"/>
                  </a:cubicBezTo>
                  <a:cubicBezTo>
                    <a:pt x="160" y="98"/>
                    <a:pt x="141" y="64"/>
                    <a:pt x="112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2" name="Freeform 471"/>
            <p:cNvSpPr/>
            <p:nvPr/>
          </p:nvSpPr>
          <p:spPr bwMode="auto">
            <a:xfrm>
              <a:off x="9950451" y="4291013"/>
              <a:ext cx="230188" cy="223837"/>
            </a:xfrm>
            <a:custGeom>
              <a:avLst/>
              <a:gdLst>
                <a:gd name="T0" fmla="*/ 228 w 240"/>
                <a:gd name="T1" fmla="*/ 183 h 233"/>
                <a:gd name="T2" fmla="*/ 149 w 240"/>
                <a:gd name="T3" fmla="*/ 104 h 233"/>
                <a:gd name="T4" fmla="*/ 132 w 240"/>
                <a:gd name="T5" fmla="*/ 88 h 233"/>
                <a:gd name="T6" fmla="*/ 99 w 240"/>
                <a:gd name="T7" fmla="*/ 34 h 233"/>
                <a:gd name="T8" fmla="*/ 37 w 240"/>
                <a:gd name="T9" fmla="*/ 0 h 233"/>
                <a:gd name="T10" fmla="*/ 12 w 240"/>
                <a:gd name="T11" fmla="*/ 10 h 233"/>
                <a:gd name="T12" fmla="*/ 5 w 240"/>
                <a:gd name="T13" fmla="*/ 19 h 233"/>
                <a:gd name="T14" fmla="*/ 0 w 240"/>
                <a:gd name="T15" fmla="*/ 35 h 233"/>
                <a:gd name="T16" fmla="*/ 60 w 240"/>
                <a:gd name="T17" fmla="*/ 73 h 233"/>
                <a:gd name="T18" fmla="*/ 98 w 240"/>
                <a:gd name="T19" fmla="*/ 135 h 233"/>
                <a:gd name="T20" fmla="*/ 111 w 240"/>
                <a:gd name="T21" fmla="*/ 148 h 233"/>
                <a:gd name="T22" fmla="*/ 187 w 240"/>
                <a:gd name="T23" fmla="*/ 224 h 233"/>
                <a:gd name="T24" fmla="*/ 208 w 240"/>
                <a:gd name="T25" fmla="*/ 233 h 233"/>
                <a:gd name="T26" fmla="*/ 228 w 240"/>
                <a:gd name="T27" fmla="*/ 224 h 233"/>
                <a:gd name="T28" fmla="*/ 228 w 240"/>
                <a:gd name="T29" fmla="*/ 18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233">
                  <a:moveTo>
                    <a:pt x="228" y="183"/>
                  </a:moveTo>
                  <a:cubicBezTo>
                    <a:pt x="149" y="104"/>
                    <a:pt x="149" y="104"/>
                    <a:pt x="149" y="104"/>
                  </a:cubicBezTo>
                  <a:cubicBezTo>
                    <a:pt x="132" y="88"/>
                    <a:pt x="132" y="88"/>
                    <a:pt x="132" y="88"/>
                  </a:cubicBezTo>
                  <a:cubicBezTo>
                    <a:pt x="129" y="70"/>
                    <a:pt x="116" y="51"/>
                    <a:pt x="99" y="34"/>
                  </a:cubicBezTo>
                  <a:cubicBezTo>
                    <a:pt x="79" y="15"/>
                    <a:pt x="57" y="0"/>
                    <a:pt x="37" y="0"/>
                  </a:cubicBezTo>
                  <a:cubicBezTo>
                    <a:pt x="28" y="0"/>
                    <a:pt x="19" y="3"/>
                    <a:pt x="12" y="10"/>
                  </a:cubicBezTo>
                  <a:cubicBezTo>
                    <a:pt x="9" y="13"/>
                    <a:pt x="7" y="16"/>
                    <a:pt x="5" y="19"/>
                  </a:cubicBezTo>
                  <a:cubicBezTo>
                    <a:pt x="2" y="24"/>
                    <a:pt x="0" y="30"/>
                    <a:pt x="0" y="35"/>
                  </a:cubicBezTo>
                  <a:cubicBezTo>
                    <a:pt x="18" y="40"/>
                    <a:pt x="39" y="52"/>
                    <a:pt x="60" y="73"/>
                  </a:cubicBezTo>
                  <a:cubicBezTo>
                    <a:pt x="84" y="98"/>
                    <a:pt x="95" y="118"/>
                    <a:pt x="98" y="135"/>
                  </a:cubicBezTo>
                  <a:cubicBezTo>
                    <a:pt x="111" y="148"/>
                    <a:pt x="111" y="148"/>
                    <a:pt x="111" y="148"/>
                  </a:cubicBezTo>
                  <a:cubicBezTo>
                    <a:pt x="187" y="224"/>
                    <a:pt x="187" y="224"/>
                    <a:pt x="187" y="224"/>
                  </a:cubicBezTo>
                  <a:cubicBezTo>
                    <a:pt x="193" y="230"/>
                    <a:pt x="200" y="233"/>
                    <a:pt x="208" y="233"/>
                  </a:cubicBezTo>
                  <a:cubicBezTo>
                    <a:pt x="215" y="233"/>
                    <a:pt x="223" y="230"/>
                    <a:pt x="228" y="224"/>
                  </a:cubicBezTo>
                  <a:cubicBezTo>
                    <a:pt x="240" y="213"/>
                    <a:pt x="240" y="195"/>
                    <a:pt x="228" y="1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7429" name="文本框 57"/>
          <p:cNvSpPr txBox="1"/>
          <p:nvPr/>
        </p:nvSpPr>
        <p:spPr>
          <a:xfrm>
            <a:off x="3370263" y="4929188"/>
            <a:ext cx="1160462" cy="646331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IN" altLang="zh-CN" b="1" dirty="0" smtClean="0">
                <a:solidFill>
                  <a:srgbClr val="404040"/>
                </a:solidFill>
                <a:ea typeface="Calibri" panose="020F0502020204030204" pitchFamily="34" charset="0"/>
              </a:rPr>
              <a:t>MP3 READING</a:t>
            </a:r>
            <a:endParaRPr lang="zh-CN" altLang="en-US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12072938" y="1030288"/>
            <a:ext cx="119063" cy="4702175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5" name="矩形 13"/>
          <p:cNvSpPr>
            <a:spLocks noChangeArrowheads="1"/>
          </p:cNvSpPr>
          <p:nvPr/>
        </p:nvSpPr>
        <p:spPr bwMode="auto">
          <a:xfrm>
            <a:off x="5879012" y="2768590"/>
            <a:ext cx="5085079" cy="2303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r>
              <a:rPr lang="en-IN" sz="2000" dirty="0" smtClean="0"/>
              <a:t> Different </a:t>
            </a:r>
            <a:r>
              <a:rPr lang="en-IN" sz="2000" dirty="0"/>
              <a:t>ways to edit ID3 tags</a:t>
            </a:r>
            <a:r>
              <a:rPr lang="en-IN" sz="2000" dirty="0" smtClean="0"/>
              <a:t>.</a:t>
            </a:r>
          </a:p>
          <a:p>
            <a:r>
              <a:rPr lang="en-IN" sz="2000" dirty="0" smtClean="0"/>
              <a:t> Got </a:t>
            </a:r>
            <a:r>
              <a:rPr lang="en-IN" sz="2000" dirty="0"/>
              <a:t>to know about batch </a:t>
            </a:r>
            <a:r>
              <a:rPr lang="en-IN" sz="2000" dirty="0" smtClean="0"/>
              <a:t>tagging.</a:t>
            </a:r>
          </a:p>
          <a:p>
            <a:r>
              <a:rPr lang="en-IN" sz="2000" dirty="0" smtClean="0"/>
              <a:t> Difference </a:t>
            </a:r>
            <a:r>
              <a:rPr lang="en-IN" sz="2000" dirty="0" smtClean="0"/>
              <a:t>between ID3.v1 and ID3.v2</a:t>
            </a:r>
          </a:p>
          <a:p>
            <a:r>
              <a:rPr lang="en-IN" sz="2000" dirty="0" smtClean="0"/>
              <a:t> Division </a:t>
            </a:r>
            <a:r>
              <a:rPr lang="en-IN" sz="2000" dirty="0" smtClean="0"/>
              <a:t>of memory in TAG</a:t>
            </a:r>
          </a:p>
          <a:p>
            <a:r>
              <a:rPr lang="en-IN" sz="2000" dirty="0" smtClean="0"/>
              <a:t> Data Extraction from MP3 files.</a:t>
            </a:r>
            <a:endParaRPr lang="en-IN" sz="2000" dirty="0"/>
          </a:p>
          <a:p>
            <a:endParaRPr lang="en-IN" sz="2000" dirty="0"/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图片 3"/>
          <p:cNvPicPr>
            <a:picLocks noChangeAspect="1"/>
          </p:cNvPicPr>
          <p:nvPr/>
        </p:nvPicPr>
        <p:blipFill>
          <a:blip r:embed="rId2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2290" name="组合 1"/>
          <p:cNvGrpSpPr/>
          <p:nvPr/>
        </p:nvGrpSpPr>
        <p:grpSpPr>
          <a:xfrm>
            <a:off x="211138" y="257175"/>
            <a:ext cx="558800" cy="463550"/>
            <a:chOff x="3448565" y="1912142"/>
            <a:chExt cx="4927433" cy="2485075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3773726" y="1912142"/>
              <a:ext cx="0" cy="79819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772566" y="1912142"/>
              <a:ext cx="460343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8364977" y="1912142"/>
              <a:ext cx="0" cy="38683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8362673" y="3976971"/>
              <a:ext cx="0" cy="4202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 flipV="1">
              <a:off x="3814013" y="4397217"/>
              <a:ext cx="454980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 flipV="1">
              <a:off x="3824904" y="3544871"/>
              <a:ext cx="0" cy="8523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3448565" y="3544868"/>
              <a:ext cx="377483" cy="23420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98" name="文本框 28"/>
          <p:cNvSpPr txBox="1"/>
          <p:nvPr/>
        </p:nvSpPr>
        <p:spPr>
          <a:xfrm>
            <a:off x="290513" y="254000"/>
            <a:ext cx="3744912" cy="4619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400" b="1" dirty="0" smtClean="0">
                <a:solidFill>
                  <a:srgbClr val="404040"/>
                </a:solidFill>
                <a:ea typeface="Calibri" panose="020F0502020204030204" pitchFamily="34" charset="0"/>
              </a:rPr>
              <a:t>CHALLENGES FACED</a:t>
            </a:r>
            <a:endParaRPr lang="zh-CN" altLang="en-US" sz="24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57942" y="2314575"/>
            <a:ext cx="9466218" cy="2338388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lvl="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 smtClean="0">
                <a:solidFill>
                  <a:srgbClr val="202122"/>
                </a:solidFill>
              </a:rPr>
              <a:t>As the tag allows 30 bytes each for the title, artist, album, and a "comment", four bytes for the year, and a byte to identify the genre of the song, It is challenging to make sure that every byte is assigned to some variable.</a:t>
            </a:r>
          </a:p>
          <a:p>
            <a:pPr marL="285750" lvl="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000" noProof="0" dirty="0" smtClean="0">
                <a:solidFill>
                  <a:srgbClr val="202122"/>
                </a:solidFill>
              </a:rPr>
              <a:t>Picking the </a:t>
            </a:r>
            <a:r>
              <a:rPr lang="en-US" altLang="zh-CN" sz="2000" noProof="0" dirty="0" smtClean="0">
                <a:solidFill>
                  <a:schemeClr val="tx1"/>
                </a:solidFill>
              </a:rPr>
              <a:t>right</a:t>
            </a:r>
            <a:r>
              <a:rPr lang="en-US" altLang="zh-CN" sz="2000" noProof="0" dirty="0" smtClean="0">
                <a:solidFill>
                  <a:srgbClr val="202122"/>
                </a:solidFill>
              </a:rPr>
              <a:t> MP3 file is challenging as there are different versions of them.</a:t>
            </a:r>
          </a:p>
          <a:p>
            <a:pPr marL="285750" lvl="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altLang="zh-CN" sz="2000" b="0" i="0" u="none" strike="noStrike" kern="1200" cap="none" spc="0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</a:rPr>
              <a:t>Writing</a:t>
            </a:r>
            <a:r>
              <a:rPr kumimoji="0" lang="en-US" altLang="zh-CN" sz="2000" b="0" i="0" u="none" strike="noStrike" kern="1200" cap="none" spc="0" normalizeH="0" dirty="0" smtClean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</a:rPr>
              <a:t> the Album Art into separate file is not easy as the MP3 file is very complex to read.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57238" y="1800225"/>
            <a:ext cx="10119768" cy="3354388"/>
          </a:xfrm>
          <a:prstGeom prst="rect">
            <a:avLst/>
          </a:prstGeom>
          <a:noFill/>
          <a:ln>
            <a:solidFill>
              <a:srgbClr val="C0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图片 3"/>
          <p:cNvPicPr>
            <a:picLocks noChangeAspect="1"/>
          </p:cNvPicPr>
          <p:nvPr/>
        </p:nvPicPr>
        <p:blipFill>
          <a:blip r:embed="rId2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4338" name="组合 1"/>
          <p:cNvGrpSpPr/>
          <p:nvPr/>
        </p:nvGrpSpPr>
        <p:grpSpPr>
          <a:xfrm>
            <a:off x="211138" y="257175"/>
            <a:ext cx="558800" cy="463550"/>
            <a:chOff x="3448565" y="1912142"/>
            <a:chExt cx="4927433" cy="2485075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3773726" y="1912142"/>
              <a:ext cx="0" cy="79819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772566" y="1912142"/>
              <a:ext cx="460343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8364977" y="1912142"/>
              <a:ext cx="0" cy="38683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8362673" y="3976971"/>
              <a:ext cx="0" cy="4202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 flipV="1">
              <a:off x="3814013" y="4397217"/>
              <a:ext cx="454980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 flipV="1">
              <a:off x="3824904" y="3544871"/>
              <a:ext cx="0" cy="8523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3448565" y="3544868"/>
              <a:ext cx="377483" cy="23420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46" name="文本框 28"/>
          <p:cNvSpPr txBox="1"/>
          <p:nvPr/>
        </p:nvSpPr>
        <p:spPr>
          <a:xfrm>
            <a:off x="290513" y="254000"/>
            <a:ext cx="3744912" cy="4619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400" b="1" dirty="0" smtClean="0">
                <a:solidFill>
                  <a:srgbClr val="404040"/>
                </a:solidFill>
                <a:ea typeface="Calibri" panose="020F0502020204030204" pitchFamily="34" charset="0"/>
              </a:rPr>
              <a:t>ENHANCEMENT IDEAS</a:t>
            </a:r>
            <a:endParaRPr lang="zh-CN" altLang="en-US" sz="24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41487" y="1911350"/>
            <a:ext cx="7724729" cy="3540216"/>
          </a:xfrm>
          <a:prstGeom prst="rect">
            <a:avLst/>
          </a:prstGeom>
          <a:noFill/>
          <a:ln w="381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矩形 11"/>
          <p:cNvSpPr>
            <a:spLocks noChangeArrowheads="1"/>
          </p:cNvSpPr>
          <p:nvPr/>
        </p:nvSpPr>
        <p:spPr bwMode="auto">
          <a:xfrm>
            <a:off x="1989386" y="2246860"/>
            <a:ext cx="7228929" cy="270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342900" indent="-342900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000" noProof="0" dirty="0" smtClean="0">
                <a:ea typeface="Calibri" panose="020F0502020204030204" pitchFamily="34" charset="0"/>
                <a:sym typeface="Arial" panose="020B0604020202020204" pitchFamily="34" charset="0"/>
              </a:rPr>
              <a:t>It is easy to extract data from ID3.v1 but lately more audio files is based on ID3.v2 and extraction from that is more complex.</a:t>
            </a:r>
            <a:endParaRPr lang="en-US" altLang="zh-CN" sz="2000" dirty="0">
              <a:ea typeface="Calibri" panose="020F0502020204030204" pitchFamily="34" charset="0"/>
              <a:sym typeface="Arial" panose="020B0604020202020204" pitchFamily="34" charset="0"/>
            </a:endParaRPr>
          </a:p>
          <a:p>
            <a:pPr marL="342900" indent="-342900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Calibri" panose="020F0502020204030204" pitchFamily="34" charset="0"/>
                <a:sym typeface="Arial" panose="020B0604020202020204" pitchFamily="34" charset="0"/>
              </a:rPr>
              <a:t>Using</a:t>
            </a:r>
            <a:r>
              <a:rPr kumimoji="0" lang="en-US" altLang="zh-CN" sz="20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ea typeface="Calibri" panose="020F0502020204030204" pitchFamily="34" charset="0"/>
                <a:sym typeface="Arial" panose="020B0604020202020204" pitchFamily="34" charset="0"/>
              </a:rPr>
              <a:t> predefined libraries for extracting the data would save developer time and effort.</a:t>
            </a:r>
          </a:p>
          <a:p>
            <a:pPr marL="342900" indent="-342900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000" dirty="0" smtClean="0"/>
              <a:t>Additionally ID3.v2 offers standard </a:t>
            </a:r>
            <a:r>
              <a:rPr lang="en-US" sz="2000" dirty="0"/>
              <a:t>frames for containing cover art, BPM, copyright and license, lyrics, and arbitrary text and URL data, as well as other things.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ea typeface="Calibri" panose="020F050202020403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图片 3"/>
          <p:cNvPicPr>
            <a:picLocks noChangeAspect="1"/>
          </p:cNvPicPr>
          <p:nvPr/>
        </p:nvPicPr>
        <p:blipFill>
          <a:blip r:embed="rId2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6386" name="组合 1"/>
          <p:cNvGrpSpPr/>
          <p:nvPr/>
        </p:nvGrpSpPr>
        <p:grpSpPr>
          <a:xfrm>
            <a:off x="489027" y="874902"/>
            <a:ext cx="558800" cy="463550"/>
            <a:chOff x="3448565" y="1912142"/>
            <a:chExt cx="4927433" cy="2485075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3773726" y="1912142"/>
              <a:ext cx="0" cy="79819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772566" y="1912142"/>
              <a:ext cx="460343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8364977" y="1912142"/>
              <a:ext cx="0" cy="38683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8362673" y="3976971"/>
              <a:ext cx="0" cy="4202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 flipV="1">
              <a:off x="3814013" y="4397217"/>
              <a:ext cx="454980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 flipV="1">
              <a:off x="3824904" y="3544871"/>
              <a:ext cx="0" cy="8523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3448565" y="3544868"/>
              <a:ext cx="377483" cy="23420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94" name="文本框 28"/>
          <p:cNvSpPr txBox="1"/>
          <p:nvPr/>
        </p:nvSpPr>
        <p:spPr>
          <a:xfrm>
            <a:off x="768427" y="874902"/>
            <a:ext cx="3744912" cy="4619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400" b="1" dirty="0" smtClean="0">
                <a:solidFill>
                  <a:srgbClr val="404040"/>
                </a:solidFill>
                <a:ea typeface="Calibri" panose="020F0502020204030204" pitchFamily="34" charset="0"/>
              </a:rPr>
              <a:t>REFERENCES</a:t>
            </a:r>
            <a:endParaRPr lang="zh-CN" altLang="en-US" sz="24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33" name="矩形 17"/>
          <p:cNvSpPr>
            <a:spLocks noChangeArrowheads="1"/>
          </p:cNvSpPr>
          <p:nvPr/>
        </p:nvSpPr>
        <p:spPr bwMode="auto">
          <a:xfrm>
            <a:off x="1445623" y="2386150"/>
            <a:ext cx="8942977" cy="189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171450" indent="-171450"/>
            <a:endParaRPr lang="en-IN" sz="2000" dirty="0" smtClean="0">
              <a:hlinkClick r:id="rId3"/>
            </a:endParaRPr>
          </a:p>
          <a:p>
            <a:pPr marL="171450" indent="-171450"/>
            <a:r>
              <a:rPr lang="en-IN" sz="2000" dirty="0">
                <a:hlinkClick r:id="rId3"/>
              </a:rPr>
              <a:t>https://github.com/harshamullapudi/Read-Metadata-of-mp3-files</a:t>
            </a:r>
          </a:p>
          <a:p>
            <a:pPr marL="171450" indent="-171450"/>
            <a:r>
              <a:rPr lang="en-IN" sz="2000" dirty="0" smtClean="0">
                <a:hlinkClick r:id="rId3"/>
              </a:rPr>
              <a:t>http</a:t>
            </a:r>
            <a:r>
              <a:rPr lang="en-IN" sz="2000" dirty="0">
                <a:hlinkClick r:id="rId3"/>
              </a:rPr>
              <a:t>://</a:t>
            </a:r>
            <a:r>
              <a:rPr lang="en-IN" sz="2000" dirty="0" smtClean="0">
                <a:hlinkClick r:id="rId3"/>
              </a:rPr>
              <a:t>id3.org/id3v2.3.0</a:t>
            </a:r>
            <a:endParaRPr lang="en-IN" sz="2000" dirty="0" smtClean="0"/>
          </a:p>
          <a:p>
            <a:r>
              <a:rPr lang="en-IN" sz="2000" dirty="0" smtClean="0"/>
              <a:t>  </a:t>
            </a:r>
            <a:r>
              <a:rPr lang="en-IN" sz="2000" u="sng" dirty="0" smtClean="0">
                <a:hlinkClick r:id="rId4"/>
              </a:rPr>
              <a:t>https</a:t>
            </a:r>
            <a:r>
              <a:rPr lang="en-IN" sz="2000" u="sng" dirty="0">
                <a:hlinkClick r:id="rId4"/>
              </a:rPr>
              <a:t>://</a:t>
            </a:r>
            <a:r>
              <a:rPr lang="en-IN" sz="2000" u="sng" dirty="0" smtClean="0">
                <a:hlinkClick r:id="rId4"/>
              </a:rPr>
              <a:t>en.wikipedia.org/wiki/ID3#ID3v2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sym typeface="Arial" panose="020B0604020202020204" pitchFamily="34" charset="0"/>
            </a:endParaRP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sym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Arial" panose="020B0604020202020204" pitchFamily="34" charset="0"/>
              </a:rPr>
              <a:t> </a:t>
            </a:r>
            <a:r>
              <a:rPr lang="en-US" sz="2000" u="sng" dirty="0" smtClean="0">
                <a:solidFill>
                  <a:schemeClr val="accent5"/>
                </a:solidFill>
                <a:sym typeface="Arial" panose="020B0604020202020204" pitchFamily="34" charset="0"/>
              </a:rPr>
              <a:t>https</a:t>
            </a:r>
            <a:r>
              <a:rPr lang="en-US" sz="2000" u="sng" dirty="0">
                <a:solidFill>
                  <a:schemeClr val="accent5"/>
                </a:solidFill>
                <a:sym typeface="Arial" panose="020B0604020202020204" pitchFamily="34" charset="0"/>
              </a:rPr>
              <a:t>://en.wikipedia.org/wiki/Media_player_software</a:t>
            </a:r>
            <a:endParaRPr lang="en-IN" sz="2000" u="sng" dirty="0" smtClean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图片 3"/>
          <p:cNvPicPr>
            <a:picLocks noChangeAspect="1"/>
          </p:cNvPicPr>
          <p:nvPr/>
        </p:nvPicPr>
        <p:blipFill>
          <a:blip r:embed="rId2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9698" name="组合 4"/>
          <p:cNvGrpSpPr/>
          <p:nvPr/>
        </p:nvGrpSpPr>
        <p:grpSpPr>
          <a:xfrm>
            <a:off x="3302000" y="2217395"/>
            <a:ext cx="5588000" cy="2300629"/>
            <a:chOff x="3457574" y="1980069"/>
            <a:chExt cx="5143501" cy="2116786"/>
          </a:xfrm>
        </p:grpSpPr>
        <p:grpSp>
          <p:nvGrpSpPr>
            <p:cNvPr id="29699" name="组合 5"/>
            <p:cNvGrpSpPr/>
            <p:nvPr/>
          </p:nvGrpSpPr>
          <p:grpSpPr>
            <a:xfrm>
              <a:off x="3590925" y="1980069"/>
              <a:ext cx="5010150" cy="679906"/>
              <a:chOff x="4324350" y="2295525"/>
              <a:chExt cx="3733800" cy="679906"/>
            </a:xfrm>
          </p:grpSpPr>
          <p:cxnSp>
            <p:nvCxnSpPr>
              <p:cNvPr id="15" name="直接连接符 14"/>
              <p:cNvCxnSpPr/>
              <p:nvPr/>
            </p:nvCxnSpPr>
            <p:spPr>
              <a:xfrm>
                <a:off x="4325257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4324350" y="2295525"/>
                <a:ext cx="360045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7916182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 flipV="1">
                <a:off x="7915275" y="2886075"/>
                <a:ext cx="142875" cy="8935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704" name="组合 6"/>
            <p:cNvGrpSpPr/>
            <p:nvPr/>
          </p:nvGrpSpPr>
          <p:grpSpPr>
            <a:xfrm flipH="1" flipV="1">
              <a:off x="3457574" y="3370824"/>
              <a:ext cx="4951785" cy="726031"/>
              <a:chOff x="4324350" y="2295525"/>
              <a:chExt cx="3733800" cy="679906"/>
            </a:xfrm>
          </p:grpSpPr>
          <p:cxnSp>
            <p:nvCxnSpPr>
              <p:cNvPr id="11" name="直接连接符 10"/>
              <p:cNvCxnSpPr/>
              <p:nvPr/>
            </p:nvCxnSpPr>
            <p:spPr>
              <a:xfrm>
                <a:off x="4325257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4324350" y="2295525"/>
                <a:ext cx="360045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7916182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 flipV="1">
                <a:off x="7915275" y="2886075"/>
                <a:ext cx="142875" cy="8935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709" name="文本框 7"/>
            <p:cNvSpPr txBox="1"/>
            <p:nvPr/>
          </p:nvSpPr>
          <p:spPr>
            <a:xfrm>
              <a:off x="3646364" y="2020114"/>
              <a:ext cx="4761830" cy="171245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defTabSz="914400"/>
              <a:r>
                <a:rPr lang="en-US" altLang="zh-CN" sz="11500" i="1" dirty="0">
                  <a:solidFill>
                    <a:srgbClr val="404040"/>
                  </a:solidFill>
                  <a:ea typeface="Calibri" panose="020F0502020204030204" pitchFamily="34" charset="0"/>
                </a:rPr>
                <a:t>THANKS</a:t>
              </a:r>
            </a:p>
          </p:txBody>
        </p:sp>
      </p:grp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334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宋体</vt:lpstr>
      <vt:lpstr>宋体</vt:lpstr>
      <vt:lpstr>Arial</vt:lpstr>
      <vt:lpstr>Calibri</vt:lpstr>
      <vt:lpstr>Calibri Light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ZhuLong</dc:creator>
  <cp:lastModifiedBy>HARSHA</cp:lastModifiedBy>
  <cp:revision>28</cp:revision>
  <dcterms:created xsi:type="dcterms:W3CDTF">2016-01-13T03:02:00Z</dcterms:created>
  <dcterms:modified xsi:type="dcterms:W3CDTF">2021-09-13T07:01:12Z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1033-11.2.0.10296</vt:lpwstr>
  </property>
  <property fmtid="{D5CDD505-2E9C-101B-9397-08002B2CF9AE}" pid="3" name="ICV">
    <vt:lpwstr>42F909DCBF254A28AC45311440FCB303</vt:lpwstr>
  </property>
</Properties>
</file>