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s_o8dwzRlu4" TargetMode="External"/><Relationship Id="rId3" Type="http://schemas.openxmlformats.org/officeDocument/2006/relationships/hyperlink" Target="https://thenewstack.io/primer-how-kubernetes-came-to-be-what-it-is-and-why-you-should-care/" TargetMode="External"/><Relationship Id="rId4" Type="http://schemas.openxmlformats.org/officeDocument/2006/relationships/hyperlink" Target="https://kodekloud.com/learning-path-kubernetes/" TargetMode="External"/><Relationship Id="rId5" Type="http://schemas.openxmlformats.org/officeDocument/2006/relationships/image" Target="../media/image45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4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thenewstack.io/guis-cli-apis-learn-basic-terms-of-infrastructure-as-code/" TargetMode="External"/><Relationship Id="rId3" Type="http://schemas.openxmlformats.org/officeDocument/2006/relationships/hyperlink" Target="https://blog.gruntwork.io/a-comprehensive-guide-to-terraform-b3d32832baca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Relationship Id="rId9" Type="http://schemas.openxmlformats.org/officeDocument/2006/relationships/image" Target="../media/image5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emaphoreci.com/blog/cicd-pipeline" TargetMode="External"/><Relationship Id="rId3" Type="http://schemas.openxmlformats.org/officeDocument/2006/relationships/hyperlink" Target="https://www.udemy.com/course/jenkins-from-zero-to-hero" TargetMode="Externa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23.png"/><Relationship Id="rId9" Type="http://schemas.openxmlformats.org/officeDocument/2006/relationships/image" Target="../media/image17.png"/><Relationship Id="rId10" Type="http://schemas.openxmlformats.org/officeDocument/2006/relationships/image" Target="../media/image5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opscube.com/what-is-observability/" TargetMode="External"/><Relationship Id="rId3" Type="http://schemas.openxmlformats.org/officeDocument/2006/relationships/hyperlink" Target="https://www.atlassian.com/devops/devops-tools/devops-monitoring" TargetMode="External"/><Relationship Id="rId4" Type="http://schemas.openxmlformats.org/officeDocument/2006/relationships/hyperlink" Target="https://thenewstack.io/applying-basic-vs-advanced-monitoring-techniques/" TargetMode="External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23.png"/><Relationship Id="rId9" Type="http://schemas.openxmlformats.org/officeDocument/2006/relationships/image" Target="../media/image17.png"/><Relationship Id="rId10" Type="http://schemas.openxmlformats.org/officeDocument/2006/relationships/image" Target="../media/image5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learn.microsoft.com/en-us/certifications/exams/az-900" TargetMode="External"/><Relationship Id="rId3" Type="http://schemas.openxmlformats.org/officeDocument/2006/relationships/hyperlink" Target="https://www.udemy.com/course/aws-certified-cloud-practitioner-new" TargetMode="External"/><Relationship Id="rId4" Type="http://schemas.openxmlformats.org/officeDocument/2006/relationships/hyperlink" Target="https://acloudguru.com/learning-paths/aws-developer" TargetMode="External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23.png"/><Relationship Id="rId9" Type="http://schemas.openxmlformats.org/officeDocument/2006/relationships/image" Target="../media/image17.png"/><Relationship Id="rId10" Type="http://schemas.openxmlformats.org/officeDocument/2006/relationships/image" Target="../media/image6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crum.org/resources/ways-learn-about-scrum" TargetMode="External"/><Relationship Id="rId3" Type="http://schemas.openxmlformats.org/officeDocument/2006/relationships/hyperlink" Target="https://www.guru99.com/software-development-life-cycle-tutorial.html" TargetMode="External"/><Relationship Id="rId4" Type="http://schemas.openxmlformats.org/officeDocument/2006/relationships/hyperlink" Target="https://blog.testproject.io/2020/03/26/automation-testing-for-beginners-ultimate-guide/" TargetMode="External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23.png"/><Relationship Id="rId10" Type="http://schemas.openxmlformats.org/officeDocument/2006/relationships/image" Target="../media/image17.png"/><Relationship Id="rId11" Type="http://schemas.openxmlformats.org/officeDocument/2006/relationships/image" Target="../media/image6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hyperlink" Target="https://github.com/milanm/DevOps-Roadmap" TargetMode="External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6.png"/><Relationship Id="rId10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Relationship Id="rId9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atlassian.com/git" TargetMode="External"/><Relationship Id="rId3" Type="http://schemas.openxmlformats.org/officeDocument/2006/relationships/hyperlink" Target="https://learngitbranching.js.org/" TargetMode="External"/><Relationship Id="rId4" Type="http://schemas.openxmlformats.org/officeDocument/2006/relationships/hyperlink" Target="https://www.codecademy.com/learn/learn-git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23.png"/><Relationship Id="rId10" Type="http://schemas.openxmlformats.org/officeDocument/2006/relationships/image" Target="../media/image17.png"/><Relationship Id="rId11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utomatetheboringstuff.com/" TargetMode="External"/><Relationship Id="rId3" Type="http://schemas.openxmlformats.org/officeDocument/2006/relationships/hyperlink" Target="https://eloquentjavascript.net/" TargetMode="External"/><Relationship Id="rId4" Type="http://schemas.openxmlformats.org/officeDocument/2006/relationships/hyperlink" Target="https://ehmatthes.github.io/pcc/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23.png"/><Relationship Id="rId9" Type="http://schemas.openxmlformats.org/officeDocument/2006/relationships/image" Target="../media/image17.png"/><Relationship Id="rId10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utorialspoint.com/operating_syst" TargetMode="External"/><Relationship Id="rId3" Type="http://schemas.openxmlformats.org/officeDocument/2006/relationships/hyperlink" Target="https://www.tutorialspoint.com/operating_system/os_overview.htm" TargetMode="External"/><Relationship Id="rId4" Type="http://schemas.openxmlformats.org/officeDocument/2006/relationships/hyperlink" Target="https://www.shellscript.sh/" TargetMode="External"/><Relationship Id="rId5" Type="http://schemas.openxmlformats.org/officeDocument/2006/relationships/hyperlink" Target="https://www.guru99.com/powershell-tutorial.html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Relationship Id="rId9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dV8mjZd1OtU" TargetMode="External"/><Relationship Id="rId3" Type="http://schemas.openxmlformats.org/officeDocument/2006/relationships/hyperlink" Target="http://www.amazon.com/Computer-" TargetMode="External"/><Relationship Id="rId4" Type="http://schemas.openxmlformats.org/officeDocument/2006/relationships/hyperlink" Target="https://www.amazon.com/Computer-Networking-Top-Down-Approach-7th/dp/0133594149" TargetMode="External"/><Relationship Id="rId5" Type="http://schemas.openxmlformats.org/officeDocument/2006/relationships/hyperlink" Target="https://www.pluralsight.com/courses/tcpip-networking-it-pros" TargetMode="External"/><Relationship Id="rId6" Type="http://schemas.openxmlformats.org/officeDocument/2006/relationships/hyperlink" Target="https://www.udemy.com/course/devsecops/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23.png"/><Relationship Id="rId9" Type="http://schemas.openxmlformats.org/officeDocument/2006/relationships/image" Target="../media/image17.png"/><Relationship Id="rId10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loudflare.com/en-" TargetMode="External"/><Relationship Id="rId3" Type="http://schemas.openxmlformats.org/officeDocument/2006/relationships/hyperlink" Target="http://www.freecodecamp.org/news/the-nginx-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Relationship Id="rId9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loud.google.com/learn/what-are-containers" TargetMode="External"/><Relationship Id="rId3" Type="http://schemas.openxmlformats.org/officeDocument/2006/relationships/hyperlink" Target="https://iximiuz.com/en/posts/container-learning-path/" TargetMode="External"/><Relationship Id="rId4" Type="http://schemas.openxmlformats.org/officeDocument/2006/relationships/hyperlink" Target="https://www.youtube.com/watch?v=3c-iBn73dDE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5296"/>
            <a:ext cx="12192000" cy="5633085"/>
          </a:xfrm>
          <a:custGeom>
            <a:avLst/>
            <a:gdLst/>
            <a:ahLst/>
            <a:cxnLst/>
            <a:rect l="l" t="t" r="r" b="b"/>
            <a:pathLst>
              <a:path w="12192000" h="5633084">
                <a:moveTo>
                  <a:pt x="0" y="5632703"/>
                </a:moveTo>
                <a:lnTo>
                  <a:pt x="12192000" y="5632703"/>
                </a:lnTo>
                <a:lnTo>
                  <a:pt x="12192000" y="0"/>
                </a:lnTo>
                <a:lnTo>
                  <a:pt x="0" y="0"/>
                </a:lnTo>
                <a:lnTo>
                  <a:pt x="0" y="5632703"/>
                </a:lnTo>
                <a:close/>
              </a:path>
            </a:pathLst>
          </a:custGeom>
          <a:solidFill>
            <a:srgbClr val="0045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84471" y="195754"/>
            <a:ext cx="2598420" cy="5740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r>
              <a:rPr dirty="0" sz="3400" spc="120">
                <a:latin typeface="Segoe UI Semibold"/>
                <a:cs typeface="Segoe UI Semibold"/>
              </a:rPr>
              <a:t>Ending</a:t>
            </a:r>
            <a:r>
              <a:rPr dirty="0" sz="3400" spc="295">
                <a:latin typeface="Segoe UI Semibold"/>
                <a:cs typeface="Segoe UI Semibold"/>
              </a:rPr>
              <a:t> </a:t>
            </a:r>
            <a:r>
              <a:rPr dirty="0" sz="3400" spc="114">
                <a:latin typeface="Segoe UI Semibold"/>
                <a:cs typeface="Segoe UI Semibold"/>
              </a:rPr>
              <a:t>slide</a:t>
            </a:r>
            <a:endParaRPr sz="3400">
              <a:latin typeface="Segoe UI Semibold"/>
              <a:cs typeface="Segoe UI Semi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4977" y="3654297"/>
            <a:ext cx="6944359" cy="733425"/>
            <a:chOff x="2744977" y="3654297"/>
            <a:chExt cx="6944359" cy="733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4977" y="3654297"/>
              <a:ext cx="2689605" cy="733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8414" y="3654297"/>
              <a:ext cx="3091561" cy="733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6441" y="3654297"/>
              <a:ext cx="1432941" cy="7330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1242" y="3654297"/>
              <a:ext cx="768096" cy="7330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5289" y="3654297"/>
              <a:ext cx="231648" cy="7330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0"/>
            <a:ext cx="12192000" cy="4178935"/>
            <a:chOff x="0" y="0"/>
            <a:chExt cx="12192000" cy="417893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00" cy="1240790"/>
            </a:xfrm>
            <a:custGeom>
              <a:avLst/>
              <a:gdLst/>
              <a:ahLst/>
              <a:cxnLst/>
              <a:rect l="l" t="t" r="r" b="b"/>
              <a:pathLst>
                <a:path w="12192000" h="1240790">
                  <a:moveTo>
                    <a:pt x="12192000" y="0"/>
                  </a:moveTo>
                  <a:lnTo>
                    <a:pt x="0" y="0"/>
                  </a:lnTo>
                  <a:lnTo>
                    <a:pt x="0" y="1240536"/>
                  </a:lnTo>
                  <a:lnTo>
                    <a:pt x="12192000" y="12405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6596" y="0"/>
              <a:ext cx="4178807" cy="417880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006596" y="4814315"/>
            <a:ext cx="3994785" cy="0"/>
          </a:xfrm>
          <a:custGeom>
            <a:avLst/>
            <a:gdLst/>
            <a:ahLst/>
            <a:cxnLst/>
            <a:rect l="l" t="t" r="r" b="b"/>
            <a:pathLst>
              <a:path w="3994784" h="0">
                <a:moveTo>
                  <a:pt x="0" y="0"/>
                </a:moveTo>
                <a:lnTo>
                  <a:pt x="3994784" y="0"/>
                </a:lnTo>
              </a:path>
            </a:pathLst>
          </a:custGeom>
          <a:ln w="12700">
            <a:solidFill>
              <a:srgbClr val="75D1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82084" y="5047488"/>
            <a:ext cx="3083814" cy="8968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23257" y="5111877"/>
            <a:ext cx="2577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760" i="1">
                <a:solidFill>
                  <a:srgbClr val="FFFFFF"/>
                </a:solidFill>
                <a:latin typeface="Trebuchet MS"/>
                <a:cs typeface="Trebuchet MS"/>
              </a:rPr>
              <a:t>Wi</a:t>
            </a:r>
            <a:r>
              <a:rPr dirty="0" sz="3200" spc="-56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200" spc="-785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200" spc="-1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62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200" spc="-730" i="1">
                <a:solidFill>
                  <a:srgbClr val="FFFFFF"/>
                </a:solidFill>
                <a:latin typeface="Trebuchet MS"/>
                <a:cs typeface="Trebuchet MS"/>
              </a:rPr>
              <a:t>earnin</a:t>
            </a:r>
            <a:r>
              <a:rPr dirty="0" sz="3200" spc="-755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20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655" i="1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13632" y="4760976"/>
            <a:ext cx="106679" cy="1066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01000" y="4760976"/>
            <a:ext cx="106679" cy="10668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62044" y="6016752"/>
            <a:ext cx="3882390" cy="398780"/>
            <a:chOff x="4162044" y="6016752"/>
            <a:chExt cx="3882390" cy="39878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62044" y="6016752"/>
              <a:ext cx="1389126" cy="3985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4185" y="6048146"/>
              <a:ext cx="1239456" cy="2514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2663" y="6016752"/>
              <a:ext cx="1011174" cy="3985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25186" y="6048146"/>
              <a:ext cx="869251" cy="2514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5332" y="6016752"/>
              <a:ext cx="348246" cy="3985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97854" y="6048146"/>
              <a:ext cx="219455" cy="2514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4120" y="6016752"/>
              <a:ext cx="1750314" cy="39853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6642" y="6048146"/>
              <a:ext cx="1628393" cy="25145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5843" y="5792723"/>
            <a:ext cx="979932" cy="7818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20023" y="1584461"/>
          <a:ext cx="3655060" cy="470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2986585">
                <a:tc>
                  <a:txBody>
                    <a:bodyPr/>
                    <a:lstStyle/>
                    <a:p>
                      <a:pPr algn="just" marL="92075" marR="7804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 orchestration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automates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deployment, management, scaling,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networking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214629">
                        <a:lnSpc>
                          <a:spcPct val="100000"/>
                        </a:lnSpc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orchestration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any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where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containers.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help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same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application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across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different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without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needing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redesign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it.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microservices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containers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make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easier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orchestrate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services,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including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storage,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networking,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security.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207010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learn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Kubernetes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works,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administer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Kubernetes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cluster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applications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on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328759">
                <a:tc>
                  <a:txBody>
                    <a:bodyPr/>
                    <a:lstStyle/>
                    <a:p>
                      <a:pPr marL="264160" marR="104775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https://www.youtube.com/watch?v=s_o8dwzRl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4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u4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23304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https://thenewstack.io/primer-how-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kub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rn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4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s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ca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m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to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b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w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a</a:t>
                      </a:r>
                      <a:r>
                        <a:rPr dirty="0" u="sng" sz="1200" spc="4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i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-i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s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a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n</a:t>
                      </a:r>
                      <a:r>
                        <a:rPr dirty="0" u="sng" sz="1200" spc="4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d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w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y</a:t>
                      </a:r>
                      <a:r>
                        <a:rPr dirty="0" u="sng" sz="120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you-should-care/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68770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</a:rPr>
                        <a:t>https://kodekloud.com/learning-path-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kubernetes/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32283"/>
              <a:ext cx="9185783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5027" y="1935479"/>
            <a:ext cx="6818803" cy="4323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88146" y="1491497"/>
          <a:ext cx="3655060" cy="417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2986458">
                <a:tc>
                  <a:txBody>
                    <a:bodyPr/>
                    <a:lstStyle/>
                    <a:p>
                      <a:pPr marL="92075" marR="161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Sometimes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referred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7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IaC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refers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techniques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tools used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define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infrastructure,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typically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markup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language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YAML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JSON.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allows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Engineers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automate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setup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teardown. Accelerates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de-risks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deployment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provisioning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gold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copy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environments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demand.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401320">
                        <a:lnSpc>
                          <a:spcPct val="100000"/>
                        </a:lnSpc>
                      </a:pP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Terraform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popular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provisioning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tool.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5049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 need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do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 provisioning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configuration </a:t>
                      </a:r>
                      <a:r>
                        <a:rPr dirty="0" sz="1200" spc="-3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795791">
                <a:tc>
                  <a:txBody>
                    <a:bodyPr/>
                    <a:lstStyle/>
                    <a:p>
                      <a:pPr marL="264795" marR="402590" indent="-172720">
                        <a:lnSpc>
                          <a:spcPct val="100000"/>
                        </a:lnSpc>
                        <a:spcBef>
                          <a:spcPts val="44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https://thenewstack.io/guis-cli-apis-learn-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basic-terms-of-infrastructure-as-code/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795" marR="259079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</a:rPr>
                        <a:t>https://blog.gruntwork.io/a-comprehensive-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guide-to-terraform-b3d32832baca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4400" y="5948171"/>
            <a:ext cx="1581911" cy="379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7540" y="5814059"/>
            <a:ext cx="525779" cy="6477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32283"/>
              <a:ext cx="9124061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1593341"/>
            <a:ext cx="8084820" cy="4516755"/>
            <a:chOff x="0" y="1593341"/>
            <a:chExt cx="8084820" cy="4516755"/>
          </a:xfrm>
        </p:grpSpPr>
        <p:sp>
          <p:nvSpPr>
            <p:cNvPr id="11" name="object 11"/>
            <p:cNvSpPr/>
            <p:nvPr/>
          </p:nvSpPr>
          <p:spPr>
            <a:xfrm>
              <a:off x="7973821" y="1593341"/>
              <a:ext cx="111125" cy="4516755"/>
            </a:xfrm>
            <a:custGeom>
              <a:avLst/>
              <a:gdLst/>
              <a:ahLst/>
              <a:cxnLst/>
              <a:rect l="l" t="t" r="r" b="b"/>
              <a:pathLst>
                <a:path w="111125" h="4516755">
                  <a:moveTo>
                    <a:pt x="10668" y="4410468"/>
                  </a:moveTo>
                  <a:lnTo>
                    <a:pt x="1524" y="4415777"/>
                  </a:lnTo>
                  <a:lnTo>
                    <a:pt x="0" y="4421606"/>
                  </a:lnTo>
                  <a:lnTo>
                    <a:pt x="55372" y="4516450"/>
                  </a:lnTo>
                  <a:lnTo>
                    <a:pt x="66365" y="4497616"/>
                  </a:lnTo>
                  <a:lnTo>
                    <a:pt x="45847" y="4497616"/>
                  </a:lnTo>
                  <a:lnTo>
                    <a:pt x="45847" y="4462281"/>
                  </a:lnTo>
                  <a:lnTo>
                    <a:pt x="16509" y="4412005"/>
                  </a:lnTo>
                  <a:lnTo>
                    <a:pt x="10668" y="4410468"/>
                  </a:lnTo>
                  <a:close/>
                </a:path>
                <a:path w="111125" h="4516755">
                  <a:moveTo>
                    <a:pt x="45847" y="4462281"/>
                  </a:moveTo>
                  <a:lnTo>
                    <a:pt x="45847" y="4497616"/>
                  </a:lnTo>
                  <a:lnTo>
                    <a:pt x="64897" y="4497616"/>
                  </a:lnTo>
                  <a:lnTo>
                    <a:pt x="64897" y="4492752"/>
                  </a:lnTo>
                  <a:lnTo>
                    <a:pt x="47117" y="4492752"/>
                  </a:lnTo>
                  <a:lnTo>
                    <a:pt x="55372" y="4478605"/>
                  </a:lnTo>
                  <a:lnTo>
                    <a:pt x="45847" y="4462281"/>
                  </a:lnTo>
                  <a:close/>
                </a:path>
                <a:path w="111125" h="4516755">
                  <a:moveTo>
                    <a:pt x="100075" y="4410468"/>
                  </a:moveTo>
                  <a:lnTo>
                    <a:pt x="94233" y="4412005"/>
                  </a:lnTo>
                  <a:lnTo>
                    <a:pt x="64897" y="4462281"/>
                  </a:lnTo>
                  <a:lnTo>
                    <a:pt x="64897" y="4497616"/>
                  </a:lnTo>
                  <a:lnTo>
                    <a:pt x="66365" y="4497616"/>
                  </a:lnTo>
                  <a:lnTo>
                    <a:pt x="110744" y="4421606"/>
                  </a:lnTo>
                  <a:lnTo>
                    <a:pt x="109220" y="4415777"/>
                  </a:lnTo>
                  <a:lnTo>
                    <a:pt x="100075" y="4410468"/>
                  </a:lnTo>
                  <a:close/>
                </a:path>
                <a:path w="111125" h="4516755">
                  <a:moveTo>
                    <a:pt x="55372" y="4478605"/>
                  </a:moveTo>
                  <a:lnTo>
                    <a:pt x="47117" y="4492752"/>
                  </a:lnTo>
                  <a:lnTo>
                    <a:pt x="63626" y="4492752"/>
                  </a:lnTo>
                  <a:lnTo>
                    <a:pt x="55372" y="4478605"/>
                  </a:lnTo>
                  <a:close/>
                </a:path>
                <a:path w="111125" h="4516755">
                  <a:moveTo>
                    <a:pt x="64897" y="4462281"/>
                  </a:moveTo>
                  <a:lnTo>
                    <a:pt x="55372" y="4478605"/>
                  </a:lnTo>
                  <a:lnTo>
                    <a:pt x="63626" y="4492752"/>
                  </a:lnTo>
                  <a:lnTo>
                    <a:pt x="64897" y="4492752"/>
                  </a:lnTo>
                  <a:lnTo>
                    <a:pt x="64897" y="4462281"/>
                  </a:lnTo>
                  <a:close/>
                </a:path>
                <a:path w="111125" h="4516755">
                  <a:moveTo>
                    <a:pt x="64897" y="0"/>
                  </a:moveTo>
                  <a:lnTo>
                    <a:pt x="45847" y="0"/>
                  </a:lnTo>
                  <a:lnTo>
                    <a:pt x="45847" y="4462281"/>
                  </a:lnTo>
                  <a:lnTo>
                    <a:pt x="55372" y="4478605"/>
                  </a:lnTo>
                  <a:lnTo>
                    <a:pt x="64897" y="446228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351531"/>
              <a:ext cx="8033004" cy="3300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00415" y="1271152"/>
          <a:ext cx="3655060" cy="490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3717978">
                <a:tc>
                  <a:txBody>
                    <a:bodyPr/>
                    <a:lstStyle/>
                    <a:p>
                      <a:pPr marL="92075" marR="2628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Continuous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Integration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/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Continuous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Deployment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method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frequently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deliver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customers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by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introducing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automation </a:t>
                      </a:r>
                      <a:r>
                        <a:rPr dirty="0" sz="1200" spc="-3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into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stages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development.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CI/CD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solution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problems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integrating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new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 </a:t>
                      </a:r>
                      <a:r>
                        <a:rPr dirty="0" sz="1200" spc="-3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cause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development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operations.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CI/CD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introduces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continuous automation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continuous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monitoring throughout the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lifecycle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apps,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from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integration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testing phases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delivery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deployment.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These connected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practices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often referred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"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CI/CD 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pipeline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"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supported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development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operations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teams.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264160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learn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up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CI/CD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integrate code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trigger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pipelines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automatically,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build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package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manager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tools.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4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795943"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44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https://semaphoreci.com/blog/cicd-pipeline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13081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https://www.udemy.com/course/jenkins-from-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zero-to-hero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795" indent="-172720">
                        <a:lnSpc>
                          <a:spcPts val="14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https://docs.gitlab.com/ee/tutorials/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7780" y="6228586"/>
            <a:ext cx="30937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14204" y="6239255"/>
            <a:ext cx="428244" cy="425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48087" y="6228726"/>
            <a:ext cx="501368" cy="46457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32283"/>
              <a:ext cx="4141597" cy="655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136" y="2712720"/>
            <a:ext cx="7485438" cy="27767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9516" y="1330842"/>
          <a:ext cx="3655060" cy="488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3352472"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Monitoring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entails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overseeing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entire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development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process from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planning,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development,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integration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testing,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deployment,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operations.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involves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complete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real-time</a:t>
                      </a:r>
                      <a:r>
                        <a:rPr dirty="0" sz="1200" spc="1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view</a:t>
                      </a:r>
                      <a:r>
                        <a:rPr dirty="0" sz="1200" spc="4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status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applications,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services,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production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just" marL="92075" marR="14668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This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especially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important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when our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software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production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we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track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kinds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issues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our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application.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two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popular tools are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Prometheus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Grafana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901700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up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monitoring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visualize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data.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145777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https://devopscube.com/what-is-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observability/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33210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4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ttp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s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: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/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/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w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w</a:t>
                      </a:r>
                      <a:r>
                        <a:rPr dirty="0" u="sng" sz="1200" spc="-4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w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.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at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l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a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ss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i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a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n.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c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o</a:t>
                      </a:r>
                      <a:r>
                        <a:rPr dirty="0" u="sng" sz="1200" spc="5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m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/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d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v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op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s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/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d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v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o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ps</a:t>
                      </a:r>
                      <a:r>
                        <a:rPr dirty="0" u="sng" sz="120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tools/devops-monitoring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438784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https://thenewstack.io/applying-basic-vs-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advanced-monitoring-techniques/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005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33331" y="6298721"/>
            <a:ext cx="455645" cy="451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11968" y="6269734"/>
            <a:ext cx="455675" cy="4953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32283"/>
              <a:ext cx="10044557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69163" y="1593341"/>
            <a:ext cx="7915909" cy="4516755"/>
            <a:chOff x="169163" y="1593341"/>
            <a:chExt cx="7915909" cy="4516755"/>
          </a:xfrm>
        </p:grpSpPr>
        <p:sp>
          <p:nvSpPr>
            <p:cNvPr id="11" name="object 11"/>
            <p:cNvSpPr/>
            <p:nvPr/>
          </p:nvSpPr>
          <p:spPr>
            <a:xfrm>
              <a:off x="7973821" y="1593341"/>
              <a:ext cx="111125" cy="4516755"/>
            </a:xfrm>
            <a:custGeom>
              <a:avLst/>
              <a:gdLst/>
              <a:ahLst/>
              <a:cxnLst/>
              <a:rect l="l" t="t" r="r" b="b"/>
              <a:pathLst>
                <a:path w="111125" h="4516755">
                  <a:moveTo>
                    <a:pt x="10668" y="4410468"/>
                  </a:moveTo>
                  <a:lnTo>
                    <a:pt x="1524" y="4415777"/>
                  </a:lnTo>
                  <a:lnTo>
                    <a:pt x="0" y="4421606"/>
                  </a:lnTo>
                  <a:lnTo>
                    <a:pt x="55372" y="4516450"/>
                  </a:lnTo>
                  <a:lnTo>
                    <a:pt x="66365" y="4497616"/>
                  </a:lnTo>
                  <a:lnTo>
                    <a:pt x="45847" y="4497616"/>
                  </a:lnTo>
                  <a:lnTo>
                    <a:pt x="45847" y="4462281"/>
                  </a:lnTo>
                  <a:lnTo>
                    <a:pt x="16509" y="4412005"/>
                  </a:lnTo>
                  <a:lnTo>
                    <a:pt x="10668" y="4410468"/>
                  </a:lnTo>
                  <a:close/>
                </a:path>
                <a:path w="111125" h="4516755">
                  <a:moveTo>
                    <a:pt x="45847" y="4462281"/>
                  </a:moveTo>
                  <a:lnTo>
                    <a:pt x="45847" y="4497616"/>
                  </a:lnTo>
                  <a:lnTo>
                    <a:pt x="64897" y="4497616"/>
                  </a:lnTo>
                  <a:lnTo>
                    <a:pt x="64897" y="4492752"/>
                  </a:lnTo>
                  <a:lnTo>
                    <a:pt x="47117" y="4492752"/>
                  </a:lnTo>
                  <a:lnTo>
                    <a:pt x="55372" y="4478605"/>
                  </a:lnTo>
                  <a:lnTo>
                    <a:pt x="45847" y="4462281"/>
                  </a:lnTo>
                  <a:close/>
                </a:path>
                <a:path w="111125" h="4516755">
                  <a:moveTo>
                    <a:pt x="100075" y="4410468"/>
                  </a:moveTo>
                  <a:lnTo>
                    <a:pt x="94233" y="4412005"/>
                  </a:lnTo>
                  <a:lnTo>
                    <a:pt x="64897" y="4462281"/>
                  </a:lnTo>
                  <a:lnTo>
                    <a:pt x="64897" y="4497616"/>
                  </a:lnTo>
                  <a:lnTo>
                    <a:pt x="66365" y="4497616"/>
                  </a:lnTo>
                  <a:lnTo>
                    <a:pt x="110744" y="4421606"/>
                  </a:lnTo>
                  <a:lnTo>
                    <a:pt x="109220" y="4415777"/>
                  </a:lnTo>
                  <a:lnTo>
                    <a:pt x="100075" y="4410468"/>
                  </a:lnTo>
                  <a:close/>
                </a:path>
                <a:path w="111125" h="4516755">
                  <a:moveTo>
                    <a:pt x="55372" y="4478605"/>
                  </a:moveTo>
                  <a:lnTo>
                    <a:pt x="47117" y="4492752"/>
                  </a:lnTo>
                  <a:lnTo>
                    <a:pt x="63626" y="4492752"/>
                  </a:lnTo>
                  <a:lnTo>
                    <a:pt x="55372" y="4478605"/>
                  </a:lnTo>
                  <a:close/>
                </a:path>
                <a:path w="111125" h="4516755">
                  <a:moveTo>
                    <a:pt x="64897" y="4462281"/>
                  </a:moveTo>
                  <a:lnTo>
                    <a:pt x="55372" y="4478605"/>
                  </a:lnTo>
                  <a:lnTo>
                    <a:pt x="63626" y="4492752"/>
                  </a:lnTo>
                  <a:lnTo>
                    <a:pt x="64897" y="4492752"/>
                  </a:lnTo>
                  <a:lnTo>
                    <a:pt x="64897" y="4462281"/>
                  </a:lnTo>
                  <a:close/>
                </a:path>
                <a:path w="111125" h="4516755">
                  <a:moveTo>
                    <a:pt x="64897" y="0"/>
                  </a:moveTo>
                  <a:lnTo>
                    <a:pt x="45847" y="0"/>
                  </a:lnTo>
                  <a:lnTo>
                    <a:pt x="45847" y="4462281"/>
                  </a:lnTo>
                  <a:lnTo>
                    <a:pt x="55372" y="4478605"/>
                  </a:lnTo>
                  <a:lnTo>
                    <a:pt x="64897" y="446228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163" y="2031491"/>
              <a:ext cx="7859268" cy="3817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09356" y="1660026"/>
          <a:ext cx="3655060" cy="470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3169465">
                <a:tc>
                  <a:txBody>
                    <a:bodyPr/>
                    <a:lstStyle/>
                    <a:p>
                      <a:pPr marL="92075" marR="996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Cloud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providers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provide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layer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APIs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 and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provision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it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security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billing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boundaries.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cloud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runs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servers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centers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but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abstractions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cleverly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give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appearance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interacting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single "platform"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large application.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ability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quickly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provision, configure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secure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cloud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providers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has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been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key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both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tremendous success,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complexity,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modern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DevOps.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popular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cloud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providers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market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AWS</a:t>
                      </a:r>
                      <a:r>
                        <a:rPr dirty="0" sz="1200" spc="5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Azure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well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7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Google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Cloud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05410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7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how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7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manage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users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administration,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networks,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virtual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servers,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etc.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145904">
                <a:tc>
                  <a:txBody>
                    <a:bodyPr/>
                    <a:lstStyle/>
                    <a:p>
                      <a:pPr marL="264160" marR="1163320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https://learn.microsoft.com/en-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us/certifications/exams/az-900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https://www.udemy.com/course/aws-certified-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cloud-practitioner-new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23495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https://acloudguru.com/learning-paths/aws-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developer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1147" y="6463780"/>
            <a:ext cx="508635" cy="3038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5884" y="6367481"/>
            <a:ext cx="429405" cy="4049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32283"/>
              <a:ext cx="7943596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1434" y="2200655"/>
            <a:ext cx="7410245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93354" y="1660026"/>
          <a:ext cx="3670935" cy="415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935"/>
              </a:tblGrid>
              <a:tr h="2620825">
                <a:tc>
                  <a:txBody>
                    <a:bodyPr/>
                    <a:lstStyle/>
                    <a:p>
                      <a:pPr marL="92075" marR="1847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DevOps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engineer,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will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probably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in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team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other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developers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Agile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world,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such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Scrum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So,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very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important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different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parts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SDLC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well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tools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which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used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there.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54940">
                        <a:lnSpc>
                          <a:spcPct val="100000"/>
                        </a:lnSpc>
                      </a:pP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addition,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would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be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good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automation</a:t>
                      </a:r>
                      <a:r>
                        <a:rPr dirty="0" sz="1200" spc="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testing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working,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will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need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up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CI/CD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way.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9588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what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7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Scrum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phases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SDLC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automation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testing</a:t>
                      </a:r>
                      <a:r>
                        <a:rPr dirty="0" sz="1200" spc="6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7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working,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etc.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145599">
                <a:tc>
                  <a:txBody>
                    <a:bodyPr/>
                    <a:lstStyle/>
                    <a:p>
                      <a:pPr marL="264795" marR="185420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https://www.scrum.org/resources/ways-learn-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about-scrum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795" marR="84645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https://www.guru99.com/software-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d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v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el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o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p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m</a:t>
                      </a:r>
                      <a:r>
                        <a:rPr dirty="0" u="sng" sz="1200" spc="1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n</a:t>
                      </a:r>
                      <a:r>
                        <a:rPr dirty="0" u="sng" sz="1200" spc="4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l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i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f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cyc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l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-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u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or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i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a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l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.h</a:t>
                      </a:r>
                      <a:r>
                        <a:rPr dirty="0" u="sng" sz="1200" spc="3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t</a:t>
                      </a:r>
                      <a:r>
                        <a:rPr dirty="0" u="sng" sz="1200" spc="3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m</a:t>
                      </a:r>
                      <a:r>
                        <a:rPr dirty="0" u="sng" sz="120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l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795" marR="11303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https://blog.testproject.io/2020/03/26/automa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tion-testing-for-beginners-ultimate-guide/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4643" y="6062471"/>
            <a:ext cx="807720" cy="3154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85858" y="5981766"/>
            <a:ext cx="484308" cy="4677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3991" y="6003255"/>
            <a:ext cx="438516" cy="4385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" y="121615"/>
              <a:ext cx="10200005" cy="6708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3912" y="2093976"/>
            <a:ext cx="7295134" cy="3942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5296"/>
            <a:ext cx="12192000" cy="5633085"/>
          </a:xfrm>
          <a:custGeom>
            <a:avLst/>
            <a:gdLst/>
            <a:ahLst/>
            <a:cxnLst/>
            <a:rect l="l" t="t" r="r" b="b"/>
            <a:pathLst>
              <a:path w="12192000" h="5633084">
                <a:moveTo>
                  <a:pt x="0" y="5632703"/>
                </a:moveTo>
                <a:lnTo>
                  <a:pt x="12192000" y="5632703"/>
                </a:lnTo>
                <a:lnTo>
                  <a:pt x="12192000" y="0"/>
                </a:lnTo>
                <a:lnTo>
                  <a:pt x="0" y="0"/>
                </a:lnTo>
                <a:lnTo>
                  <a:pt x="0" y="5632703"/>
                </a:lnTo>
                <a:close/>
              </a:path>
            </a:pathLst>
          </a:custGeom>
          <a:solidFill>
            <a:srgbClr val="0045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84471" y="195754"/>
            <a:ext cx="2598420" cy="5740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r>
              <a:rPr dirty="0" sz="3400" spc="120">
                <a:latin typeface="Segoe UI Semibold"/>
                <a:cs typeface="Segoe UI Semibold"/>
              </a:rPr>
              <a:t>Ending</a:t>
            </a:r>
            <a:r>
              <a:rPr dirty="0" sz="3400" spc="295">
                <a:latin typeface="Segoe UI Semibold"/>
                <a:cs typeface="Segoe UI Semibold"/>
              </a:rPr>
              <a:t> </a:t>
            </a:r>
            <a:r>
              <a:rPr dirty="0" sz="3400" spc="114">
                <a:latin typeface="Segoe UI Semibold"/>
                <a:cs typeface="Segoe UI Semibold"/>
              </a:rPr>
              <a:t>slide</a:t>
            </a:r>
            <a:endParaRPr sz="3400">
              <a:latin typeface="Segoe UI Semibold"/>
              <a:cs typeface="Segoe UI Semi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897" y="4953889"/>
            <a:ext cx="8386318" cy="42976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12192000" cy="1240790"/>
          </a:xfrm>
          <a:custGeom>
            <a:avLst/>
            <a:gdLst/>
            <a:ahLst/>
            <a:cxnLst/>
            <a:rect l="l" t="t" r="r" b="b"/>
            <a:pathLst>
              <a:path w="12192000" h="1240790">
                <a:moveTo>
                  <a:pt x="12192000" y="0"/>
                </a:moveTo>
                <a:lnTo>
                  <a:pt x="0" y="0"/>
                </a:lnTo>
                <a:lnTo>
                  <a:pt x="0" y="1240536"/>
                </a:lnTo>
                <a:lnTo>
                  <a:pt x="12192000" y="12405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5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9703" y="5637276"/>
            <a:ext cx="3479800" cy="329565"/>
          </a:xfrm>
          <a:custGeom>
            <a:avLst/>
            <a:gdLst/>
            <a:ahLst/>
            <a:cxnLst/>
            <a:rect l="l" t="t" r="r" b="b"/>
            <a:pathLst>
              <a:path w="3479800" h="329564">
                <a:moveTo>
                  <a:pt x="3314700" y="0"/>
                </a:moveTo>
                <a:lnTo>
                  <a:pt x="164592" y="0"/>
                </a:lnTo>
                <a:lnTo>
                  <a:pt x="120826" y="5879"/>
                </a:lnTo>
                <a:lnTo>
                  <a:pt x="81505" y="22470"/>
                </a:lnTo>
                <a:lnTo>
                  <a:pt x="48196" y="48206"/>
                </a:lnTo>
                <a:lnTo>
                  <a:pt x="22464" y="81517"/>
                </a:lnTo>
                <a:lnTo>
                  <a:pt x="5877" y="120835"/>
                </a:lnTo>
                <a:lnTo>
                  <a:pt x="0" y="164592"/>
                </a:lnTo>
                <a:lnTo>
                  <a:pt x="5877" y="208348"/>
                </a:lnTo>
                <a:lnTo>
                  <a:pt x="22464" y="247666"/>
                </a:lnTo>
                <a:lnTo>
                  <a:pt x="48196" y="280977"/>
                </a:lnTo>
                <a:lnTo>
                  <a:pt x="81505" y="306713"/>
                </a:lnTo>
                <a:lnTo>
                  <a:pt x="120826" y="323304"/>
                </a:lnTo>
                <a:lnTo>
                  <a:pt x="164592" y="329184"/>
                </a:lnTo>
                <a:lnTo>
                  <a:pt x="3314700" y="329184"/>
                </a:lnTo>
                <a:lnTo>
                  <a:pt x="3358465" y="323304"/>
                </a:lnTo>
                <a:lnTo>
                  <a:pt x="3397786" y="306713"/>
                </a:lnTo>
                <a:lnTo>
                  <a:pt x="3431095" y="280977"/>
                </a:lnTo>
                <a:lnTo>
                  <a:pt x="3456827" y="247666"/>
                </a:lnTo>
                <a:lnTo>
                  <a:pt x="3473414" y="208348"/>
                </a:lnTo>
                <a:lnTo>
                  <a:pt x="3479292" y="164592"/>
                </a:lnTo>
                <a:lnTo>
                  <a:pt x="3473414" y="120835"/>
                </a:lnTo>
                <a:lnTo>
                  <a:pt x="3456827" y="81517"/>
                </a:lnTo>
                <a:lnTo>
                  <a:pt x="3431095" y="48206"/>
                </a:lnTo>
                <a:lnTo>
                  <a:pt x="3397786" y="22470"/>
                </a:lnTo>
                <a:lnTo>
                  <a:pt x="3358465" y="5879"/>
                </a:lnTo>
                <a:lnTo>
                  <a:pt x="3314700" y="0"/>
                </a:lnTo>
                <a:close/>
              </a:path>
            </a:pathLst>
          </a:custGeom>
          <a:solidFill>
            <a:srgbClr val="168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60772" y="5694375"/>
            <a:ext cx="3138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https://github.com/milanm/DevOps-Roadmap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4977" y="0"/>
            <a:ext cx="6944359" cy="4387850"/>
            <a:chOff x="2744977" y="0"/>
            <a:chExt cx="6944359" cy="4387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977" y="3654297"/>
              <a:ext cx="2689605" cy="7330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8414" y="3654297"/>
              <a:ext cx="3091561" cy="7330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6441" y="3654297"/>
              <a:ext cx="1432941" cy="7330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242" y="3654297"/>
              <a:ext cx="768096" cy="7330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05289" y="3654297"/>
              <a:ext cx="231648" cy="733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6595" y="0"/>
              <a:ext cx="4178807" cy="4178807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6700" y="5873496"/>
            <a:ext cx="979932" cy="781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32283"/>
              <a:ext cx="2586736" cy="655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0594" y="132283"/>
              <a:ext cx="2971546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2066" y="132283"/>
              <a:ext cx="1369948" cy="655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9496" y="132283"/>
              <a:ext cx="728472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732" y="132283"/>
              <a:ext cx="252983" cy="655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0620" y="1200918"/>
            <a:ext cx="3643499" cy="554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25556" y="128015"/>
            <a:ext cx="979931" cy="781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32283"/>
              <a:ext cx="2586736" cy="655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0594" y="132283"/>
              <a:ext cx="2971546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2066" y="132283"/>
              <a:ext cx="1369948" cy="655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9496" y="132283"/>
              <a:ext cx="728472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732" y="132283"/>
              <a:ext cx="252983" cy="655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6710" y="1127758"/>
            <a:ext cx="3538579" cy="56753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25556" y="128015"/>
            <a:ext cx="979931" cy="781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20023" y="1622561"/>
          <a:ext cx="3655060" cy="398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2986331">
                <a:tc>
                  <a:txBody>
                    <a:bodyPr/>
                    <a:lstStyle/>
                    <a:p>
                      <a:pPr marL="92075" marR="1771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your resources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(files)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will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held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repository.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Those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files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application</a:t>
                      </a:r>
                      <a:r>
                        <a:rPr dirty="0" sz="120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200" spc="5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but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also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</a:t>
                      </a:r>
                      <a:r>
                        <a:rPr dirty="0" sz="1200" spc="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 marR="11303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free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tool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source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management.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tracking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changes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the source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code, enabling multiple developers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together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on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non-linear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development.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two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popular Git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platforms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are</a:t>
                      </a:r>
                      <a:r>
                        <a:rPr dirty="0" sz="1200" spc="7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GitLab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GitHub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4160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 need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learn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commands,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like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git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clone, branch, merge,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how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collaborate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project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pull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requests.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612987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44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https://www.atlassian.com/git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https://learngitbranching.js.org/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ts val="14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https://www.codecademy.com/learn/learn-git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4668" y="5785243"/>
            <a:ext cx="693380" cy="6382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99776" y="5777516"/>
            <a:ext cx="640079" cy="630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7602" y="6442659"/>
            <a:ext cx="600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Segoe UI"/>
                <a:cs typeface="Segoe UI"/>
              </a:rPr>
              <a:t>Gi</a:t>
            </a:r>
            <a:r>
              <a:rPr dirty="0" sz="1600" spc="-5">
                <a:latin typeface="Segoe UI"/>
                <a:cs typeface="Segoe UI"/>
              </a:rPr>
              <a:t>tL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5">
                <a:latin typeface="Segoe UI"/>
                <a:cs typeface="Segoe UI"/>
              </a:rPr>
              <a:t>b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7302" y="6442659"/>
            <a:ext cx="659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Segoe UI"/>
                <a:cs typeface="Segoe UI"/>
              </a:rPr>
              <a:t>GitHub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32283"/>
              <a:ext cx="2394712" cy="655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2389" y="132283"/>
              <a:ext cx="1040384" cy="655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7891" y="2233992"/>
            <a:ext cx="7073021" cy="3538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89925" y="1530232"/>
          <a:ext cx="3655060" cy="462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3534971">
                <a:tc>
                  <a:txBody>
                    <a:bodyPr/>
                    <a:lstStyle/>
                    <a:p>
                      <a:pPr algn="just" marL="92075" marR="287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engineer,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 is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recommended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at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least one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programming language that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 can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write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automation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scripts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 marR="42418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Some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popular programming languages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DevOps-es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Python,</a:t>
                      </a: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Go,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JavaScript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 marR="17208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Python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multi-paradigm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language.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Being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interpreted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language,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executed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soon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written,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syntax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allows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writing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different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ways.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Python</a:t>
                      </a:r>
                      <a:r>
                        <a:rPr dirty="0" sz="1200" spc="5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frequently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recommended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first language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new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coders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should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learn,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because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focus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readability,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consistency,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ease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learn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basic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concepts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programming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languages,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such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syntax,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if/else,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loops,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structures,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etc.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49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704630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116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https://automatetheboringstuff.com/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https://eloquentjavascript.net/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ts val="14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https://ehmatthes.github.io/pcc/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47955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0640" y="6277355"/>
            <a:ext cx="414527" cy="452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7440" y="6036562"/>
            <a:ext cx="1050036" cy="74675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32283"/>
              <a:ext cx="9923272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5209" y="2482595"/>
            <a:ext cx="6875565" cy="3022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20023" y="1727717"/>
          <a:ext cx="3655060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3169211">
                <a:tc>
                  <a:txBody>
                    <a:bodyPr/>
                    <a:lstStyle/>
                    <a:p>
                      <a:pPr marL="92075" marR="1155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Operating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system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serves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bridge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between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computer's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user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hardware.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dirty="0" sz="1200" spc="6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function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offer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setting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which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user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conveniently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effectively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run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programs.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use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Linux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OS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make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yourself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comfortable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Linux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CLI.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easy-to-start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Ubuntu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21920">
                        <a:lnSpc>
                          <a:spcPct val="100000"/>
                        </a:lnSpc>
                      </a:pP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addition,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you need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scripting</a:t>
                      </a: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automate</a:t>
                      </a:r>
                      <a:r>
                        <a:rPr dirty="0" sz="1200" spc="-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tasks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development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operations.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22796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 can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learn OS-specific languages,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such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Bash</a:t>
                      </a:r>
                      <a:r>
                        <a:rPr dirty="0" sz="1200" spc="4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200" spc="4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Powershell,</a:t>
                      </a:r>
                      <a:r>
                        <a:rPr dirty="0" sz="1200" spc="1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independent,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like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Python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Go.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4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962821">
                <a:tc>
                  <a:txBody>
                    <a:bodyPr/>
                    <a:lstStyle/>
                    <a:p>
                      <a:pPr marL="264160" marR="110489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</a:rPr>
                        <a:t>https://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www.tutorialspoint.com/operating_syst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em/os_overview.htm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https://www.shellscript.sh/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75628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5"/>
                        </a:rPr>
                        <a:t>https://www.guru99.com/powershell-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5"/>
                        </a:rPr>
                        <a:t>tutorial.html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32283"/>
              <a:ext cx="7138543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6285" y="2071116"/>
            <a:ext cx="65115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20023" y="1727717"/>
          <a:ext cx="3655060" cy="433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2437691">
                <a:tc>
                  <a:txBody>
                    <a:bodyPr/>
                    <a:lstStyle/>
                    <a:p>
                      <a:pPr marL="92075" marR="22415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</a:t>
                      </a:r>
                      <a:r>
                        <a:rPr dirty="0" sz="1200" spc="1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protocol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established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rules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determine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transmitted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between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different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devices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same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2075" marR="18415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Essentially,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it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allows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connected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devices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communicate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each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other,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regardless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any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differences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their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internal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processes,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structure,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design.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21285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will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6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works,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configure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firewalls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understand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DNS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works,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OSI</a:t>
                      </a:r>
                      <a:r>
                        <a:rPr dirty="0" sz="1200" spc="4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model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IP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addresses,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ports.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49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511461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https://www.youtube.com/watch?v=dV8mjZd1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OtU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76390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</a:rPr>
                        <a:t>https://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www.amazon.com/Computer-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Networking-Top-Down-Approach-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7th/dp/0133594149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31877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5"/>
                        </a:rPr>
                        <a:t>https://www.pluralsight.com/courses/tcpip-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5"/>
                        </a:rPr>
                        <a:t>networking-it-pros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indent="-172720">
                        <a:lnSpc>
                          <a:spcPts val="14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6"/>
                        </a:rPr>
                        <a:t>https://www.udemy.com/course/devsecops/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005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32283"/>
              <a:ext cx="8657971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7482" y="1810511"/>
            <a:ext cx="6663229" cy="4447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08391" y="1536582"/>
          <a:ext cx="3766820" cy="470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6820"/>
              </a:tblGrid>
              <a:tr h="2986585">
                <a:tc>
                  <a:txBody>
                    <a:bodyPr/>
                    <a:lstStyle/>
                    <a:p>
                      <a:pPr marL="92075" marR="1536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includes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dirty="0" sz="1200" spc="-3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monitoring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maintenance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required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servers 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operate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reliably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at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optimal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performance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levels.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primary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goals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dirty="0" sz="1200" spc="7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effective</a:t>
                      </a:r>
                      <a:r>
                        <a:rPr dirty="0" sz="1200" spc="1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 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dirty="0" sz="1200" spc="1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strategy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to: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4160" marR="9334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Minimize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slowdowns and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downtime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while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maximizing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reliability.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Build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secure</a:t>
                      </a:r>
                      <a:r>
                        <a:rPr dirty="0" sz="1200" spc="-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35369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Scale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related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operations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meet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needs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organization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over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time.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233679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will need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what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7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forward</a:t>
                      </a: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-3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reverse proxies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caching </a:t>
                      </a:r>
                      <a:r>
                        <a:rPr dirty="0" sz="1200" spc="3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servers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how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operate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Web</a:t>
                      </a:r>
                      <a:r>
                        <a:rPr dirty="0" sz="1200" spc="5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3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Servers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such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as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Nginx,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IIS.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328784">
                <a:tc>
                  <a:txBody>
                    <a:bodyPr/>
                    <a:lstStyle/>
                    <a:p>
                      <a:pPr marL="264160" marR="617220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https://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  <a:hlinkClick r:id="rId2"/>
                        </a:rPr>
                        <a:t>www.cloudflare.com/en-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gb/learning/cdn/glossary/reverse-proxy/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69532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https://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  <a:hlinkClick r:id="rId2"/>
                        </a:rPr>
                        <a:t>www.cloudflare.com/en-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gb/learning/performance/what-is-load-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balancing/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9525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https://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  <a:hlinkClick r:id="rId3"/>
                        </a:rPr>
                        <a:t>www.freecodecamp.org/news/the-nginx-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handbook/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4128" y="6164579"/>
            <a:ext cx="1040892" cy="6934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7380" y="6333512"/>
            <a:ext cx="874430" cy="3404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32283"/>
              <a:ext cx="8045323" cy="655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3859" y="2338665"/>
            <a:ext cx="7196999" cy="3470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20023" y="1584461"/>
          <a:ext cx="3655060" cy="488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060"/>
              </a:tblGrid>
              <a:tr h="3352345">
                <a:tc>
                  <a:txBody>
                    <a:bodyPr/>
                    <a:lstStyle/>
                    <a:p>
                      <a:pPr marL="92075" marR="271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</a:t>
                      </a: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standard unit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of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software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that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packages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up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code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dirty="0" sz="1200" spc="3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dependencies,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application runs quickly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reliably from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one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computing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environment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another.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455295">
                        <a:lnSpc>
                          <a:spcPct val="100000"/>
                        </a:lnSpc>
                      </a:pPr>
                      <a:r>
                        <a:rPr dirty="0" sz="1200" spc="20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Docker</a:t>
                      </a:r>
                      <a:r>
                        <a:rPr dirty="0" sz="1200" spc="15" b="1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far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popular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technology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today.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 marR="1549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Docker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image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4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lightweight, </a:t>
                      </a:r>
                      <a:r>
                        <a:rPr dirty="0" sz="1200" spc="3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standalone, executable package 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software that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includes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everything needed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run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application: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code,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runtime,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system</a:t>
                      </a:r>
                      <a:r>
                        <a:rPr dirty="0" sz="1200" spc="5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tools,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system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libraries,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4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settings.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just" marL="92075" marR="271780">
                        <a:lnSpc>
                          <a:spcPct val="100000"/>
                        </a:lnSpc>
                      </a:pP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Here you need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know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how 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run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containers,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Docker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Networking, </a:t>
                      </a:r>
                      <a:r>
                        <a:rPr dirty="0" sz="1200" spc="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Volumes,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Dockerfiles,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run</a:t>
                      </a:r>
                      <a:r>
                        <a:rPr dirty="0" sz="1200" spc="1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multiple</a:t>
                      </a:r>
                      <a:r>
                        <a:rPr dirty="0" sz="120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containers</a:t>
                      </a:r>
                      <a:r>
                        <a:rPr dirty="0" sz="1200" spc="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2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Docker-Compose.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065"/>
                </a:tc>
              </a:tr>
              <a:tr h="388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2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Learning</a:t>
                      </a:r>
                      <a:r>
                        <a:rPr dirty="0" sz="1200" spc="-15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20">
                          <a:solidFill>
                            <a:srgbClr val="E9F6DC"/>
                          </a:solidFill>
                          <a:latin typeface="Segoe UI"/>
                          <a:cs typeface="Segoe UI"/>
                        </a:rPr>
                        <a:t>resources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9060">
                    <a:solidFill>
                      <a:srgbClr val="004568"/>
                    </a:solidFill>
                  </a:tcPr>
                </a:tc>
              </a:tr>
              <a:tr h="1145879"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https://cloud.google.com/learn/what-are-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containers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55626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https://iximiuz.com/en/posts/container-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3"/>
                        </a:rPr>
                        <a:t>learning-path/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264160" marR="60960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dirty="0" u="sng" sz="1200" spc="20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https://www.youtube.com/watch?v=3c- </a:t>
                      </a:r>
                      <a:r>
                        <a:rPr dirty="0" sz="1200" spc="-315">
                          <a:solidFill>
                            <a:srgbClr val="004568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u="sng" sz="1200" spc="25">
                          <a:solidFill>
                            <a:srgbClr val="004568"/>
                          </a:solidFill>
                          <a:uFill>
                            <a:solidFill>
                              <a:srgbClr val="004568"/>
                            </a:solidFill>
                          </a:uFill>
                          <a:latin typeface="Segoe UI"/>
                          <a:cs typeface="Segoe UI"/>
                          <a:hlinkClick r:id="rId4"/>
                        </a:rPr>
                        <a:t>iBn73dDE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12192000" cy="1050290"/>
            <a:chOff x="0" y="0"/>
            <a:chExt cx="12192000" cy="10502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050290"/>
            </a:xfrm>
            <a:custGeom>
              <a:avLst/>
              <a:gdLst/>
              <a:ahLst/>
              <a:cxnLst/>
              <a:rect l="l" t="t" r="r" b="b"/>
              <a:pathLst>
                <a:path w="12192000" h="1050290">
                  <a:moveTo>
                    <a:pt x="12192000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2192000" y="1050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32283"/>
              <a:ext cx="5552821" cy="655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" y="841247"/>
              <a:ext cx="3296412" cy="138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25556" y="128015"/>
              <a:ext cx="979931" cy="78181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73821" y="1593341"/>
            <a:ext cx="111125" cy="4516755"/>
          </a:xfrm>
          <a:custGeom>
            <a:avLst/>
            <a:gdLst/>
            <a:ahLst/>
            <a:cxnLst/>
            <a:rect l="l" t="t" r="r" b="b"/>
            <a:pathLst>
              <a:path w="111125" h="4516755">
                <a:moveTo>
                  <a:pt x="10668" y="4410468"/>
                </a:moveTo>
                <a:lnTo>
                  <a:pt x="1524" y="4415777"/>
                </a:lnTo>
                <a:lnTo>
                  <a:pt x="0" y="4421606"/>
                </a:lnTo>
                <a:lnTo>
                  <a:pt x="55372" y="4516450"/>
                </a:lnTo>
                <a:lnTo>
                  <a:pt x="66365" y="4497616"/>
                </a:lnTo>
                <a:lnTo>
                  <a:pt x="45847" y="4497616"/>
                </a:lnTo>
                <a:lnTo>
                  <a:pt x="45847" y="4462281"/>
                </a:lnTo>
                <a:lnTo>
                  <a:pt x="16509" y="4412005"/>
                </a:lnTo>
                <a:lnTo>
                  <a:pt x="10668" y="4410468"/>
                </a:lnTo>
                <a:close/>
              </a:path>
              <a:path w="111125" h="4516755">
                <a:moveTo>
                  <a:pt x="45847" y="4462281"/>
                </a:moveTo>
                <a:lnTo>
                  <a:pt x="45847" y="4497616"/>
                </a:lnTo>
                <a:lnTo>
                  <a:pt x="64897" y="4497616"/>
                </a:lnTo>
                <a:lnTo>
                  <a:pt x="64897" y="4492752"/>
                </a:lnTo>
                <a:lnTo>
                  <a:pt x="47117" y="4492752"/>
                </a:lnTo>
                <a:lnTo>
                  <a:pt x="55372" y="4478605"/>
                </a:lnTo>
                <a:lnTo>
                  <a:pt x="45847" y="4462281"/>
                </a:lnTo>
                <a:close/>
              </a:path>
              <a:path w="111125" h="4516755">
                <a:moveTo>
                  <a:pt x="100075" y="4410468"/>
                </a:moveTo>
                <a:lnTo>
                  <a:pt x="94233" y="4412005"/>
                </a:lnTo>
                <a:lnTo>
                  <a:pt x="64897" y="4462281"/>
                </a:lnTo>
                <a:lnTo>
                  <a:pt x="64897" y="4497616"/>
                </a:lnTo>
                <a:lnTo>
                  <a:pt x="66365" y="4497616"/>
                </a:lnTo>
                <a:lnTo>
                  <a:pt x="110744" y="4421606"/>
                </a:lnTo>
                <a:lnTo>
                  <a:pt x="109220" y="4415777"/>
                </a:lnTo>
                <a:lnTo>
                  <a:pt x="100075" y="4410468"/>
                </a:lnTo>
                <a:close/>
              </a:path>
              <a:path w="111125" h="4516755">
                <a:moveTo>
                  <a:pt x="55372" y="4478605"/>
                </a:moveTo>
                <a:lnTo>
                  <a:pt x="47117" y="4492752"/>
                </a:lnTo>
                <a:lnTo>
                  <a:pt x="63626" y="4492752"/>
                </a:lnTo>
                <a:lnTo>
                  <a:pt x="55372" y="4478605"/>
                </a:lnTo>
                <a:close/>
              </a:path>
              <a:path w="111125" h="4516755">
                <a:moveTo>
                  <a:pt x="64897" y="4462281"/>
                </a:moveTo>
                <a:lnTo>
                  <a:pt x="55372" y="4478605"/>
                </a:lnTo>
                <a:lnTo>
                  <a:pt x="63626" y="4492752"/>
                </a:lnTo>
                <a:lnTo>
                  <a:pt x="64897" y="4492752"/>
                </a:lnTo>
                <a:lnTo>
                  <a:pt x="64897" y="4462281"/>
                </a:lnTo>
                <a:close/>
              </a:path>
              <a:path w="111125" h="4516755">
                <a:moveTo>
                  <a:pt x="64897" y="0"/>
                </a:moveTo>
                <a:lnTo>
                  <a:pt x="45847" y="0"/>
                </a:lnTo>
                <a:lnTo>
                  <a:pt x="45847" y="4462281"/>
                </a:lnTo>
                <a:lnTo>
                  <a:pt x="55372" y="4478605"/>
                </a:lnTo>
                <a:lnTo>
                  <a:pt x="64897" y="4462281"/>
                </a:lnTo>
                <a:lnTo>
                  <a:pt x="6489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3197" y="2240279"/>
            <a:ext cx="6955844" cy="3396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Milan Milanović</dc:creator>
  <dc:title>DevOps Roadmap 2023.</dc:title>
  <dcterms:created xsi:type="dcterms:W3CDTF">2024-05-22T14:14:09Z</dcterms:created>
  <dcterms:modified xsi:type="dcterms:W3CDTF">2024-05-22T14:14:09Z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2024-05-22T00:00:00Z</vt:filetime>
  </property>
</Properties>
</file>