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65" r:id="rId4"/>
    <p:sldId id="266" r:id="rId5"/>
    <p:sldId id="267" r:id="rId6"/>
    <p:sldId id="268" r:id="rId7"/>
    <p:sldId id="269" r:id="rId8"/>
    <p:sldId id="276" r:id="rId9"/>
    <p:sldId id="263" r:id="rId10"/>
    <p:sldId id="258" r:id="rId11"/>
    <p:sldId id="259" r:id="rId12"/>
    <p:sldId id="260" r:id="rId13"/>
    <p:sldId id="261" r:id="rId14"/>
    <p:sldId id="262" r:id="rId15"/>
    <p:sldId id="270" r:id="rId16"/>
    <p:sldId id="271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2509" autoAdjust="0"/>
  </p:normalViewPr>
  <p:slideViewPr>
    <p:cSldViewPr snapToGrid="0">
      <p:cViewPr varScale="1">
        <p:scale>
          <a:sx n="52" d="100"/>
          <a:sy n="52" d="100"/>
        </p:scale>
        <p:origin x="14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60D72-7F3E-4399-8F01-0BB1F1F5D9B0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567C-E4F6-483E-BD38-77CF7709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Assumption: one region has zero or more wines. One wine can provide by 1 or more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567C-E4F6-483E-BD38-77CF77091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567C-E4F6-483E-BD38-77CF77091F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SQL databases are primarily called as Relational Databases (RDBMS); whereas NoSQL database are primarily called as non-relational or distributed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SQL databases are table based databases whereas NoSQL databases are document based, key-value pairs, graph databases or wide-column stores. This means that SQL databases represent data in form of tables which consists of n number of rows of data whereas NoSQL databases are the collection of key-value pair, documents, graph databases or wide-column stores which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have standard schema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definitions which it needs to adhered 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databases have predefined schema whereas NoSQL databases have dynamic schema for unstructured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scaling means that you scale by adding more machines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your pool of resources whereas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scaling means that you scale by adding more power (CPU, RAM) to an existing machine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databases uses SQL ( structured query language ) for defining and manipulating the data, which is very powerful. In NoSQL database, queries are focused on collection of documents. Sometimes it is also called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(Unstructured Query Language). The syntax of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varies from database to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complex queries: SQL databases are good fit for the complex query intensive environment whereas NoSQL databases are not good fit for complex queries. On a high-level, NoSQL don’t have standard interfaces to perform complex queries, and the queries themselves in NoSQL are not as powerful as SQL query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type of data to be stored: SQL databases are not best fit for hierarchical data storage. But, NoSQL database fits better for the hierarchical data storage as it follows the key-value pair way of storing data similar to JSON data. NoSQL database are highly preferred for large data set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big data).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example for this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567C-E4F6-483E-BD38-77CF77091F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567C-E4F6-483E-BD38-77CF77091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567C-E4F6-483E-BD38-77CF77091F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24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25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7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7440-D5DD-457C-95A0-CD02BFA2993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FACAE-AF4E-4E75-8421-72D900F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4A7181-BE2D-4B65-BF06-0582A48F4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7A09-38D6-4A86-A8CF-75105F4B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Harshan(15028422)</a:t>
            </a:r>
          </a:p>
        </p:txBody>
      </p:sp>
      <p:pic>
        <p:nvPicPr>
          <p:cNvPr id="1030" name="Picture 6" descr="Image result for wine png">
            <a:extLst>
              <a:ext uri="{FF2B5EF4-FFF2-40B4-BE49-F238E27FC236}">
                <a16:creationId xmlns:a16="http://schemas.microsoft.com/office/drawing/2014/main" id="{A073F888-570C-404E-9F0E-174EDE6D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602038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71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4FC-B360-4F75-A7B9-A55BEE00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1127-D386-46FB-8508-2BCE0D76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a document database with the scalability and flexibility that you want with the querying and indexing that you need</a:t>
            </a:r>
          </a:p>
          <a:p>
            <a:r>
              <a:rPr lang="en-US" dirty="0"/>
              <a:t>An open-source document database</a:t>
            </a:r>
          </a:p>
          <a:p>
            <a:r>
              <a:rPr lang="en-US" dirty="0"/>
              <a:t> written in C++</a:t>
            </a:r>
          </a:p>
          <a:p>
            <a:r>
              <a:rPr lang="en-US" dirty="0"/>
              <a:t>Built for speed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Easy Scalability</a:t>
            </a:r>
          </a:p>
          <a:p>
            <a:r>
              <a:rPr lang="en-US" dirty="0"/>
              <a:t>Easy readability</a:t>
            </a:r>
          </a:p>
          <a:p>
            <a:r>
              <a:rPr lang="en-US" dirty="0"/>
              <a:t>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E1E3-093C-461C-B215-FD0F1A53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vs RDBMS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59DA5-3B12-4D33-8ECB-AF9E1E795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520811"/>
              </p:ext>
            </p:extLst>
          </p:nvPr>
        </p:nvGraphicFramePr>
        <p:xfrm>
          <a:off x="2183364" y="1156996"/>
          <a:ext cx="6668728" cy="5486401"/>
        </p:xfrm>
        <a:graphic>
          <a:graphicData uri="http://schemas.openxmlformats.org/drawingml/2006/table">
            <a:tbl>
              <a:tblPr/>
              <a:tblGrid>
                <a:gridCol w="3323323">
                  <a:extLst>
                    <a:ext uri="{9D8B030D-6E8A-4147-A177-3AD203B41FA5}">
                      <a16:colId xmlns:a16="http://schemas.microsoft.com/office/drawing/2014/main" val="1822699984"/>
                    </a:ext>
                  </a:extLst>
                </a:gridCol>
                <a:gridCol w="3345405">
                  <a:extLst>
                    <a:ext uri="{9D8B030D-6E8A-4147-A177-3AD203B41FA5}">
                      <a16:colId xmlns:a16="http://schemas.microsoft.com/office/drawing/2014/main" val="2103546485"/>
                    </a:ext>
                  </a:extLst>
                </a:gridCol>
              </a:tblGrid>
              <a:tr h="4864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RDBMS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MongoDB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948687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Database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Database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634652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Table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Collection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702226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Tuple/Row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Document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2543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column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Field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829582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Table Join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Embedded Documents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888924"/>
                  </a:ext>
                </a:extLst>
              </a:tr>
              <a:tr h="1108603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Primary Key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Primary Key (Default key _id provided by mongodb itself)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4266"/>
                  </a:ext>
                </a:extLst>
              </a:tr>
              <a:tr h="48642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Database Server and Client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37187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Mysqld/Oracle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mongod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72764"/>
                  </a:ext>
                </a:extLst>
              </a:tr>
              <a:tr h="486422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mysql/sqlplus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mongo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4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A506-A2F7-4F39-8A5F-59C16278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MongoDB over RDBMS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06F-78A4-4B3B-9404-C14313A9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Schema less</a:t>
            </a:r>
            <a:r>
              <a:rPr lang="en-US" dirty="0"/>
              <a:t> − MongoDB is a document database in which one collection holds different documents. Number of fields, content and size of the document can differ from one document to another.</a:t>
            </a:r>
          </a:p>
          <a:p>
            <a:r>
              <a:rPr lang="en-US" dirty="0"/>
              <a:t>Structure of a single object is clear.</a:t>
            </a:r>
          </a:p>
          <a:p>
            <a:r>
              <a:rPr lang="en-US" dirty="0"/>
              <a:t>No complex joins.</a:t>
            </a:r>
          </a:p>
          <a:p>
            <a:r>
              <a:rPr lang="en-US" dirty="0"/>
              <a:t>Deep query-ability. MongoDB supports dynamic queries on documents using a document-based query language that's nearly as powerful as SQL.</a:t>
            </a:r>
          </a:p>
          <a:p>
            <a:r>
              <a:rPr lang="en-US" dirty="0"/>
              <a:t>Tuning.</a:t>
            </a:r>
          </a:p>
          <a:p>
            <a:r>
              <a:rPr lang="en-US" b="1" dirty="0"/>
              <a:t>Ease of scale-out</a:t>
            </a:r>
            <a:r>
              <a:rPr lang="en-US" dirty="0"/>
              <a:t> − MongoDB is easy to scale.</a:t>
            </a:r>
          </a:p>
          <a:p>
            <a:r>
              <a:rPr lang="en-US" dirty="0"/>
              <a:t>Conversion/mapping of application objects to database objects not needed.</a:t>
            </a:r>
          </a:p>
          <a:p>
            <a:r>
              <a:rPr lang="en-US" dirty="0"/>
              <a:t>Uses internal memory for storing the (windowed) working set, enabling faster access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2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E154-6007-4B21-9581-29FC0293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MongoDB?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CF4F-101C-4DC5-9F51-56CB7E43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Document Oriented Storage</a:t>
            </a:r>
            <a:r>
              <a:rPr lang="en-US" dirty="0"/>
              <a:t> − Data is stored in the form of JSON style documents.</a:t>
            </a:r>
          </a:p>
          <a:p>
            <a:r>
              <a:rPr lang="en-US" dirty="0"/>
              <a:t>Index on any attribute</a:t>
            </a:r>
          </a:p>
          <a:p>
            <a:r>
              <a:rPr lang="en-US" dirty="0"/>
              <a:t>Replication and high availability</a:t>
            </a:r>
          </a:p>
          <a:p>
            <a:r>
              <a:rPr lang="en-US" dirty="0"/>
              <a:t>Auto-</a:t>
            </a:r>
            <a:r>
              <a:rPr lang="en-US" dirty="0" err="1"/>
              <a:t>sharding</a:t>
            </a:r>
            <a:endParaRPr lang="en-US" dirty="0"/>
          </a:p>
          <a:p>
            <a:r>
              <a:rPr lang="en-US" dirty="0"/>
              <a:t>Rich queries</a:t>
            </a:r>
          </a:p>
          <a:p>
            <a:r>
              <a:rPr lang="en-US" dirty="0"/>
              <a:t>Fast in-place updates</a:t>
            </a:r>
          </a:p>
          <a:p>
            <a:r>
              <a:rPr lang="en-US" dirty="0"/>
              <a:t>Professional support by MongoDB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D549-D1F6-4A61-818E-713C6A56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MongoDB?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E6B8-7B51-4AC2-8E30-B616006F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r>
              <a:rPr lang="en-US" dirty="0"/>
              <a:t>Content Management and Delivery</a:t>
            </a:r>
          </a:p>
          <a:p>
            <a:r>
              <a:rPr lang="en-US" dirty="0"/>
              <a:t>Mobile and Social Infrastructure</a:t>
            </a:r>
          </a:p>
          <a:p>
            <a:r>
              <a:rPr lang="en-US" dirty="0"/>
              <a:t>User Data Management</a:t>
            </a:r>
          </a:p>
          <a:p>
            <a:r>
              <a:rPr lang="en-US" dirty="0"/>
              <a:t>Data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B83D-766A-42F5-80F3-FBB3445C8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Flickr</a:t>
            </a:r>
          </a:p>
        </p:txBody>
      </p:sp>
    </p:spTree>
    <p:extLst>
      <p:ext uri="{BB962C8B-B14F-4D97-AF65-F5344CB8AC3E}">
        <p14:creationId xmlns:p14="http://schemas.microsoft.com/office/powerpoint/2010/main" val="405339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BDC9-D590-4315-9394-5EB6266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B6871-7694-46FD-9A50-068331150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5" y="477078"/>
            <a:ext cx="11958450" cy="5791199"/>
          </a:xfrm>
        </p:spPr>
      </p:pic>
    </p:spTree>
    <p:extLst>
      <p:ext uri="{BB962C8B-B14F-4D97-AF65-F5344CB8AC3E}">
        <p14:creationId xmlns:p14="http://schemas.microsoft.com/office/powerpoint/2010/main" val="5150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B04E-A767-4CF1-8EA4-2E9A19A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3A578-DB78-449D-965D-9659E413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8" y="818459"/>
            <a:ext cx="11756663" cy="5635349"/>
          </a:xfrm>
        </p:spPr>
      </p:pic>
    </p:spTree>
    <p:extLst>
      <p:ext uri="{BB962C8B-B14F-4D97-AF65-F5344CB8AC3E}">
        <p14:creationId xmlns:p14="http://schemas.microsoft.com/office/powerpoint/2010/main" val="283137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B83D-766A-42F5-80F3-FBB3445C8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" name="Picture 6" descr="Image result for wine png">
            <a:extLst>
              <a:ext uri="{FF2B5EF4-FFF2-40B4-BE49-F238E27FC236}">
                <a16:creationId xmlns:a16="http://schemas.microsoft.com/office/drawing/2014/main" id="{31C26D17-8966-48F9-ADEE-2178D886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0500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7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4A7181-BE2D-4B65-BF06-0582A48F4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1030" name="Picture 6" descr="Image result for wine png">
            <a:extLst>
              <a:ext uri="{FF2B5EF4-FFF2-40B4-BE49-F238E27FC236}">
                <a16:creationId xmlns:a16="http://schemas.microsoft.com/office/drawing/2014/main" id="{A073F888-570C-404E-9F0E-174EDE6D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602038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AAD8-7A4A-4169-AFDD-582D1D67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19CAC-4D24-4904-B614-CFA3985DC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82" y="2443725"/>
            <a:ext cx="7878274" cy="3315163"/>
          </a:xfrm>
        </p:spPr>
      </p:pic>
    </p:spTree>
    <p:extLst>
      <p:ext uri="{BB962C8B-B14F-4D97-AF65-F5344CB8AC3E}">
        <p14:creationId xmlns:p14="http://schemas.microsoft.com/office/powerpoint/2010/main" val="26905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2F88-BEA0-4D9D-A1B0-79A814AF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37C0B-3B2D-4128-AA76-4D430D0B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05" y="2160588"/>
            <a:ext cx="5919828" cy="3881437"/>
          </a:xfrm>
        </p:spPr>
      </p:pic>
    </p:spTree>
    <p:extLst>
      <p:ext uri="{BB962C8B-B14F-4D97-AF65-F5344CB8AC3E}">
        <p14:creationId xmlns:p14="http://schemas.microsoft.com/office/powerpoint/2010/main" val="347510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68D48-6CA6-4FA5-9AD2-38C2F24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3C30ED-33DB-4D16-B703-CA7C5E00F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1235"/>
            <a:ext cx="10431868" cy="2358798"/>
          </a:xfrm>
        </p:spPr>
      </p:pic>
    </p:spTree>
    <p:extLst>
      <p:ext uri="{BB962C8B-B14F-4D97-AF65-F5344CB8AC3E}">
        <p14:creationId xmlns:p14="http://schemas.microsoft.com/office/powerpoint/2010/main" val="1587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9C4FC-CD9E-4398-9E95-6BBE8EB8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97" y="1272895"/>
            <a:ext cx="8052899" cy="4519719"/>
          </a:xfrm>
        </p:spPr>
      </p:pic>
    </p:spTree>
    <p:extLst>
      <p:ext uri="{BB962C8B-B14F-4D97-AF65-F5344CB8AC3E}">
        <p14:creationId xmlns:p14="http://schemas.microsoft.com/office/powerpoint/2010/main" val="212961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DD9E2-6AA2-42BA-B19C-C8FE1CCF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9" y="1287624"/>
            <a:ext cx="9977696" cy="3027096"/>
          </a:xfrm>
        </p:spPr>
      </p:pic>
    </p:spTree>
    <p:extLst>
      <p:ext uri="{BB962C8B-B14F-4D97-AF65-F5344CB8AC3E}">
        <p14:creationId xmlns:p14="http://schemas.microsoft.com/office/powerpoint/2010/main" val="219399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4A7181-BE2D-4B65-BF06-0582A48F4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Refactoring using NoSQL </a:t>
            </a:r>
          </a:p>
        </p:txBody>
      </p:sp>
      <p:pic>
        <p:nvPicPr>
          <p:cNvPr id="1030" name="Picture 6" descr="Image result for wine png">
            <a:extLst>
              <a:ext uri="{FF2B5EF4-FFF2-40B4-BE49-F238E27FC236}">
                <a16:creationId xmlns:a16="http://schemas.microsoft.com/office/drawing/2014/main" id="{A073F888-570C-404E-9F0E-174EDE6D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602038"/>
            <a:ext cx="342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394-21EA-445C-B79B-FDB25ED0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FAB1EB-C317-4C05-A5CB-0DA7F4240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127696"/>
              </p:ext>
            </p:extLst>
          </p:nvPr>
        </p:nvGraphicFramePr>
        <p:xfrm>
          <a:off x="677863" y="2160588"/>
          <a:ext cx="8596312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1306173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7521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00953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Databases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Databases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720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based 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based, key-value pairs, graph databases or wide-column stores. 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86645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predefined schema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schema for unstructured data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7702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vertically scalable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96185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query language 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unstructured query language 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830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Oracle,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Postgres and MS-SQL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RavenDb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Cassandra,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Neo4j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CouchDb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416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good fit for the complex query intensive environment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good fit for complex queries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31166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not best fit for hierarchical data storage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fits better for the hierarchical data storage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7210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45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661</TotalTime>
  <Words>354</Words>
  <Application>Microsoft Office PowerPoint</Application>
  <PresentationFormat>Widescreen</PresentationFormat>
  <Paragraphs>93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Wine Site</vt:lpstr>
      <vt:lpstr>Database</vt:lpstr>
      <vt:lpstr>Conceptual Diagram</vt:lpstr>
      <vt:lpstr>Logical Diagram</vt:lpstr>
      <vt:lpstr>Physical Design</vt:lpstr>
      <vt:lpstr>PowerPoint Presentation</vt:lpstr>
      <vt:lpstr>PowerPoint Presentation</vt:lpstr>
      <vt:lpstr>Data Refactoring using NoSQL </vt:lpstr>
      <vt:lpstr>SQL vs NOSQL</vt:lpstr>
      <vt:lpstr>MongoDB</vt:lpstr>
      <vt:lpstr>MongoDB vs RDBMS</vt:lpstr>
      <vt:lpstr>Advantages of MongoDB over RDBMS </vt:lpstr>
      <vt:lpstr>Why Use MongoDB? </vt:lpstr>
      <vt:lpstr>Where to Use MongoDB? </vt:lpstr>
      <vt:lpstr>Flickr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Site</dc:title>
  <dc:creator>Harshan</dc:creator>
  <cp:lastModifiedBy>Harshan</cp:lastModifiedBy>
  <cp:revision>15</cp:revision>
  <dcterms:created xsi:type="dcterms:W3CDTF">2017-07-02T07:29:15Z</dcterms:created>
  <dcterms:modified xsi:type="dcterms:W3CDTF">2017-07-03T10:28:16Z</dcterms:modified>
</cp:coreProperties>
</file>