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24" r:id="rId2"/>
    <p:sldId id="297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5FF"/>
    <a:srgbClr val="8A8E23"/>
    <a:srgbClr val="EE365D"/>
    <a:srgbClr val="0054B5"/>
    <a:srgbClr val="7DBBFF"/>
    <a:srgbClr val="F15576"/>
    <a:srgbClr val="718D43"/>
    <a:srgbClr val="7C9C4A"/>
    <a:srgbClr val="EF3960"/>
    <a:srgbClr val="B08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3" autoAdjust="0"/>
    <p:restoredTop sz="86410" autoAdjust="0"/>
  </p:normalViewPr>
  <p:slideViewPr>
    <p:cSldViewPr snapToGrid="0">
      <p:cViewPr varScale="1">
        <p:scale>
          <a:sx n="75" d="100"/>
          <a:sy n="75" d="100"/>
        </p:scale>
        <p:origin x="86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"/>
    </p:cViewPr>
  </p:sorterViewPr>
  <p:notesViewPr>
    <p:cSldViewPr snapToGrid="0">
      <p:cViewPr varScale="1">
        <p:scale>
          <a:sx n="49" d="100"/>
          <a:sy n="49" d="100"/>
        </p:scale>
        <p:origin x="92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888E-6844-42F0-A569-7A9159936330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0C7E-FF2E-49BF-BADD-D569DD6C6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96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87886-4671-443C-A22B-F38BB7567BAE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64106-E1A4-42A8-9C6E-7AEC8798B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09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371" y="1121730"/>
            <a:ext cx="6859260" cy="2387874"/>
          </a:xfrm>
        </p:spPr>
        <p:txBody>
          <a:bodyPr anchor="b"/>
          <a:lstStyle>
            <a:lvl1pPr algn="l">
              <a:defRPr sz="634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371" y="3601961"/>
            <a:ext cx="6859260" cy="3046796"/>
          </a:xfrm>
        </p:spPr>
        <p:txBody>
          <a:bodyPr/>
          <a:lstStyle>
            <a:lvl1pPr marL="0" indent="0" algn="l">
              <a:buNone/>
              <a:defRPr sz="2539"/>
            </a:lvl1pPr>
            <a:lvl2pPr marL="483626" indent="0" algn="ctr">
              <a:buNone/>
              <a:defRPr sz="2116"/>
            </a:lvl2pPr>
            <a:lvl3pPr marL="967252" indent="0" algn="ctr">
              <a:buNone/>
              <a:defRPr sz="1904"/>
            </a:lvl3pPr>
            <a:lvl4pPr marL="1450878" indent="0" algn="ctr">
              <a:buNone/>
              <a:defRPr sz="1692"/>
            </a:lvl4pPr>
            <a:lvl5pPr marL="1934505" indent="0" algn="ctr">
              <a:buNone/>
              <a:defRPr sz="1692"/>
            </a:lvl5pPr>
            <a:lvl6pPr marL="2418131" indent="0" algn="ctr">
              <a:buNone/>
              <a:defRPr sz="1692"/>
            </a:lvl6pPr>
            <a:lvl7pPr marL="2901757" indent="0" algn="ctr">
              <a:buNone/>
              <a:defRPr sz="1692"/>
            </a:lvl7pPr>
            <a:lvl8pPr marL="3385383" indent="0" algn="ctr">
              <a:buNone/>
              <a:defRPr sz="1692"/>
            </a:lvl8pPr>
            <a:lvl9pPr marL="3869009" indent="0" algn="ctr">
              <a:buNone/>
              <a:defRPr sz="1692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84" y="987391"/>
            <a:ext cx="2948322" cy="1600312"/>
          </a:xfrm>
        </p:spPr>
        <p:txBody>
          <a:bodyPr anchor="b"/>
          <a:lstStyle>
            <a:lvl1pPr>
              <a:defRPr sz="3385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417" y="987391"/>
            <a:ext cx="4629959" cy="5564298"/>
          </a:xfrm>
        </p:spPr>
        <p:txBody>
          <a:bodyPr/>
          <a:lstStyle>
            <a:lvl1pPr marL="0" indent="0">
              <a:buNone/>
              <a:defRPr sz="3385"/>
            </a:lvl1pPr>
            <a:lvl2pPr marL="483626" indent="0">
              <a:buNone/>
              <a:defRPr sz="2962"/>
            </a:lvl2pPr>
            <a:lvl3pPr marL="967252" indent="0">
              <a:buNone/>
              <a:defRPr sz="2539"/>
            </a:lvl3pPr>
            <a:lvl4pPr marL="1450878" indent="0">
              <a:buNone/>
              <a:defRPr sz="2116"/>
            </a:lvl4pPr>
            <a:lvl5pPr marL="1934505" indent="0">
              <a:buNone/>
              <a:defRPr sz="2116"/>
            </a:lvl5pPr>
            <a:lvl6pPr marL="2418131" indent="0">
              <a:buNone/>
              <a:defRPr sz="2116"/>
            </a:lvl6pPr>
            <a:lvl7pPr marL="2901757" indent="0">
              <a:buNone/>
              <a:defRPr sz="2116"/>
            </a:lvl7pPr>
            <a:lvl8pPr marL="3385383" indent="0">
              <a:buNone/>
              <a:defRPr sz="2116"/>
            </a:lvl8pPr>
            <a:lvl9pPr marL="3869009" indent="0">
              <a:buNone/>
              <a:defRPr sz="2116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84" y="2739823"/>
            <a:ext cx="2948322" cy="3811866"/>
          </a:xfrm>
        </p:spPr>
        <p:txBody>
          <a:bodyPr/>
          <a:lstStyle>
            <a:lvl1pPr marL="0" indent="0">
              <a:buNone/>
              <a:defRPr sz="1692"/>
            </a:lvl1pPr>
            <a:lvl2pPr marL="483626" indent="0">
              <a:buNone/>
              <a:defRPr sz="1481"/>
            </a:lvl2pPr>
            <a:lvl3pPr marL="967252" indent="0">
              <a:buNone/>
              <a:defRPr sz="1269"/>
            </a:lvl3pPr>
            <a:lvl4pPr marL="1450878" indent="0">
              <a:buNone/>
              <a:defRPr sz="1058"/>
            </a:lvl4pPr>
            <a:lvl5pPr marL="1934505" indent="0">
              <a:buNone/>
              <a:defRPr sz="1058"/>
            </a:lvl5pPr>
            <a:lvl6pPr marL="2418131" indent="0">
              <a:buNone/>
              <a:defRPr sz="1058"/>
            </a:lvl6pPr>
            <a:lvl7pPr marL="2901757" indent="0">
              <a:buNone/>
              <a:defRPr sz="1058"/>
            </a:lvl7pPr>
            <a:lvl8pPr marL="3385383" indent="0">
              <a:buNone/>
              <a:defRPr sz="1058"/>
            </a:lvl8pPr>
            <a:lvl9pPr marL="3869009" indent="0">
              <a:buNone/>
              <a:defRPr sz="10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9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4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03" y="379930"/>
            <a:ext cx="6712298" cy="13265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rgbClr val="3995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04" y="1397000"/>
            <a:ext cx="8217593" cy="50810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16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65" y="1709464"/>
            <a:ext cx="7887392" cy="2853023"/>
          </a:xfrm>
        </p:spPr>
        <p:txBody>
          <a:bodyPr anchor="b"/>
          <a:lstStyle>
            <a:lvl1pPr>
              <a:defRPr sz="6347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65" y="4589354"/>
            <a:ext cx="7887392" cy="1499557"/>
          </a:xfrm>
        </p:spPr>
        <p:txBody>
          <a:bodyPr/>
          <a:lstStyle>
            <a:lvl1pPr marL="0" indent="0">
              <a:buNone/>
              <a:defRPr sz="2539">
                <a:solidFill>
                  <a:schemeClr val="tx1">
                    <a:tint val="75000"/>
                  </a:schemeClr>
                </a:solidFill>
              </a:defRPr>
            </a:lvl1pPr>
            <a:lvl2pPr marL="483626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2pPr>
            <a:lvl3pPr marL="967252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3pPr>
            <a:lvl4pPr marL="1450878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4pPr>
            <a:lvl5pPr marL="1934505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5pPr>
            <a:lvl6pPr marL="2418131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6pPr>
            <a:lvl7pPr marL="2901757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7pPr>
            <a:lvl8pPr marL="3385383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8pPr>
            <a:lvl9pPr marL="3869009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31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305" y="2600983"/>
            <a:ext cx="3862219" cy="403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799" y="2600982"/>
            <a:ext cx="3863898" cy="40315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84" y="1162314"/>
            <a:ext cx="7887392" cy="9978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04" y="2344858"/>
            <a:ext cx="3868938" cy="846913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626" indent="0">
              <a:buNone/>
              <a:defRPr sz="2116" b="1"/>
            </a:lvl2pPr>
            <a:lvl3pPr marL="967252" indent="0">
              <a:buNone/>
              <a:defRPr sz="1904" b="1"/>
            </a:lvl3pPr>
            <a:lvl4pPr marL="1450878" indent="0">
              <a:buNone/>
              <a:defRPr sz="1692" b="1"/>
            </a:lvl4pPr>
            <a:lvl5pPr marL="1934505" indent="0">
              <a:buNone/>
              <a:defRPr sz="1692" b="1"/>
            </a:lvl5pPr>
            <a:lvl6pPr marL="2418131" indent="0">
              <a:buNone/>
              <a:defRPr sz="1692" b="1"/>
            </a:lvl6pPr>
            <a:lvl7pPr marL="2901757" indent="0">
              <a:buNone/>
              <a:defRPr sz="1692" b="1"/>
            </a:lvl7pPr>
            <a:lvl8pPr marL="3385383" indent="0">
              <a:buNone/>
              <a:defRPr sz="1692" b="1"/>
            </a:lvl8pPr>
            <a:lvl9pPr marL="3869009" indent="0">
              <a:buNone/>
              <a:defRPr sz="16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04" y="3308252"/>
            <a:ext cx="3868938" cy="32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79" y="2344858"/>
            <a:ext cx="3887418" cy="846913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626" indent="0">
              <a:buNone/>
              <a:defRPr sz="2116" b="1"/>
            </a:lvl2pPr>
            <a:lvl3pPr marL="967252" indent="0">
              <a:buNone/>
              <a:defRPr sz="1904" b="1"/>
            </a:lvl3pPr>
            <a:lvl4pPr marL="1450878" indent="0">
              <a:buNone/>
              <a:defRPr sz="1692" b="1"/>
            </a:lvl4pPr>
            <a:lvl5pPr marL="1934505" indent="0">
              <a:buNone/>
              <a:defRPr sz="1692" b="1"/>
            </a:lvl5pPr>
            <a:lvl6pPr marL="2418131" indent="0">
              <a:buNone/>
              <a:defRPr sz="1692" b="1"/>
            </a:lvl6pPr>
            <a:lvl7pPr marL="2901757" indent="0">
              <a:buNone/>
              <a:defRPr sz="1692" b="1"/>
            </a:lvl7pPr>
            <a:lvl8pPr marL="3385383" indent="0">
              <a:buNone/>
              <a:defRPr sz="1692" b="1"/>
            </a:lvl8pPr>
            <a:lvl9pPr marL="3869009" indent="0">
              <a:buNone/>
              <a:defRPr sz="16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9" y="3308249"/>
            <a:ext cx="3887418" cy="3282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3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4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04" y="1130718"/>
            <a:ext cx="2948322" cy="1600312"/>
          </a:xfrm>
        </p:spPr>
        <p:txBody>
          <a:bodyPr anchor="b"/>
          <a:lstStyle>
            <a:lvl1pPr>
              <a:defRPr sz="3385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17" y="1130718"/>
            <a:ext cx="4629959" cy="5355480"/>
          </a:xfrm>
        </p:spPr>
        <p:txBody>
          <a:bodyPr/>
          <a:lstStyle>
            <a:lvl1pPr>
              <a:defRPr sz="3385"/>
            </a:lvl1pPr>
            <a:lvl2pPr>
              <a:defRPr sz="2962"/>
            </a:lvl2pPr>
            <a:lvl3pPr>
              <a:defRPr sz="2539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84" y="2731031"/>
            <a:ext cx="2948322" cy="3755167"/>
          </a:xfrm>
        </p:spPr>
        <p:txBody>
          <a:bodyPr/>
          <a:lstStyle>
            <a:lvl1pPr marL="0" indent="0">
              <a:buNone/>
              <a:defRPr sz="1692"/>
            </a:lvl1pPr>
            <a:lvl2pPr marL="483626" indent="0">
              <a:buNone/>
              <a:defRPr sz="1481"/>
            </a:lvl2pPr>
            <a:lvl3pPr marL="967252" indent="0">
              <a:buNone/>
              <a:defRPr sz="1269"/>
            </a:lvl3pPr>
            <a:lvl4pPr marL="1450878" indent="0">
              <a:buNone/>
              <a:defRPr sz="1058"/>
            </a:lvl4pPr>
            <a:lvl5pPr marL="1934505" indent="0">
              <a:buNone/>
              <a:defRPr sz="1058"/>
            </a:lvl5pPr>
            <a:lvl6pPr marL="2418131" indent="0">
              <a:buNone/>
              <a:defRPr sz="1058"/>
            </a:lvl6pPr>
            <a:lvl7pPr marL="2901757" indent="0">
              <a:buNone/>
              <a:defRPr sz="1058"/>
            </a:lvl7pPr>
            <a:lvl8pPr marL="3385383" indent="0">
              <a:buNone/>
              <a:defRPr sz="1058"/>
            </a:lvl8pPr>
            <a:lvl9pPr marL="3869009" indent="0">
              <a:buNone/>
              <a:defRPr sz="10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81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"/>
            <a:ext cx="9144000" cy="68580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4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302" y="1169074"/>
            <a:ext cx="7887393" cy="132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04" y="2682262"/>
            <a:ext cx="7887393" cy="379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 descr="ox_small_cmyk_pos_rect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65" y="269401"/>
            <a:ext cx="1609655" cy="495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03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67252" rtl="0" eaLnBrk="1" latinLnBrk="0" hangingPunct="1">
        <a:lnSpc>
          <a:spcPct val="90000"/>
        </a:lnSpc>
        <a:spcBef>
          <a:spcPct val="0"/>
        </a:spcBef>
        <a:buNone/>
        <a:defRPr sz="4654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41813" indent="-241813" algn="l" defTabSz="967252" rtl="0" eaLnBrk="1" latinLnBrk="0" hangingPunct="1">
        <a:lnSpc>
          <a:spcPct val="90000"/>
        </a:lnSpc>
        <a:spcBef>
          <a:spcPts val="1058"/>
        </a:spcBef>
        <a:buFont typeface="Arial" panose="020B0604020202020204" pitchFamily="34" charset="0"/>
        <a:buChar char="•"/>
        <a:defRPr sz="2962" kern="1200">
          <a:solidFill>
            <a:schemeClr val="bg2"/>
          </a:solidFill>
          <a:latin typeface="+mn-lt"/>
          <a:ea typeface="+mn-ea"/>
          <a:cs typeface="+mn-cs"/>
        </a:defRPr>
      </a:lvl1pPr>
      <a:lvl2pPr marL="725439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39" kern="1200">
          <a:solidFill>
            <a:schemeClr val="bg1"/>
          </a:solidFill>
          <a:latin typeface="+mn-lt"/>
          <a:ea typeface="+mn-ea"/>
          <a:cs typeface="+mn-cs"/>
        </a:defRPr>
      </a:lvl2pPr>
      <a:lvl3pPr marL="1209065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6" kern="1200">
          <a:solidFill>
            <a:schemeClr val="bg1"/>
          </a:solidFill>
          <a:latin typeface="+mn-lt"/>
          <a:ea typeface="+mn-ea"/>
          <a:cs typeface="+mn-cs"/>
        </a:defRPr>
      </a:lvl3pPr>
      <a:lvl4pPr marL="1692692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4" kern="1200">
          <a:solidFill>
            <a:schemeClr val="bg1"/>
          </a:solidFill>
          <a:latin typeface="+mn-lt"/>
          <a:ea typeface="+mn-ea"/>
          <a:cs typeface="+mn-cs"/>
        </a:defRPr>
      </a:lvl4pPr>
      <a:lvl5pPr marL="2176318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4" kern="1200">
          <a:solidFill>
            <a:schemeClr val="bg1"/>
          </a:solidFill>
          <a:latin typeface="+mn-lt"/>
          <a:ea typeface="+mn-ea"/>
          <a:cs typeface="+mn-cs"/>
        </a:defRPr>
      </a:lvl5pPr>
      <a:lvl6pPr marL="2659944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3143570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627196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4110822" indent="-241813" algn="l" defTabSz="967252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626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7252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878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4505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8131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1757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5383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9009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9BC0-2BA8-4E6C-885D-A674264C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Using ontologies for case finding in clinical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BB1A-EB0A-474F-87F6-19B571EE4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9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AD0C-4BCC-4935-AAB4-97B6EEA0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2: Coding layer – creating a coding list from the ontology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8B3E-E49E-423E-BB47-D3C71A8C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04" y="1828800"/>
            <a:ext cx="8217593" cy="464927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Each of the types of information included in the ontology should be included in the coding list. 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If you restrict your ontology to one or more categories of information (e.g. simply to diagnosis), then the same will apply to the coding list.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659D7-8B92-416D-A490-168917CF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92" y="4450080"/>
            <a:ext cx="2883150" cy="21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AD0C-4BCC-4935-AAB4-97B6EEA0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2: Coding layer – creating a coding list from the ontology</a:t>
            </a:r>
            <a:endParaRPr lang="en-GB" dirty="0"/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DBF0BC7-ED63-4DFB-B379-B9D969E790AC}"/>
              </a:ext>
            </a:extLst>
          </p:cNvPr>
          <p:cNvSpPr/>
          <p:nvPr/>
        </p:nvSpPr>
        <p:spPr>
          <a:xfrm>
            <a:off x="2624133" y="1986764"/>
            <a:ext cx="2961067" cy="6940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Georgia"/>
                <a:cs typeface="Georgia"/>
              </a:rPr>
              <a:t>Diabetes Mellitus Ontology</a:t>
            </a:r>
          </a:p>
        </p:txBody>
      </p:sp>
      <p:sp>
        <p:nvSpPr>
          <p:cNvPr id="8" name="Down Arrow 10">
            <a:extLst>
              <a:ext uri="{FF2B5EF4-FFF2-40B4-BE49-F238E27FC236}">
                <a16:creationId xmlns:a16="http://schemas.microsoft.com/office/drawing/2014/main" id="{2D2A74C1-9BD4-432D-A74D-ECA00571289D}"/>
              </a:ext>
            </a:extLst>
          </p:cNvPr>
          <p:cNvSpPr/>
          <p:nvPr/>
        </p:nvSpPr>
        <p:spPr>
          <a:xfrm rot="1929010">
            <a:off x="2340903" y="2773371"/>
            <a:ext cx="340133" cy="150194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8C5C1FFE-5311-42CD-AADC-65AAD989D2FD}"/>
              </a:ext>
            </a:extLst>
          </p:cNvPr>
          <p:cNvSpPr/>
          <p:nvPr/>
        </p:nvSpPr>
        <p:spPr>
          <a:xfrm>
            <a:off x="1110492" y="4373696"/>
            <a:ext cx="1412371" cy="1717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</a:t>
            </a:r>
            <a:r>
              <a:rPr lang="en-GB" dirty="0" err="1"/>
              <a:t>Ver</a:t>
            </a:r>
            <a:r>
              <a:rPr lang="en-GB" dirty="0"/>
              <a:t> 2</a:t>
            </a:r>
          </a:p>
          <a:p>
            <a:pPr algn="ctr"/>
            <a:r>
              <a:rPr lang="en-GB" dirty="0"/>
              <a:t>---------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endParaRPr lang="en-GB" dirty="0"/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EE29A694-DB83-4284-A401-31A183E8AEF0}"/>
              </a:ext>
            </a:extLst>
          </p:cNvPr>
          <p:cNvSpPr/>
          <p:nvPr/>
        </p:nvSpPr>
        <p:spPr>
          <a:xfrm rot="918558">
            <a:off x="3499576" y="2900794"/>
            <a:ext cx="340133" cy="138995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34D33F22-00F1-49AC-80C9-FBCFDDCB16FC}"/>
              </a:ext>
            </a:extLst>
          </p:cNvPr>
          <p:cNvSpPr/>
          <p:nvPr/>
        </p:nvSpPr>
        <p:spPr>
          <a:xfrm>
            <a:off x="2904404" y="4373698"/>
            <a:ext cx="1412371" cy="1717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CTV 3</a:t>
            </a:r>
          </a:p>
          <a:p>
            <a:pPr algn="ctr"/>
            <a:r>
              <a:rPr lang="en-GB" dirty="0"/>
              <a:t>---------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endParaRPr lang="en-GB" dirty="0"/>
          </a:p>
        </p:txBody>
      </p:sp>
      <p:sp>
        <p:nvSpPr>
          <p:cNvPr id="12" name="Down Arrow 14">
            <a:extLst>
              <a:ext uri="{FF2B5EF4-FFF2-40B4-BE49-F238E27FC236}">
                <a16:creationId xmlns:a16="http://schemas.microsoft.com/office/drawing/2014/main" id="{BB4B2071-2869-43E7-8C9A-FF36CC3E80C6}"/>
              </a:ext>
            </a:extLst>
          </p:cNvPr>
          <p:cNvSpPr/>
          <p:nvPr/>
        </p:nvSpPr>
        <p:spPr>
          <a:xfrm rot="19822681">
            <a:off x="4746222" y="2806439"/>
            <a:ext cx="340133" cy="150194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BEC6B5FA-B870-4BDD-98CF-9C6980A4C98E}"/>
              </a:ext>
            </a:extLst>
          </p:cNvPr>
          <p:cNvSpPr/>
          <p:nvPr/>
        </p:nvSpPr>
        <p:spPr>
          <a:xfrm>
            <a:off x="4633252" y="4359463"/>
            <a:ext cx="1412371" cy="1717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ICD</a:t>
            </a:r>
          </a:p>
          <a:p>
            <a:pPr algn="ctr"/>
            <a:r>
              <a:rPr lang="en-GB" dirty="0"/>
              <a:t>---------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endParaRPr lang="en-GB" dirty="0"/>
          </a:p>
        </p:txBody>
      </p:sp>
      <p:sp>
        <p:nvSpPr>
          <p:cNvPr id="14" name="Down Arrow 16">
            <a:extLst>
              <a:ext uri="{FF2B5EF4-FFF2-40B4-BE49-F238E27FC236}">
                <a16:creationId xmlns:a16="http://schemas.microsoft.com/office/drawing/2014/main" id="{A8085623-CBA3-40DD-93A5-4510C651F965}"/>
              </a:ext>
            </a:extLst>
          </p:cNvPr>
          <p:cNvSpPr/>
          <p:nvPr/>
        </p:nvSpPr>
        <p:spPr>
          <a:xfrm rot="18864403">
            <a:off x="5746543" y="2752988"/>
            <a:ext cx="340133" cy="150194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091259AA-4CBC-4C7D-8DA9-0364C38986AE}"/>
              </a:ext>
            </a:extLst>
          </p:cNvPr>
          <p:cNvSpPr/>
          <p:nvPr/>
        </p:nvSpPr>
        <p:spPr>
          <a:xfrm>
            <a:off x="6427164" y="4359462"/>
            <a:ext cx="1412371" cy="1717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SNOMED</a:t>
            </a:r>
          </a:p>
          <a:p>
            <a:pPr algn="ctr"/>
            <a:r>
              <a:rPr lang="en-GB" dirty="0"/>
              <a:t>---------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r>
              <a:rPr lang="en-GB" dirty="0"/>
              <a:t>--------</a:t>
            </a:r>
          </a:p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87516-5792-44B3-A0F4-3A753F1AB8DD}"/>
              </a:ext>
            </a:extLst>
          </p:cNvPr>
          <p:cNvSpPr txBox="1"/>
          <p:nvPr/>
        </p:nvSpPr>
        <p:spPr>
          <a:xfrm>
            <a:off x="8009262" y="5064331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556169"/>
                </a:solidFill>
                <a:latin typeface="Georgia"/>
                <a:cs typeface="Georgia"/>
              </a:rPr>
              <a:t>Code Lists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37C0E-E1A0-490F-98C8-C1E82660BD00}"/>
              </a:ext>
            </a:extLst>
          </p:cNvPr>
          <p:cNvSpPr txBox="1"/>
          <p:nvPr/>
        </p:nvSpPr>
        <p:spPr>
          <a:xfrm>
            <a:off x="8009262" y="212925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556169"/>
                </a:solidFill>
                <a:latin typeface="Georgia"/>
                <a:cs typeface="Georgia"/>
              </a:rPr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536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900F-0F8F-4F27-953F-A4D9BAA2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3: Logical data extract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585B-C70A-489E-B962-4E544C9A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sz="2400" dirty="0"/>
              <a:t>Check that it is possible to extract the data you anticipate. </a:t>
            </a:r>
          </a:p>
          <a:p>
            <a:pPr marL="285750" indent="-285750"/>
            <a:r>
              <a:rPr lang="en-GB" sz="2400" dirty="0"/>
              <a:t>Sometimes codes do not have sufficient granularity. </a:t>
            </a:r>
          </a:p>
          <a:p>
            <a:pPr marL="285750" indent="-285750"/>
            <a:r>
              <a:rPr lang="en-GB" sz="2400" dirty="0"/>
              <a:t>Just because a code exists within a terminology, do not expect that clinicians or those involved in data entry will necessarily use it! </a:t>
            </a:r>
          </a:p>
          <a:p>
            <a:pPr marL="285750" indent="-285750"/>
            <a:r>
              <a:rPr lang="en-GB" sz="2400" dirty="0"/>
              <a:t>Literature reviews, pilot searches of data sources and speaking to practitioners in the field about their data recording.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A9B01-A69D-405D-8D63-C5E6D19A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22" y="4829356"/>
            <a:ext cx="2560320" cy="18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900F-0F8F-4F27-953F-A4D9BAA2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Advantages of the ontological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585B-C70A-489E-B962-4E544C9A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sz="2400" dirty="0"/>
              <a:t>The ontological process should enable code lists used in research based on routine data to be constructed in a logical and open way. </a:t>
            </a:r>
          </a:p>
          <a:p>
            <a:pPr marL="285750" indent="-285750"/>
            <a:r>
              <a:rPr lang="en-GB" sz="2400" dirty="0"/>
              <a:t>This process will enable others to use the ontology and as is, update or modify it, or apply it to other coding systems.</a:t>
            </a:r>
          </a:p>
          <a:p>
            <a:pPr marL="285750" indent="-285750"/>
            <a:r>
              <a:rPr lang="en-GB" sz="2400" dirty="0"/>
              <a:t>Make use of a wide range of tools to building, manage and query ontologies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A9B01-A69D-405D-8D63-C5E6D19A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22" y="4829356"/>
            <a:ext cx="2560320" cy="18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1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900F-0F8F-4F27-953F-A4D9BAA2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Asthma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585B-C70A-489E-B962-4E544C9A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Both"/>
            </a:pPr>
            <a:r>
              <a:rPr lang="en-GB" sz="2400" dirty="0"/>
              <a:t>Diagnostic codes (including those referred to in Quality Outcomes Framework code lists) </a:t>
            </a:r>
          </a:p>
          <a:p>
            <a:pPr marL="0" indent="0">
              <a:buNone/>
            </a:pPr>
            <a:r>
              <a:rPr lang="en-GB" sz="2400" dirty="0"/>
              <a:t>(2) Symptoms of asthma (including wheeze, cough, shortness of breath and chest tightness); </a:t>
            </a:r>
          </a:p>
          <a:p>
            <a:pPr marL="0" indent="0">
              <a:buNone/>
            </a:pPr>
            <a:r>
              <a:rPr lang="en-GB" sz="2400" dirty="0"/>
              <a:t>(3) Diagnostic tests (including peak expiratory flow rates (PEFR) and spirometry); </a:t>
            </a:r>
          </a:p>
          <a:p>
            <a:pPr marL="0" indent="0">
              <a:buNone/>
            </a:pPr>
            <a:r>
              <a:rPr lang="en-GB" sz="2400" dirty="0"/>
              <a:t>(4) Therapies codes (including short-acting beta 2 agonists, inhaled corticosteroids, long-acting beta 2 agonists, leukotriene antagonists and oral steroids) and </a:t>
            </a:r>
          </a:p>
          <a:p>
            <a:pPr marL="0" indent="0">
              <a:buNone/>
            </a:pPr>
            <a:r>
              <a:rPr lang="en-GB" sz="2400" dirty="0"/>
              <a:t>(5) “Process of Care codes” (codes for attending an asthma clinic or an asthma medication review that imply a diagnosis of asthma)</a:t>
            </a:r>
          </a:p>
        </p:txBody>
      </p:sp>
    </p:spTree>
    <p:extLst>
      <p:ext uri="{BB962C8B-B14F-4D97-AF65-F5344CB8AC3E}">
        <p14:creationId xmlns:p14="http://schemas.microsoft.com/office/powerpoint/2010/main" val="75683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39A2-1869-4702-96A2-856858D8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Asthma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5A6A-DC3D-4010-B579-4758E426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Results of a data extraction using an Asthma ontology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218EB3ED-6520-4D0A-9818-D415FE4CB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280124"/>
              </p:ext>
            </p:extLst>
          </p:nvPr>
        </p:nvGraphicFramePr>
        <p:xfrm>
          <a:off x="1541092" y="2297335"/>
          <a:ext cx="6153658" cy="3112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Total population</a:t>
                      </a:r>
                      <a:endParaRPr lang="en-GB" sz="2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(N = 1,595,554)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Participants with a ‘Diagnostic code’ for asthma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207,103 (12.98%)</a:t>
                      </a:r>
                      <a:endParaRPr lang="en-GB" sz="20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(95%CI 12.93-13.03%)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0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Participants with a ‘Process of care’ code for asthma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175,091 (10.96%) </a:t>
                      </a:r>
                      <a:endParaRPr lang="en-GB" sz="20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(95%CI 10.92-11.01%)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2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Participants with either a ‘Diagnostic code’ or ‘Process of care’ code for asthma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226,740 (14.21%) </a:t>
                      </a:r>
                      <a:endParaRPr lang="en-GB" sz="2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(95%CI 14.16-14.27%)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6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39A2-1869-4702-96A2-856858D8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Asthma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5A6A-DC3D-4010-B579-4758E426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Venn diagram of different combinations of ontological concepts existing in patient records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C2E21-8156-406D-BA64-86B59C1C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95" y="2399701"/>
            <a:ext cx="4329810" cy="4153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7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46AC723A-96E0-4D2E-8DC7-58DF551DD4F7}"/>
              </a:ext>
            </a:extLst>
          </p:cNvPr>
          <p:cNvSpPr txBox="1">
            <a:spLocks/>
          </p:cNvSpPr>
          <p:nvPr/>
        </p:nvSpPr>
        <p:spPr>
          <a:xfrm>
            <a:off x="289560" y="151130"/>
            <a:ext cx="6607387" cy="788670"/>
          </a:xfrm>
          <a:prstGeom prst="rect">
            <a:avLst/>
          </a:prstGeom>
        </p:spPr>
        <p:txBody>
          <a:bodyPr/>
          <a:lstStyle>
            <a:lvl1pPr algn="l" defTabSz="9672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54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3995FF"/>
                </a:solidFill>
              </a:rPr>
              <a:t>Identifying a case from routine computer data</a:t>
            </a:r>
            <a:endParaRPr lang="en-GB" sz="3200" dirty="0">
              <a:solidFill>
                <a:srgbClr val="3995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B564A-4B22-4560-8F82-E05B9B56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06" y="1618195"/>
            <a:ext cx="6607387" cy="4707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894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07409-5901-4047-964B-D547E0A7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1: Constructing the ontology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FFBB-87F9-4A14-9FD7-4C562B8F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/>
            <a:r>
              <a:rPr lang="en-GB" dirty="0"/>
              <a:t>The ontological layer defines the relevant concepts.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For an ontology that defines a diagnosis could include</a:t>
            </a:r>
          </a:p>
          <a:p>
            <a:pPr marL="769376" lvl="1" indent="-285750"/>
            <a:r>
              <a:rPr lang="en-GB" dirty="0"/>
              <a:t>Aetiology</a:t>
            </a:r>
          </a:p>
          <a:p>
            <a:pPr marL="769376" lvl="1" indent="-285750"/>
            <a:r>
              <a:rPr lang="en-GB" dirty="0"/>
              <a:t>Diagnosis</a:t>
            </a:r>
          </a:p>
          <a:p>
            <a:pPr marL="769376" lvl="1" indent="-285750"/>
            <a:r>
              <a:rPr lang="en-GB" dirty="0"/>
              <a:t>Therapy</a:t>
            </a:r>
          </a:p>
          <a:p>
            <a:pPr marL="769376" lvl="1" indent="-285750"/>
            <a:r>
              <a:rPr lang="en-GB" dirty="0"/>
              <a:t>Process of care 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Reflects the requirements and purpose of the investigation.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An ontology for diabetes would explicitly set out the criteria used in a study so that it is possible to understand how a particular prevalence might be defined. 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Ontological case definition might be restricted to one or more categories of data or require a combination</a:t>
            </a:r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5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F90-B5D9-438D-B009-36B16AA5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F91-9ABB-4E5A-87F8-68F3D72C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04" y="1132194"/>
            <a:ext cx="8217593" cy="5081070"/>
          </a:xfrm>
        </p:spPr>
        <p:txBody>
          <a:bodyPr/>
          <a:lstStyle/>
          <a:p>
            <a:r>
              <a:rPr lang="en-GB" sz="2400" b="1" dirty="0"/>
              <a:t>Aetiology: </a:t>
            </a:r>
          </a:p>
          <a:p>
            <a:endParaRPr lang="en-GB" b="1" dirty="0"/>
          </a:p>
          <a:p>
            <a:pPr marL="285750" indent="-285750"/>
            <a:r>
              <a:rPr lang="en-GB" sz="2000" dirty="0"/>
              <a:t>Criteria that enable the validity of case identified in a population to be validated. The prevalence of most conditions is known</a:t>
            </a:r>
          </a:p>
          <a:p>
            <a:pPr marL="285750" indent="-285750"/>
            <a:endParaRPr lang="en-GB" sz="2000" dirty="0"/>
          </a:p>
          <a:p>
            <a:pPr marL="285750" indent="-285750"/>
            <a:r>
              <a:rPr lang="en-GB" sz="2000" dirty="0"/>
              <a:t>For example, Type 2 diabetes is rare in people under 30 years old, more common with increasing age and in men compared with women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6A518-D5B3-49F3-BD73-AF177A4AFABD}"/>
              </a:ext>
            </a:extLst>
          </p:cNvPr>
          <p:cNvSpPr/>
          <p:nvPr/>
        </p:nvSpPr>
        <p:spPr>
          <a:xfrm>
            <a:off x="457198" y="5890099"/>
            <a:ext cx="868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MT"/>
              </a:rPr>
              <a:t>World Health Organisation (WHO). </a:t>
            </a:r>
            <a:r>
              <a:rPr lang="en-GB" i="1" dirty="0">
                <a:solidFill>
                  <a:schemeClr val="bg1"/>
                </a:solidFill>
                <a:latin typeface="Arial-ItalicMT"/>
              </a:rPr>
              <a:t>Diabetes programme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. </a:t>
            </a:r>
          </a:p>
          <a:p>
            <a:r>
              <a:rPr lang="en-GB" dirty="0">
                <a:solidFill>
                  <a:schemeClr val="bg1"/>
                </a:solidFill>
                <a:latin typeface="ArialMT"/>
              </a:rPr>
              <a:t>Available from: www.who.int/diabetes/action_online/basics/en/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0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F90-B5D9-438D-B009-36B16AA5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F91-9ABB-4E5A-87F8-68F3D72C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04" y="1043228"/>
            <a:ext cx="8217593" cy="50810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dirty="0"/>
              <a:t>Concepts related to diagnosis: </a:t>
            </a:r>
          </a:p>
          <a:p>
            <a:endParaRPr lang="en-GB" b="1" dirty="0"/>
          </a:p>
          <a:p>
            <a:pPr marL="285750" indent="-285750"/>
            <a:r>
              <a:rPr lang="en-GB" dirty="0"/>
              <a:t>Recording of a diagnostic code for diabetes, or we might stipulate classification as either Type 1 or Type 2 diabetes </a:t>
            </a:r>
          </a:p>
          <a:p>
            <a:pPr marL="285750" indent="-285750"/>
            <a:r>
              <a:rPr lang="en-GB" dirty="0"/>
              <a:t>People with Type 1 diabetes mellitus require insulin for survival, whereas people with Type 2 have altered glucose metabolism and may or may not require insulin.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400" b="1" dirty="0"/>
              <a:t>Concepts related symptoms: </a:t>
            </a:r>
          </a:p>
          <a:p>
            <a:endParaRPr lang="en-GB" b="1" dirty="0"/>
          </a:p>
          <a:p>
            <a:pPr marL="285750" indent="-285750"/>
            <a:r>
              <a:rPr lang="en-GB" dirty="0"/>
              <a:t>Thirst, polydipsia, polyuria, and describing weight loss might be diagnostic of diabetes. </a:t>
            </a:r>
          </a:p>
          <a:p>
            <a:pPr marL="285750" indent="-285750"/>
            <a:r>
              <a:rPr lang="en-GB" dirty="0"/>
              <a:t>The World Health Organisation (WHO) criteria for diagnosis of diabetes include abnormal blood glucose plus symptoms of diabetes; however the latter are rarely looked for in database studies.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6A518-D5B3-49F3-BD73-AF177A4AFABD}"/>
              </a:ext>
            </a:extLst>
          </p:cNvPr>
          <p:cNvSpPr/>
          <p:nvPr/>
        </p:nvSpPr>
        <p:spPr>
          <a:xfrm>
            <a:off x="457198" y="5890099"/>
            <a:ext cx="868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MT"/>
              </a:rPr>
              <a:t>World Health Organisation (WHO). </a:t>
            </a:r>
            <a:r>
              <a:rPr lang="en-GB" i="1" dirty="0">
                <a:solidFill>
                  <a:schemeClr val="bg1"/>
                </a:solidFill>
                <a:latin typeface="Arial-ItalicMT"/>
              </a:rPr>
              <a:t>Diabetes programme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. </a:t>
            </a:r>
          </a:p>
          <a:p>
            <a:r>
              <a:rPr lang="en-GB" dirty="0">
                <a:solidFill>
                  <a:schemeClr val="bg1"/>
                </a:solidFill>
                <a:latin typeface="ArialMT"/>
              </a:rPr>
              <a:t>Available from: www.who.int/diabetes/action_online/basics/en/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0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F90-B5D9-438D-B009-36B16AA5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F91-9ABB-4E5A-87F8-68F3D72C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04" y="888465"/>
            <a:ext cx="8217593" cy="50810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600" b="1" dirty="0"/>
              <a:t>Examination findings compatible with the diagnosis: </a:t>
            </a:r>
          </a:p>
          <a:p>
            <a:pPr marL="285750" indent="-285750"/>
            <a:r>
              <a:rPr lang="en-GB" sz="2000" dirty="0"/>
              <a:t>Measured weight loss </a:t>
            </a:r>
          </a:p>
          <a:p>
            <a:pPr marL="285750" indent="-285750"/>
            <a:r>
              <a:rPr lang="en-GB" sz="2000" dirty="0"/>
              <a:t>Smelling </a:t>
            </a:r>
            <a:r>
              <a:rPr lang="en-GB" sz="2000" dirty="0" err="1"/>
              <a:t>ketotic</a:t>
            </a:r>
            <a:r>
              <a:rPr lang="en-GB" sz="2000" dirty="0"/>
              <a:t> </a:t>
            </a:r>
          </a:p>
          <a:p>
            <a:pPr marL="285750" indent="-285750"/>
            <a:endParaRPr lang="en-GB" sz="2600" b="1" dirty="0"/>
          </a:p>
          <a:p>
            <a:pPr marL="0" indent="0">
              <a:buNone/>
            </a:pPr>
            <a:r>
              <a:rPr lang="en-GB" sz="2600" b="1" dirty="0"/>
              <a:t>Pathology test criteria:</a:t>
            </a:r>
          </a:p>
          <a:p>
            <a:pPr marL="285750" indent="-285750"/>
            <a:r>
              <a:rPr lang="en-GB" sz="2000" dirty="0"/>
              <a:t>Fasting or random blood test results showing a raised glucose meeting the diagnostic criteria set out by the WHO</a:t>
            </a:r>
          </a:p>
          <a:p>
            <a:pPr marL="285750" indent="-285750"/>
            <a:r>
              <a:rPr lang="en-GB" sz="2000" dirty="0"/>
              <a:t>Glycated haemoglobin (HbA1c) levels compatible with diabetes</a:t>
            </a:r>
          </a:p>
          <a:p>
            <a:pPr marL="285750" indent="-285750"/>
            <a:r>
              <a:rPr lang="en-GB" sz="2000" dirty="0"/>
              <a:t>Urine tests positive for glucose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6A518-D5B3-49F3-BD73-AF177A4AFABD}"/>
              </a:ext>
            </a:extLst>
          </p:cNvPr>
          <p:cNvSpPr/>
          <p:nvPr/>
        </p:nvSpPr>
        <p:spPr>
          <a:xfrm>
            <a:off x="457198" y="5890099"/>
            <a:ext cx="868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MT"/>
              </a:rPr>
              <a:t>World Health Organisation (WHO). </a:t>
            </a:r>
            <a:r>
              <a:rPr lang="en-GB" i="1" dirty="0">
                <a:solidFill>
                  <a:schemeClr val="bg1"/>
                </a:solidFill>
                <a:latin typeface="Arial-ItalicMT"/>
              </a:rPr>
              <a:t>Diabetes programme</a:t>
            </a:r>
            <a:r>
              <a:rPr lang="en-GB" dirty="0">
                <a:solidFill>
                  <a:schemeClr val="bg1"/>
                </a:solidFill>
                <a:latin typeface="ArialMT"/>
              </a:rPr>
              <a:t>. </a:t>
            </a:r>
          </a:p>
          <a:p>
            <a:r>
              <a:rPr lang="en-GB" dirty="0">
                <a:solidFill>
                  <a:schemeClr val="bg1"/>
                </a:solidFill>
                <a:latin typeface="ArialMT"/>
              </a:rPr>
              <a:t>Available from: www.who.int/diabetes/action_online/basics/en/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6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F90-B5D9-438D-B009-36B16AA5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F91-9ABB-4E5A-87F8-68F3D72C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04" y="888465"/>
            <a:ext cx="8217593" cy="50810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sz="2800" b="1" dirty="0"/>
              <a:t>Medication and prescriptions</a:t>
            </a:r>
            <a:r>
              <a:rPr lang="en-GB" sz="2800" dirty="0"/>
              <a:t>: </a:t>
            </a:r>
          </a:p>
          <a:p>
            <a:pPr marL="285750" indent="-285750"/>
            <a:r>
              <a:rPr lang="en-GB" sz="2800" dirty="0"/>
              <a:t>There are some medication and other prescribed items that imply a diagnosis of diabetes; others make the diagnosis unlikely. </a:t>
            </a:r>
          </a:p>
          <a:p>
            <a:pPr marL="285750" indent="-285750"/>
            <a:endParaRPr lang="en-GB" sz="2800" dirty="0"/>
          </a:p>
          <a:p>
            <a:pPr marL="285750" indent="-285750"/>
            <a:r>
              <a:rPr lang="en-GB" sz="2800" dirty="0"/>
              <a:t>Some medicines, such as insulin, and some injectable and oral anti-diabetes drugs are used only in diabetes, whereas metformin is a medicine generally prescribed in diabetes but also used in other conditions. </a:t>
            </a:r>
          </a:p>
          <a:p>
            <a:pPr marL="285750" indent="-285750"/>
            <a:endParaRPr lang="en-GB" sz="2800" dirty="0"/>
          </a:p>
          <a:p>
            <a:pPr marL="285750" indent="-285750"/>
            <a:r>
              <a:rPr lang="en-GB" sz="2800" dirty="0"/>
              <a:t>Prescriptions for testing for blood or urinary glucose or ketones make a diagnosis of diabetes more likely but not definite. </a:t>
            </a:r>
          </a:p>
          <a:p>
            <a:pPr marL="285750" indent="-285750"/>
            <a:endParaRPr lang="en-GB" sz="2800" dirty="0"/>
          </a:p>
          <a:p>
            <a:pPr marL="285750" indent="-285750"/>
            <a:r>
              <a:rPr lang="en-GB" sz="2800" dirty="0"/>
              <a:t>For example, they may be prescribed in pregnancy or where there is impaired fasting glucose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6A518-D5B3-49F3-BD73-AF177A4AFABD}"/>
              </a:ext>
            </a:extLst>
          </p:cNvPr>
          <p:cNvSpPr/>
          <p:nvPr/>
        </p:nvSpPr>
        <p:spPr>
          <a:xfrm>
            <a:off x="137158" y="5890099"/>
            <a:ext cx="8686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MT"/>
              </a:rPr>
              <a:t>Bagheri A,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Sadek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 A, Chan T,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Khunti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 K and de Lusignan S. Using surrogate markers in primary electronic patient record systems to confirm or refute the diagnosis of diabetes. Informatics in Primary Care 2009;17(2):121–9.</a:t>
            </a:r>
          </a:p>
        </p:txBody>
      </p:sp>
    </p:spTree>
    <p:extLst>
      <p:ext uri="{BB962C8B-B14F-4D97-AF65-F5344CB8AC3E}">
        <p14:creationId xmlns:p14="http://schemas.microsoft.com/office/powerpoint/2010/main" val="150470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F90-B5D9-438D-B009-36B16AA5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F91-9ABB-4E5A-87F8-68F3D72C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04" y="903705"/>
            <a:ext cx="8217593" cy="50810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/>
              <a:t>Process of care codes: </a:t>
            </a:r>
          </a:p>
          <a:p>
            <a:pPr marL="0" indent="0">
              <a:buNone/>
            </a:pPr>
            <a:r>
              <a:rPr lang="en-GB" sz="2200" dirty="0"/>
              <a:t>There are a number of codes associated with the process of delivery of care, remuneration and administration of care which imply </a:t>
            </a:r>
            <a:r>
              <a:rPr lang="en-GB" sz="2200" b="1" i="1" dirty="0"/>
              <a:t>but do not make the diagnosis certain. </a:t>
            </a:r>
          </a:p>
          <a:p>
            <a:endParaRPr lang="en-GB" sz="2200" dirty="0"/>
          </a:p>
          <a:p>
            <a:pPr marL="285750" indent="-285750"/>
            <a:r>
              <a:rPr lang="en-GB" sz="2200" i="1" dirty="0"/>
              <a:t>‘Seen in diabetes clinic’ </a:t>
            </a:r>
            <a:r>
              <a:rPr lang="en-GB" sz="2200" dirty="0"/>
              <a:t>and ‘</a:t>
            </a:r>
            <a:r>
              <a:rPr lang="en-GB" sz="2200" i="1" dirty="0"/>
              <a:t>Attending diabetes clinic’. </a:t>
            </a:r>
            <a:r>
              <a:rPr lang="en-GB" sz="2200" dirty="0"/>
              <a:t>Most people with these codes in their records will have diabetes, but some people with gestational diabetes or impaired fasting glucose may also attend. </a:t>
            </a:r>
          </a:p>
          <a:p>
            <a:endParaRPr lang="en-GB" sz="2200" dirty="0"/>
          </a:p>
          <a:p>
            <a:pPr marL="285750" indent="-285750"/>
            <a:r>
              <a:rPr lang="en-GB" sz="2200" i="1" dirty="0"/>
              <a:t>Excepted from diabetes quality indicators: informed dissent </a:t>
            </a:r>
            <a:r>
              <a:rPr lang="en-GB" sz="2200" dirty="0"/>
              <a:t>–declines to attend for review(removes them from the practice pay-for-performance target payment). </a:t>
            </a:r>
          </a:p>
          <a:p>
            <a:pPr marL="285750" indent="-285750"/>
            <a:endParaRPr lang="en-GB" sz="2200" i="1" dirty="0"/>
          </a:p>
          <a:p>
            <a:pPr marL="285750" indent="-285750"/>
            <a:r>
              <a:rPr lang="en-GB" sz="2200" i="1" dirty="0"/>
              <a:t>DNA – Did not attend diabetic clinic – </a:t>
            </a:r>
            <a:r>
              <a:rPr lang="en-GB" sz="2200" dirty="0"/>
              <a:t>is an example of an administrative code.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6A518-D5B3-49F3-BD73-AF177A4AFABD}"/>
              </a:ext>
            </a:extLst>
          </p:cNvPr>
          <p:cNvSpPr/>
          <p:nvPr/>
        </p:nvSpPr>
        <p:spPr>
          <a:xfrm>
            <a:off x="137158" y="5890099"/>
            <a:ext cx="8686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MT"/>
              </a:rPr>
              <a:t>Stone MA,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Camosso-Stefinovic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 J, Wilkinson J, de Lusignan S, Hattersley AT and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Khunti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 K. Incorrect and incomplete coding and classification of diabetes: a systematic review. </a:t>
            </a:r>
            <a:r>
              <a:rPr lang="en-GB" sz="1600" i="1" dirty="0">
                <a:solidFill>
                  <a:schemeClr val="bg1"/>
                </a:solidFill>
                <a:latin typeface="Arial-ItalicMT"/>
              </a:rPr>
              <a:t>Diabetic Medicine 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2010 May;27(5):491–7.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doi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: 10.1111/j.1464-5491.2009.02920.x.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6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F90-B5D9-438D-B009-36B16AA5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F91-9ABB-4E5A-87F8-68F3D72C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04" y="903705"/>
            <a:ext cx="8217593" cy="508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Treatment or procedure codes</a:t>
            </a:r>
            <a:r>
              <a:rPr lang="en-GB" sz="2400" dirty="0"/>
              <a:t>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There are very rare operations or other procedure codes related to diabetes. </a:t>
            </a:r>
          </a:p>
          <a:p>
            <a:pPr marL="285750" indent="-285750"/>
            <a:endParaRPr lang="en-GB" sz="2400" dirty="0"/>
          </a:p>
          <a:p>
            <a:pPr marL="285750" indent="-285750"/>
            <a:r>
              <a:rPr lang="en-GB" sz="2400" dirty="0"/>
              <a:t>Surgery for very rare tumours can cure diabetes. </a:t>
            </a:r>
          </a:p>
          <a:p>
            <a:pPr marL="1028700" lvl="1"/>
            <a:r>
              <a:rPr lang="en-GB" sz="2400" dirty="0"/>
              <a:t>Glucagonoma </a:t>
            </a:r>
          </a:p>
          <a:p>
            <a:pPr marL="1028700" lvl="1"/>
            <a:r>
              <a:rPr lang="en-GB" sz="2400" dirty="0" err="1"/>
              <a:t>Phaeochromocytoma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6A518-D5B3-49F3-BD73-AF177A4AFABD}"/>
              </a:ext>
            </a:extLst>
          </p:cNvPr>
          <p:cNvSpPr/>
          <p:nvPr/>
        </p:nvSpPr>
        <p:spPr>
          <a:xfrm>
            <a:off x="137158" y="5890099"/>
            <a:ext cx="8686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MT"/>
              </a:rPr>
              <a:t>Stone MA,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Camosso-Stefinovic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 J, Wilkinson J, de Lusignan S, Hattersley AT and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Khunti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 K. Incorrect and incomplete coding and classification of diabetes: a systematic review. </a:t>
            </a:r>
            <a:r>
              <a:rPr lang="en-GB" sz="1600" i="1" dirty="0">
                <a:solidFill>
                  <a:schemeClr val="bg1"/>
                </a:solidFill>
                <a:latin typeface="Arial-ItalicMT"/>
              </a:rPr>
              <a:t>Diabetic Medicine 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2010 May;27(5):491–7. </a:t>
            </a:r>
            <a:r>
              <a:rPr lang="en-GB" sz="1600" dirty="0" err="1">
                <a:solidFill>
                  <a:schemeClr val="bg1"/>
                </a:solidFill>
                <a:latin typeface="ArialMT"/>
              </a:rPr>
              <a:t>doi</a:t>
            </a:r>
            <a:r>
              <a:rPr lang="en-GB" sz="1600" dirty="0">
                <a:solidFill>
                  <a:schemeClr val="bg1"/>
                </a:solidFill>
                <a:latin typeface="ArialMT"/>
              </a:rPr>
              <a:t>: 10.1111/j.1464-5491.2009.02920.x.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299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xford (Blue Accent)">
      <a:dk1>
        <a:srgbClr val="002147"/>
      </a:dk1>
      <a:lt1>
        <a:srgbClr val="FFFFFF"/>
      </a:lt1>
      <a:dk2>
        <a:srgbClr val="0054B4"/>
      </a:dk2>
      <a:lt2>
        <a:srgbClr val="D3E7FF"/>
      </a:lt2>
      <a:accent1>
        <a:srgbClr val="B8BE2E"/>
      </a:accent1>
      <a:accent2>
        <a:srgbClr val="F9E6A1"/>
      </a:accent2>
      <a:accent3>
        <a:srgbClr val="F15576"/>
      </a:accent3>
      <a:accent4>
        <a:srgbClr val="EAB202"/>
      </a:accent4>
      <a:accent5>
        <a:srgbClr val="E8EFDD"/>
      </a:accent5>
      <a:accent6>
        <a:srgbClr val="6C893E"/>
      </a:accent6>
      <a:hlink>
        <a:srgbClr val="002147"/>
      </a:hlink>
      <a:folHlink>
        <a:srgbClr val="002147"/>
      </a:folHlink>
    </a:clrScheme>
    <a:fontScheme name="Foundry Sterling">
      <a:majorFont>
        <a:latin typeface="FoundrySterling-Bold"/>
        <a:ea typeface=""/>
        <a:cs typeface=""/>
      </a:majorFont>
      <a:minorFont>
        <a:latin typeface="FoundrySterling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-Introduction-to-Oxford_ENGLISH.pptx" id="{1BC26BD6-DCC0-4505-8215-2F1F07D13131}" vid="{21DD5240-1209-4BE9-86F4-07016C4F6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5009</TotalTime>
  <Words>1224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Arial-ItalicMT</vt:lpstr>
      <vt:lpstr>ArialMT</vt:lpstr>
      <vt:lpstr>Calibri</vt:lpstr>
      <vt:lpstr>FoundrySterling-Bold</vt:lpstr>
      <vt:lpstr>FoundrySterling-Book</vt:lpstr>
      <vt:lpstr>Georgia</vt:lpstr>
      <vt:lpstr>Iskoola Pota</vt:lpstr>
      <vt:lpstr>Theme2</vt:lpstr>
      <vt:lpstr>Using ontologies for case finding in clinical datasets</vt:lpstr>
      <vt:lpstr>PowerPoint Presentation</vt:lpstr>
      <vt:lpstr>Step 1: Constructing the ontology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 Coding layer – creating a coding list from the ontology</vt:lpstr>
      <vt:lpstr>Step 2: Coding layer – creating a coding list from the ontology</vt:lpstr>
      <vt:lpstr>Step 3: Logical data extract model</vt:lpstr>
      <vt:lpstr>Advantages of the ontological approach</vt:lpstr>
      <vt:lpstr>Asthma Ontology</vt:lpstr>
      <vt:lpstr>Asthma Ontology</vt:lpstr>
      <vt:lpstr>Asthma Ontology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Clemency Pleming</dc:creator>
  <cp:lastModifiedBy>Harshana Liyanage</cp:lastModifiedBy>
  <cp:revision>223</cp:revision>
  <dcterms:created xsi:type="dcterms:W3CDTF">2017-02-23T15:48:57Z</dcterms:created>
  <dcterms:modified xsi:type="dcterms:W3CDTF">2019-11-04T06:23:17Z</dcterms:modified>
</cp:coreProperties>
</file>