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gVC3DUxmfZ0QOhM8MyqXrPOh0B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FEB1404-AB4B-4879-9123-71877CD8047A}">
  <a:tblStyle styleId="{EFEB1404-AB4B-4879-9123-71877CD8047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49990172_4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949990172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949990172_4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949990172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949990172_4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949990172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949990172_4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949990172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949990172_4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949990172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949990172_4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949990172_4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949990172_4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949990172_4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949990172_4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949990172_4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5a69496a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5a69496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a5367d1e4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a5367d1e4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94999017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9499901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5a69496a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5a69496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a5367d1e4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a5367d1e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949990172_4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949990172_4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59e8a6eb7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59e8a6eb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5a69496a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5a69496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5a69496a9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5a69496a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5a69496a9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5a69496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a5367d1e4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a5367d1e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59e8a6eb7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59e8a6eb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59e8a6eb7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59e8a6eb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949990172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94999017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949990172_4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949990172_4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949990172_4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949990172_4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949990172_4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949990172_4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a559fb622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a559fb62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949990172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94999017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949990172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94999017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949990172_3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949990172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949990172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94999017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949990172_4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949990172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949990172_4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949990172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rainhamsteel.co.uk/products/universal-beams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rainhamsteel.co.uk/products/universal-beams" TargetMode="External"/><Relationship Id="rId4" Type="http://schemas.openxmlformats.org/officeDocument/2006/relationships/hyperlink" Target="https://www.scribd.com/presentation/388055180/diff-bwt-is-800-101-ppt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Study on the Behaviour of Plane Portal Frames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5636250" y="4168775"/>
            <a:ext cx="6281400" cy="13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CE17B011- N Leela Venkata Sri Harsha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CE17B039- P Karthic Chinthan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949990172_4_20"/>
          <p:cNvSpPr txBox="1"/>
          <p:nvPr>
            <p:ph type="title"/>
          </p:nvPr>
        </p:nvSpPr>
        <p:spPr>
          <a:xfrm>
            <a:off x="838200" y="365125"/>
            <a:ext cx="10367700" cy="111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Tapered round - I = 3219 cm</a:t>
            </a:r>
            <a:r>
              <a:rPr baseline="30000" lang="en-IN" sz="24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, A = 100 cm</a:t>
            </a:r>
            <a:r>
              <a:rPr baseline="30000" lang="en-IN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g7949990172_4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1481138"/>
            <a:ext cx="8858250" cy="46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7949990172_4_20"/>
          <p:cNvSpPr/>
          <p:nvPr/>
        </p:nvSpPr>
        <p:spPr>
          <a:xfrm>
            <a:off x="6866025" y="3660950"/>
            <a:ext cx="1223640" cy="324000"/>
          </a:xfrm>
          <a:prstGeom prst="flowChartTerminato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949990172_4_29"/>
          <p:cNvSpPr txBox="1"/>
          <p:nvPr>
            <p:ph type="title"/>
          </p:nvPr>
        </p:nvSpPr>
        <p:spPr>
          <a:xfrm>
            <a:off x="838200" y="365125"/>
            <a:ext cx="10403400" cy="109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T-section I = 4856.7 cm</a:t>
            </a:r>
            <a:r>
              <a:rPr baseline="30000" lang="en-IN" sz="24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, A = 100 cm</a:t>
            </a:r>
            <a:r>
              <a:rPr baseline="30000" lang="en-IN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g7949990172_4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63" y="1457325"/>
            <a:ext cx="8905875" cy="47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7949990172_4_29"/>
          <p:cNvSpPr/>
          <p:nvPr/>
        </p:nvSpPr>
        <p:spPr>
          <a:xfrm>
            <a:off x="6866025" y="3660950"/>
            <a:ext cx="1223640" cy="324000"/>
          </a:xfrm>
          <a:prstGeom prst="flowChartTerminato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949990172_4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I-section - I = 8021 cm</a:t>
            </a:r>
            <a:r>
              <a:rPr baseline="30000" lang="en-IN" sz="24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, A = 100 cm</a:t>
            </a:r>
            <a:r>
              <a:rPr baseline="30000" lang="en-IN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g7949990172_4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575" y="1754349"/>
            <a:ext cx="8548851" cy="4384275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g7949990172_4_36"/>
          <p:cNvSpPr/>
          <p:nvPr/>
        </p:nvSpPr>
        <p:spPr>
          <a:xfrm>
            <a:off x="6789825" y="3737150"/>
            <a:ext cx="1223640" cy="324000"/>
          </a:xfrm>
          <a:prstGeom prst="flowChartTerminato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7949990172_4_36"/>
          <p:cNvSpPr/>
          <p:nvPr/>
        </p:nvSpPr>
        <p:spPr>
          <a:xfrm>
            <a:off x="805250" y="624575"/>
            <a:ext cx="3086100" cy="7851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7949990172_4_36"/>
          <p:cNvSpPr/>
          <p:nvPr/>
        </p:nvSpPr>
        <p:spPr>
          <a:xfrm>
            <a:off x="3978675" y="439200"/>
            <a:ext cx="2811300" cy="5235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7949990172_4_36"/>
          <p:cNvSpPr txBox="1"/>
          <p:nvPr/>
        </p:nvSpPr>
        <p:spPr>
          <a:xfrm>
            <a:off x="6789975" y="493675"/>
            <a:ext cx="40428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moment of Inertia for given cross section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949990172_4_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Coming up with the optimal cross-section - contd.</a:t>
            </a:r>
            <a:endParaRPr/>
          </a:p>
        </p:txBody>
      </p:sp>
      <p:sp>
        <p:nvSpPr>
          <p:cNvPr id="169" name="Google Shape;169;g7949990172_4_44"/>
          <p:cNvSpPr txBox="1"/>
          <p:nvPr>
            <p:ph idx="1" type="body"/>
          </p:nvPr>
        </p:nvSpPr>
        <p:spPr>
          <a:xfrm>
            <a:off x="452550" y="1487550"/>
            <a:ext cx="11286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It can be inferred that I-section is the optimum type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Moment of Inertia of an I section depends on its dimensional ratios for a given cross-sectional area.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Further, dimension ratios are obtained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for an optimum I-section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50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en-IN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= d/t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en-I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= B/T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en-IN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= T/t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Standard dimensions of I sections are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collected from</a:t>
            </a: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http://www.rainhamsteel.co.uk/products/universal-beams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REFER to </a:t>
            </a:r>
            <a:r>
              <a:rPr lang="en-IN">
                <a:solidFill>
                  <a:srgbClr val="FF0000"/>
                </a:solidFill>
              </a:rPr>
              <a:t>optimal inertia I section.xlsx </a:t>
            </a:r>
            <a:r>
              <a:rPr lang="en-IN">
                <a:solidFill>
                  <a:srgbClr val="434343"/>
                </a:solidFill>
              </a:rPr>
              <a:t>for methodology to obtain the ratios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g7949990172_4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5075" y="2480275"/>
            <a:ext cx="3892547" cy="29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949990172_4_50"/>
          <p:cNvSpPr txBox="1"/>
          <p:nvPr>
            <p:ph type="title"/>
          </p:nvPr>
        </p:nvSpPr>
        <p:spPr>
          <a:xfrm>
            <a:off x="839800" y="365125"/>
            <a:ext cx="10515600" cy="99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Coming up with the optimal cross-section - contd...</a:t>
            </a:r>
            <a:endParaRPr/>
          </a:p>
        </p:txBody>
      </p:sp>
      <p:sp>
        <p:nvSpPr>
          <p:cNvPr id="176" name="Google Shape;176;g7949990172_4_50"/>
          <p:cNvSpPr txBox="1"/>
          <p:nvPr>
            <p:ph idx="2" type="body"/>
          </p:nvPr>
        </p:nvSpPr>
        <p:spPr>
          <a:xfrm>
            <a:off x="763475" y="1361375"/>
            <a:ext cx="4072800" cy="516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For a given cross sectional area of 100 cm</a:t>
            </a:r>
            <a:r>
              <a:rPr baseline="30000" lang="en-IN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, we find the dimensional ratios leading to the largest moment of inertia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ratios are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/>
              <a:t>n</a:t>
            </a:r>
            <a:r>
              <a:rPr baseline="-25000" lang="en-IN"/>
              <a:t>1</a:t>
            </a:r>
            <a:r>
              <a:rPr lang="en-IN"/>
              <a:t> = d/t = 59.92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/>
              <a:t>n</a:t>
            </a:r>
            <a:r>
              <a:rPr baseline="-25000" lang="en-IN"/>
              <a:t>2</a:t>
            </a:r>
            <a:r>
              <a:rPr lang="en-IN"/>
              <a:t> = B/T = 17.06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/>
              <a:t>n</a:t>
            </a:r>
            <a:r>
              <a:rPr baseline="-25000" lang="en-IN"/>
              <a:t>3</a:t>
            </a:r>
            <a:r>
              <a:rPr lang="en-IN"/>
              <a:t> = T/t = 1.29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As per IS 800 dimensional ratios imply that section falls under Class I (Plastic)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g7949990172_4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275" y="1690825"/>
            <a:ext cx="7170601" cy="48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7949990172_4_50"/>
          <p:cNvSpPr/>
          <p:nvPr/>
        </p:nvSpPr>
        <p:spPr>
          <a:xfrm>
            <a:off x="9932900" y="2445725"/>
            <a:ext cx="174600" cy="1635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7949990172_4_50"/>
          <p:cNvSpPr txBox="1"/>
          <p:nvPr/>
        </p:nvSpPr>
        <p:spPr>
          <a:xfrm>
            <a:off x="10183825" y="2249225"/>
            <a:ext cx="1062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52191 cm</a:t>
            </a:r>
            <a:r>
              <a:rPr baseline="30000" lang="en-I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949990172_4_7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Program to get section details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g7949990172_4_73"/>
          <p:cNvSpPr txBox="1"/>
          <p:nvPr>
            <p:ph idx="1" type="body"/>
          </p:nvPr>
        </p:nvSpPr>
        <p:spPr>
          <a:xfrm>
            <a:off x="838200" y="1825625"/>
            <a:ext cx="10515600" cy="462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Reducing the moment of inertia (I) and cross sectional area (A) to functions of single variable ‘t’ (web thickness)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Total Normal stress will be in terms of the single variable ‘t’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Limiting the 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compressive/Tensile stress in each member to 0.8*f</a:t>
            </a:r>
            <a:r>
              <a:rPr baseline="-25000" lang="en-IN" sz="24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= 200 MPa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as per IS 800 (Clause 5.4)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g7949990172_4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575" y="3414350"/>
            <a:ext cx="2595325" cy="7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949990172_4_8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Program to get section details - contd...</a:t>
            </a:r>
            <a:endParaRPr/>
          </a:p>
        </p:txBody>
      </p:sp>
      <p:pic>
        <p:nvPicPr>
          <p:cNvPr id="192" name="Google Shape;192;g7949990172_4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179" y="1462225"/>
            <a:ext cx="6073643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949990172_4_8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Iterative procedure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g7949990172_4_8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Model the steel frame in STAAD-Pro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Assume the cross sectional area of 100 cm</a:t>
            </a:r>
            <a:r>
              <a:rPr baseline="30000" lang="en-IN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with I-section details as Overall depth (D) = 25 cm, Thickness of flange and web (T=t)= 2.5 cm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Run Analysis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Get the Maximum Bending Moment and Axial Force for each member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Input all the maximum values to the program and get the section details for every member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Define the sections in STAAD-pro (as obtained from the program)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Run Analysis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Repeat from Step 4 till the normal stresses of almost all the members tend to 0.8*f</a:t>
            </a:r>
            <a:r>
              <a:rPr baseline="-25000" lang="en-IN" sz="24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that is 200 MPa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5a69496a9_0_0"/>
          <p:cNvSpPr txBox="1"/>
          <p:nvPr>
            <p:ph type="title"/>
          </p:nvPr>
        </p:nvSpPr>
        <p:spPr>
          <a:xfrm>
            <a:off x="892725" y="67150"/>
            <a:ext cx="10515600" cy="92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Examples for complete loading - One storey Two bay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g75a69496a9_0_0"/>
          <p:cNvSpPr/>
          <p:nvPr/>
        </p:nvSpPr>
        <p:spPr>
          <a:xfrm>
            <a:off x="8052425" y="1337950"/>
            <a:ext cx="887400" cy="449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5" name="Google Shape;205;g75a69496a9_0_0"/>
          <p:cNvGraphicFramePr/>
          <p:nvPr/>
        </p:nvGraphicFramePr>
        <p:xfrm>
          <a:off x="707113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{EFEB1404-AB4B-4879-9123-71877CD8047A}</a:tableStyleId>
              </a:tblPr>
              <a:tblGrid>
                <a:gridCol w="764650"/>
                <a:gridCol w="764650"/>
                <a:gridCol w="764650"/>
                <a:gridCol w="813175"/>
                <a:gridCol w="764650"/>
                <a:gridCol w="610050"/>
                <a:gridCol w="680325"/>
                <a:gridCol w="1258425"/>
                <a:gridCol w="931350"/>
                <a:gridCol w="840625"/>
                <a:gridCol w="764650"/>
                <a:gridCol w="764650"/>
                <a:gridCol w="1055925"/>
              </a:tblGrid>
              <a:tr h="95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Beam no.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BM-staad kNm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Nrn-staad kN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 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 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 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 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MOI (mm^4)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Area mm^2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stress -staad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0.8Fy Mpa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Length (m)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Volume (m3)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4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12.265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22.455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194.06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68.33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18389216.71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1124.73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149.00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0.00394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4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24.99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5.207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238.77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84.08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4.93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42012005.87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1703.47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203.50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0.00852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4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55.09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96.02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33.81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1093066.29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275.66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205.60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0.00096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4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24.99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5.207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238.77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84.08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6364593.59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1405.82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203.50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0.00703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4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12.265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22.455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194.06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68.33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755166.59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837.09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149.00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0.00293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FF0000"/>
                          </a:solidFill>
                        </a:rPr>
                        <a:t>0.02338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a5367d1e4_1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Stress Distribution for 1 storey 2 bay complete loading</a:t>
            </a:r>
            <a:endParaRPr/>
          </a:p>
        </p:txBody>
      </p:sp>
      <p:pic>
        <p:nvPicPr>
          <p:cNvPr id="211" name="Google Shape;211;g7a5367d1e4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562" y="1843225"/>
            <a:ext cx="6676876" cy="3666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949990172_0_0"/>
          <p:cNvSpPr txBox="1"/>
          <p:nvPr>
            <p:ph idx="1" type="body"/>
          </p:nvPr>
        </p:nvSpPr>
        <p:spPr>
          <a:xfrm>
            <a:off x="877675" y="313150"/>
            <a:ext cx="10427400" cy="7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Project Description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g7949990172_0_0"/>
          <p:cNvSpPr txBox="1"/>
          <p:nvPr/>
        </p:nvSpPr>
        <p:spPr>
          <a:xfrm>
            <a:off x="643600" y="1241900"/>
            <a:ext cx="11055900" cy="51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Analysing a Portal Frame subjected to Gravity Loading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Frame restrictions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number of bays being twice or more than the number of stories 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</a:t>
            </a:r>
            <a:r>
              <a:rPr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bays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≥ 2 n</a:t>
            </a:r>
            <a:r>
              <a:rPr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stories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Base conditions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Fixed ends at all the supports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Loading conditions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Gravity loading on all Beams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Gravity loading on alternate Beams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Self weight of beams and columns are ignored.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5a69496a9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Examples for complete loading - One storey three bay</a:t>
            </a:r>
            <a:r>
              <a:rPr lang="en-IN"/>
              <a:t> </a:t>
            </a:r>
            <a:endParaRPr/>
          </a:p>
        </p:txBody>
      </p:sp>
      <p:sp>
        <p:nvSpPr>
          <p:cNvPr id="217" name="Google Shape;217;g75a69496a9_0_5"/>
          <p:cNvSpPr/>
          <p:nvPr/>
        </p:nvSpPr>
        <p:spPr>
          <a:xfrm>
            <a:off x="7927950" y="1897175"/>
            <a:ext cx="772800" cy="3471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g75a69496a9_0_5"/>
          <p:cNvGraphicFramePr/>
          <p:nvPr/>
        </p:nvGraphicFramePr>
        <p:xfrm>
          <a:off x="108323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{EFEB1404-AB4B-4879-9123-71877CD8047A}</a:tableStyleId>
              </a:tblPr>
              <a:tblGrid>
                <a:gridCol w="382850"/>
                <a:gridCol w="800800"/>
                <a:gridCol w="823700"/>
                <a:gridCol w="798575"/>
                <a:gridCol w="683175"/>
                <a:gridCol w="570750"/>
                <a:gridCol w="542650"/>
                <a:gridCol w="1369925"/>
                <a:gridCol w="891175"/>
                <a:gridCol w="757150"/>
                <a:gridCol w="711275"/>
                <a:gridCol w="711275"/>
                <a:gridCol w="982225"/>
              </a:tblGrid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no.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BM-staad kNm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Nrn-staad kN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 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 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 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 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MOI (mm^4)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Area mm^2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stress -staad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0.8Fy Mpa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Length (m)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Volume (m3)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10.097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22.416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182.73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64.34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14366505.43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996.68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171.24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0.00349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23.017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4.286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232.16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81.75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37439306.37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1608.94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201.33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0.00804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0.507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52.584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115.88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40.81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2.39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2320477.41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400.61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157.45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0.00140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22.51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4.069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230.40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81.13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4.76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36510144.45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1587.40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202.35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0.00794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0.507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52.584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115.88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40.81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2.39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2320477.41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400.61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157.45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0.00140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23.017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4.286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232.16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81.75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37439306.37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1608.94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201.33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0.00804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10.097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22.416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182.73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64.34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14366505.43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996.68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171.24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FF0000"/>
                          </a:solidFill>
                        </a:rPr>
                        <a:t>0.00349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a5367d1e4_1_11"/>
          <p:cNvSpPr txBox="1"/>
          <p:nvPr>
            <p:ph type="title"/>
          </p:nvPr>
        </p:nvSpPr>
        <p:spPr>
          <a:xfrm>
            <a:off x="908475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Stress Distribution for 1 storey 3 bay complete loading</a:t>
            </a:r>
            <a:endParaRPr/>
          </a:p>
        </p:txBody>
      </p:sp>
      <p:pic>
        <p:nvPicPr>
          <p:cNvPr id="224" name="Google Shape;224;g7a5367d1e4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662" y="1843225"/>
            <a:ext cx="6752675" cy="35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949990172_4_96"/>
          <p:cNvSpPr txBox="1"/>
          <p:nvPr>
            <p:ph type="title"/>
          </p:nvPr>
        </p:nvSpPr>
        <p:spPr>
          <a:xfrm>
            <a:off x="500138" y="179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Examples- Two storey 4 bay complete loading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g7949990172_4_96"/>
          <p:cNvSpPr/>
          <p:nvPr/>
        </p:nvSpPr>
        <p:spPr>
          <a:xfrm>
            <a:off x="8373450" y="1246125"/>
            <a:ext cx="1210500" cy="512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1" name="Google Shape;231;g7949990172_4_96"/>
          <p:cNvGraphicFramePr/>
          <p:nvPr/>
        </p:nvGraphicFramePr>
        <p:xfrm>
          <a:off x="224950" y="118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{EFEB1404-AB4B-4879-9123-71877CD8047A}</a:tableStyleId>
              </a:tblPr>
              <a:tblGrid>
                <a:gridCol w="1152525"/>
                <a:gridCol w="1152525"/>
                <a:gridCol w="1152525"/>
                <a:gridCol w="1152525"/>
                <a:gridCol w="1152525"/>
                <a:gridCol w="1152525"/>
                <a:gridCol w="1152525"/>
                <a:gridCol w="1152525"/>
                <a:gridCol w="1152525"/>
                <a:gridCol w="1217075"/>
              </a:tblGrid>
              <a:tr h="482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Beam number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axial force 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 moment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(mm)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(mm)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(mm)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(mm)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Stresses (MPa)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volume (m^3)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Length (mm)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1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47055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3307000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142.55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50.19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148.98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0.0021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3500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1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23098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13815000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201.57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70.98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187.73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0.0043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3500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1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103251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131.46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46.29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2.71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212.35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3500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1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52158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93.43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32.9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214.42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0.0009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3500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1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99388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128.97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2.06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45.41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2.66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198.65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0.0017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3500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1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49489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32.05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199.26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0.0009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3500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1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103251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131.46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46.29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2.71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212.3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3500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1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52158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93.43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32.9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211.85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0.0009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3500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1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47055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3307000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142.55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50.19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148.91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0.0021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3500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1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23098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13815000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201.57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70.98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187.68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0.0043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3500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1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4495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22330000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229.9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80.95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4.75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194.14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0.0079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5000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1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23324000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233.85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3.74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82.34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4.83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188.76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0.0082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5000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1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3796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20759000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224.25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78.96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4.63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206.48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0.0075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5000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1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6321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21703000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228.19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80.35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4.71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202.36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0.0078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5000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1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3796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21010000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225.14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79.28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4.65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204.1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0.0076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5000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1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6321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21703000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228.19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80.35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4.71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202.48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0.0078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5000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1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4495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22330000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229.9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80.95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4.75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194.2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0.0079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5000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1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23324000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233.85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3.74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82.34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4.83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188.89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0.0082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5000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Total Volume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FF0000"/>
                          </a:solidFill>
                        </a:rPr>
                        <a:t>0.0836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g759e8a6eb7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300" y="1887125"/>
            <a:ext cx="9873280" cy="42351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7" name="Google Shape;237;g759e8a6eb7_1_2"/>
          <p:cNvSpPr txBox="1"/>
          <p:nvPr/>
        </p:nvSpPr>
        <p:spPr>
          <a:xfrm>
            <a:off x="2641800" y="842625"/>
            <a:ext cx="6908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Stress Distribution for 2 storey 4 bay complete loading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5a69496a9_0_15"/>
          <p:cNvSpPr txBox="1"/>
          <p:nvPr>
            <p:ph type="title"/>
          </p:nvPr>
        </p:nvSpPr>
        <p:spPr>
          <a:xfrm>
            <a:off x="838200" y="275125"/>
            <a:ext cx="10515600" cy="95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Examples for alternate loading - One storey Two bay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g75a69496a9_0_15"/>
          <p:cNvSpPr/>
          <p:nvPr/>
        </p:nvSpPr>
        <p:spPr>
          <a:xfrm>
            <a:off x="8100350" y="1252600"/>
            <a:ext cx="909600" cy="435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4" name="Google Shape;244;g75a69496a9_0_15"/>
          <p:cNvGraphicFramePr/>
          <p:nvPr/>
        </p:nvGraphicFramePr>
        <p:xfrm>
          <a:off x="8382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{EFEB1404-AB4B-4879-9123-71877CD8047A}</a:tableStyleId>
              </a:tblPr>
              <a:tblGrid>
                <a:gridCol w="745200"/>
                <a:gridCol w="745200"/>
                <a:gridCol w="745200"/>
                <a:gridCol w="792525"/>
                <a:gridCol w="745200"/>
                <a:gridCol w="745200"/>
                <a:gridCol w="604650"/>
                <a:gridCol w="1246575"/>
                <a:gridCol w="913050"/>
                <a:gridCol w="796125"/>
                <a:gridCol w="745200"/>
                <a:gridCol w="745200"/>
                <a:gridCol w="946275"/>
              </a:tblGrid>
              <a:tr h="93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Beam no.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BM-staad kNm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Nrn-staad kN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 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 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 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 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MOI (mm4)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Area(mm2)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stress -staad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0.8Fy Mpa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Length (m)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Volume (m3)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9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15.783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24.887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210.62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74.16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4.35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25398658.12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1325.26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194.73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0.00464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9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16.348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6.268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207.91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73.21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4.29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24116193.13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1291.37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194.90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0.00646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9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14.171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25.575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203.87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71.79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4.21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22297781.80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1241.73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207.70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0.00435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9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2.177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105.33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37.09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2.17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1588548.99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331.43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49.70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0.00166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4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0.132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0.462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41.99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14.79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40135.23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52.68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13.80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0.00018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FF0000"/>
                          </a:solidFill>
                        </a:rPr>
                        <a:t>0.01728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5a69496a9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Stress distribution - One storey Two bay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0" name="Google Shape;250;g75a69496a9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075" y="1843225"/>
            <a:ext cx="6419850" cy="4004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5a69496a9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Examples for alternate loading - One storey Three bay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g75a69496a9_0_20"/>
          <p:cNvSpPr/>
          <p:nvPr/>
        </p:nvSpPr>
        <p:spPr>
          <a:xfrm>
            <a:off x="8156550" y="1820975"/>
            <a:ext cx="828600" cy="375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7" name="Google Shape;257;g75a69496a9_0_20"/>
          <p:cNvGraphicFramePr/>
          <p:nvPr/>
        </p:nvGraphicFramePr>
        <p:xfrm>
          <a:off x="731888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{EFEB1404-AB4B-4879-9123-71877CD8047A}</a:tableStyleId>
              </a:tblPr>
              <a:tblGrid>
                <a:gridCol w="761125"/>
                <a:gridCol w="761125"/>
                <a:gridCol w="761125"/>
                <a:gridCol w="809450"/>
                <a:gridCol w="761125"/>
                <a:gridCol w="761125"/>
                <a:gridCol w="620600"/>
                <a:gridCol w="1281825"/>
                <a:gridCol w="843475"/>
                <a:gridCol w="892300"/>
                <a:gridCol w="662750"/>
                <a:gridCol w="761125"/>
                <a:gridCol w="1051075"/>
              </a:tblGrid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Beam no.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BM-staad kNm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Nrn-staad kN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 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 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 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 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MOI (m^4)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Area m^2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stress -staad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0.8Fy Mpa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Length (m)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Volume (m3)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15.108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25.168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207.85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73.19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4.29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24088785.76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1291.54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204.80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0.00452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16.561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6.408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208.83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73.53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4.31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24541144.98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1302.53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197.32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0.00651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13.23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24.832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199.37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70.20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4.12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20491540.30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1188.15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212.87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0.00416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0.777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82.85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29.17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608093.25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205.40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31.09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0.00103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13.23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24.832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199.37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70.20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4.12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20491540.30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1188.15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212.87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0.00416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16.561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6.408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208.83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73.53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4.31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24541144.98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1302.53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197.32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0.00651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15.108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25.168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207.85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73.19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4.29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24088785.76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1291.54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204.80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0.00452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FF0000"/>
                          </a:solidFill>
                        </a:rPr>
                        <a:t>0.03141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a5367d1e4_1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Stress distribution - One storey Three bay</a:t>
            </a:r>
            <a:endParaRPr/>
          </a:p>
        </p:txBody>
      </p:sp>
      <p:pic>
        <p:nvPicPr>
          <p:cNvPr id="263" name="Google Shape;263;g7a5367d1e4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300" y="1906000"/>
            <a:ext cx="6907400" cy="34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59e8a6eb7_1_17"/>
          <p:cNvSpPr txBox="1"/>
          <p:nvPr>
            <p:ph type="title"/>
          </p:nvPr>
        </p:nvSpPr>
        <p:spPr>
          <a:xfrm>
            <a:off x="1143300" y="506900"/>
            <a:ext cx="9905400" cy="96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Examples- Two storey 4 bay alternate beam loading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g759e8a6eb7_1_17"/>
          <p:cNvSpPr/>
          <p:nvPr/>
        </p:nvSpPr>
        <p:spPr>
          <a:xfrm>
            <a:off x="8329850" y="1475000"/>
            <a:ext cx="1134000" cy="487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0" name="Google Shape;270;g759e8a6eb7_1_17"/>
          <p:cNvGraphicFramePr/>
          <p:nvPr/>
        </p:nvGraphicFramePr>
        <p:xfrm>
          <a:off x="297975" y="131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{EFEB1404-AB4B-4879-9123-71877CD8047A}</a:tableStyleId>
              </a:tblPr>
              <a:tblGrid>
                <a:gridCol w="1137875"/>
                <a:gridCol w="1137875"/>
                <a:gridCol w="1137875"/>
                <a:gridCol w="1137875"/>
                <a:gridCol w="1137875"/>
                <a:gridCol w="1137875"/>
                <a:gridCol w="1137875"/>
                <a:gridCol w="1137875"/>
                <a:gridCol w="1137875"/>
                <a:gridCol w="1137875"/>
              </a:tblGrid>
              <a:tr h="467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Beam number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axial force 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 moment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(mm)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(mm)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(mm)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(mm)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Stresses (MPa)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Length (mm)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volume (m^3)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3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49936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3.551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146.23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51.49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155.61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0.0022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3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24935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15.657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210.11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73.98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211.56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0.0046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3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49989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3.401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144.79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50.98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156.14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0.0022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3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25012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15.421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209.14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73.64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4.32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213.86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0.0046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3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49781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3.659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147.19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51.83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159.68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0.0023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3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24869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14.101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203.36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71.61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226.68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0.0043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3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50749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3.716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148.15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52.17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160.19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0.0023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3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25508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14.383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204.79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72.11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4.23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222.37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0.0044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3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6.48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negligible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3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0.161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44.61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15.71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15.46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0.0002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3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6858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17.174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211.45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74.46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4.36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191.53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5000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0.0067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3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8366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206.93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72.87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4.27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209.18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5000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0.0064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3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0.314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55.26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19.46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12.23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5000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0.0005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3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76.23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26.84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22.16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5000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0.0009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3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6075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16.986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210.48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74.12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192.95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5000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0.0066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3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7672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15.843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206.16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72.59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4.26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208.43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5000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0.0063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3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65.32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5000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0.0006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3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92.22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32.47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35.19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5000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0.0013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Total Volume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FF0000"/>
                          </a:solidFill>
                        </a:rPr>
                        <a:t>0.0564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59e8a6eb7_1_26"/>
          <p:cNvSpPr txBox="1"/>
          <p:nvPr>
            <p:ph type="title"/>
          </p:nvPr>
        </p:nvSpPr>
        <p:spPr>
          <a:xfrm>
            <a:off x="1788600" y="397825"/>
            <a:ext cx="8614800" cy="124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Stress Distribution for Two Storey 4 Bay Alternate Beam Loading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6" name="Google Shape;276;g759e8a6eb7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425" y="1736500"/>
            <a:ext cx="9475151" cy="4442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949990172_2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g7949990172_2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To arrive at optimal dimensions of steel frames described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To explain the rationale behind the methodology adopted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949990172_4_10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</a:t>
            </a:r>
            <a:endParaRPr/>
          </a:p>
        </p:txBody>
      </p:sp>
      <p:sp>
        <p:nvSpPr>
          <p:cNvPr id="282" name="Google Shape;282;g7949990172_4_10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 section gives the maximum moment of inertia among all the sections for a constant area.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Symmetry in loading configuration makes the process of optimization faster.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In the interior columns though the axial force coming onto the columns are larger than those of exterior ones they do not carry any moments so subsequently they require lesser cross-sectional area.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949990172_4_10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g7949990172_4_10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We ignored Buckling of columns.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Also some outliers are found after iterations, having normal stresses away from the limiting valu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Analysis is done for Steel members not for composite structure like reinforced concrete.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949990172_4_1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294" name="Google Shape;294;g7949990172_4_116"/>
          <p:cNvSpPr txBox="1"/>
          <p:nvPr>
            <p:ph idx="1" type="body"/>
          </p:nvPr>
        </p:nvSpPr>
        <p:spPr>
          <a:xfrm>
            <a:off x="794575" y="14766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http://www.rainhamsteel.co.uk/products/universal-beams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https://www.scribd.com/presentation/388055180/diff-bwt-is-800-101-ppt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IS 800:2007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a559fb622_1_6"/>
          <p:cNvSpPr txBox="1"/>
          <p:nvPr/>
        </p:nvSpPr>
        <p:spPr>
          <a:xfrm>
            <a:off x="2955300" y="3062550"/>
            <a:ext cx="62469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latin typeface="Times New Roman"/>
                <a:ea typeface="Times New Roman"/>
                <a:cs typeface="Times New Roman"/>
                <a:sym typeface="Times New Roman"/>
              </a:rPr>
              <a:t>Thank You!!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949990172_2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Frame specifications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g7949990172_2_5"/>
          <p:cNvSpPr txBox="1"/>
          <p:nvPr>
            <p:ph idx="1" type="body"/>
          </p:nvPr>
        </p:nvSpPr>
        <p:spPr>
          <a:xfrm>
            <a:off x="722950" y="1425400"/>
            <a:ext cx="10515600" cy="502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Materialistic Properties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Mild steel - Fe 250 (f</a:t>
            </a:r>
            <a:r>
              <a:rPr baseline="-25000" lang="en-IN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) = 250 MPa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Elastic Modulus (E = 200 GPa)</a:t>
            </a:r>
            <a:endParaRPr baseline="-2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Supports - All fixed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Joints - All rigid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Height of storey = 3.5 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Span of beams = 5 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Loading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Gravity loaded - 10 kN/m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49990172_2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Optimum Section type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g7949990172_2_10"/>
          <p:cNvSpPr txBox="1"/>
          <p:nvPr>
            <p:ph idx="1" type="body"/>
          </p:nvPr>
        </p:nvSpPr>
        <p:spPr>
          <a:xfrm>
            <a:off x="783675" y="1814725"/>
            <a:ext cx="10515600" cy="487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Euler’s Bending Theory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Flexural rigidity = EI, the measure of resistance offered by element to bending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Considering various types of cross sections with the Area constant (100 sq.cm) we find out the one that gives maximum Moment of Inertia and Minimum moment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Staad Pro analysis for single storey 2 bay frame is done with uniform cross-sections of different section types and presented in the following section.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g7949990172_2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8300" y="1900025"/>
            <a:ext cx="2630000" cy="11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949990172_3_3"/>
          <p:cNvSpPr txBox="1"/>
          <p:nvPr>
            <p:ph idx="1" type="body"/>
          </p:nvPr>
        </p:nvSpPr>
        <p:spPr>
          <a:xfrm>
            <a:off x="838200" y="1629350"/>
            <a:ext cx="10515600" cy="77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Circular section- A =100 cm</a:t>
            </a:r>
            <a:r>
              <a:rPr baseline="30000" lang="en-IN"/>
              <a:t>2</a:t>
            </a:r>
            <a:r>
              <a:rPr lang="en-IN"/>
              <a:t> , I = 794 cm</a:t>
            </a:r>
            <a:r>
              <a:rPr baseline="30000" lang="en-IN"/>
              <a:t>4</a:t>
            </a:r>
            <a:endParaRPr/>
          </a:p>
        </p:txBody>
      </p:sp>
      <p:pic>
        <p:nvPicPr>
          <p:cNvPr id="116" name="Google Shape;116;g7949990172_3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25" y="2733988"/>
            <a:ext cx="8753475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7949990172_3_3"/>
          <p:cNvSpPr/>
          <p:nvPr/>
        </p:nvSpPr>
        <p:spPr>
          <a:xfrm>
            <a:off x="6628649" y="3759075"/>
            <a:ext cx="1275912" cy="476442"/>
          </a:xfrm>
          <a:prstGeom prst="flowChartTerminato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7949990172_3_3"/>
          <p:cNvSpPr txBox="1"/>
          <p:nvPr/>
        </p:nvSpPr>
        <p:spPr>
          <a:xfrm>
            <a:off x="838200" y="613650"/>
            <a:ext cx="99999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Coming up with the optimal cross-section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7949990172_1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000" y="1670000"/>
            <a:ext cx="8943975" cy="45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7949990172_1_4"/>
          <p:cNvSpPr/>
          <p:nvPr/>
        </p:nvSpPr>
        <p:spPr>
          <a:xfrm>
            <a:off x="6639549" y="3572375"/>
            <a:ext cx="1275912" cy="476442"/>
          </a:xfrm>
          <a:prstGeom prst="flowChartTerminato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7949990172_1_4"/>
          <p:cNvSpPr txBox="1"/>
          <p:nvPr>
            <p:ph idx="1" type="body"/>
          </p:nvPr>
        </p:nvSpPr>
        <p:spPr>
          <a:xfrm>
            <a:off x="1093750" y="360300"/>
            <a:ext cx="10137000" cy="89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Square section,  Area = 100 cm</a:t>
            </a:r>
            <a:r>
              <a:rPr baseline="30000" lang="en-IN" sz="240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, Moment of Inertia = 833 cm</a:t>
            </a:r>
            <a:r>
              <a:rPr baseline="30000" lang="en-IN" sz="24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949990172_4_1"/>
          <p:cNvSpPr txBox="1"/>
          <p:nvPr>
            <p:ph idx="1" type="body"/>
          </p:nvPr>
        </p:nvSpPr>
        <p:spPr>
          <a:xfrm>
            <a:off x="790800" y="440675"/>
            <a:ext cx="10734300" cy="89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Rectangular sect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ion( 2:1) - I = 1670 cm</a:t>
            </a:r>
            <a:r>
              <a:rPr baseline="30000" lang="en-IN" sz="24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, A= 100 cm</a:t>
            </a:r>
            <a:r>
              <a:rPr baseline="30000" lang="en-IN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g7949990172_4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525" y="1581150"/>
            <a:ext cx="9048750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7949990172_4_1"/>
          <p:cNvSpPr/>
          <p:nvPr/>
        </p:nvSpPr>
        <p:spPr>
          <a:xfrm>
            <a:off x="6650425" y="2794702"/>
            <a:ext cx="1275912" cy="426654"/>
          </a:xfrm>
          <a:prstGeom prst="flowChartTerminato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949990172_4_11"/>
          <p:cNvSpPr txBox="1"/>
          <p:nvPr>
            <p:ph type="title"/>
          </p:nvPr>
        </p:nvSpPr>
        <p:spPr>
          <a:xfrm>
            <a:off x="838200" y="365125"/>
            <a:ext cx="10479600" cy="107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Tapered Square - I= 2601 cm</a:t>
            </a:r>
            <a:r>
              <a:rPr baseline="30000" lang="en-IN" sz="24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, A =100 cm</a:t>
            </a:r>
            <a:r>
              <a:rPr baseline="30000" lang="en-IN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g7949990172_4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950" y="1622950"/>
            <a:ext cx="9531951" cy="44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7949990172_4_11"/>
          <p:cNvSpPr/>
          <p:nvPr/>
        </p:nvSpPr>
        <p:spPr>
          <a:xfrm>
            <a:off x="7170825" y="3660950"/>
            <a:ext cx="1223640" cy="324000"/>
          </a:xfrm>
          <a:prstGeom prst="flowChartTerminato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2019-11-26T08:47:51Z</dcterms:created>
  <dc:creator>Administrator</dc:creator>
</cp:coreProperties>
</file>