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6" d="100"/>
          <a:sy n="106" d="100"/>
        </p:scale>
        <p:origin x="12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6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4209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62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247504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10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1616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337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573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11/29/2015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952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06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25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smtClean="0"/>
              <a:pPr/>
              <a:t>11/29/2015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4762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Autofit/>
          </a:bodyPr>
          <a:lstStyle/>
          <a:p>
            <a:r>
              <a:rPr lang="en-US" sz="4000" dirty="0" smtClean="0"/>
              <a:t>Analysis and ranking of online reviews for doctors</a:t>
            </a:r>
            <a:endParaRPr lang="en-US" sz="4000" dirty="0"/>
          </a:p>
        </p:txBody>
      </p:sp>
      <p:sp>
        <p:nvSpPr>
          <p:cNvPr id="3" name="Subtitle 2"/>
          <p:cNvSpPr>
            <a:spLocks noGrp="1"/>
          </p:cNvSpPr>
          <p:nvPr>
            <p:ph type="subTitle" idx="1"/>
          </p:nvPr>
        </p:nvSpPr>
        <p:spPr>
          <a:xfrm>
            <a:off x="8610600" y="4960137"/>
            <a:ext cx="3358896" cy="1463040"/>
          </a:xfrm>
        </p:spPr>
        <p:txBody>
          <a:bodyPr/>
          <a:lstStyle/>
          <a:p>
            <a:pPr>
              <a:lnSpc>
                <a:spcPct val="100000"/>
              </a:lnSpc>
            </a:pPr>
            <a:r>
              <a:rPr lang="en-US" dirty="0" smtClean="0"/>
              <a:t>Harshaneel H. Gokhale</a:t>
            </a:r>
          </a:p>
          <a:p>
            <a:pPr>
              <a:lnSpc>
                <a:spcPct val="100000"/>
              </a:lnSpc>
            </a:pPr>
            <a:r>
              <a:rPr lang="en-US" dirty="0" smtClean="0"/>
              <a:t>Instructor: Dr. Yu Cheng, </a:t>
            </a:r>
          </a:p>
          <a:p>
            <a:pPr>
              <a:lnSpc>
                <a:spcPct val="100000"/>
              </a:lnSpc>
            </a:pPr>
            <a:r>
              <a:rPr lang="en-US" dirty="0" smtClean="0"/>
              <a:t>Dr. </a:t>
            </a:r>
            <a:r>
              <a:rPr lang="en-US" dirty="0" err="1" smtClean="0"/>
              <a:t>Huan</a:t>
            </a:r>
            <a:r>
              <a:rPr lang="en-US" dirty="0" smtClean="0"/>
              <a:t> Liu, Fred </a:t>
            </a:r>
            <a:r>
              <a:rPr lang="en-US" dirty="0" err="1" smtClean="0"/>
              <a:t>Morstatter</a:t>
            </a:r>
            <a:r>
              <a:rPr lang="en-US" dirty="0" smtClean="0"/>
              <a:t>.</a:t>
            </a:r>
          </a:p>
          <a:p>
            <a:pPr>
              <a:lnSpc>
                <a:spcPct val="100000"/>
              </a:lnSpc>
            </a:pPr>
            <a:endParaRPr lang="en-US" dirty="0"/>
          </a:p>
        </p:txBody>
      </p:sp>
    </p:spTree>
    <p:extLst>
      <p:ext uri="{BB962C8B-B14F-4D97-AF65-F5344CB8AC3E}">
        <p14:creationId xmlns:p14="http://schemas.microsoft.com/office/powerpoint/2010/main" val="4206545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a:xfrm>
            <a:off x="1024129" y="2084831"/>
            <a:ext cx="9720071" cy="4361235"/>
          </a:xfrm>
        </p:spPr>
        <p:txBody>
          <a:bodyPr>
            <a:normAutofit lnSpcReduction="10000"/>
          </a:bodyPr>
          <a:lstStyle/>
          <a:p>
            <a:pPr>
              <a:buFont typeface="Arial" panose="020B0604020202020204" pitchFamily="34" charset="0"/>
              <a:buChar char="•"/>
            </a:pPr>
            <a:r>
              <a:rPr lang="en-US" dirty="0" smtClean="0"/>
              <a:t> </a:t>
            </a:r>
            <a:r>
              <a:rPr lang="en-US" dirty="0"/>
              <a:t>VADER (Valence Aware Dictionary for sEntiment Reasoning </a:t>
            </a:r>
            <a:r>
              <a:rPr lang="en-US" dirty="0" smtClean="0"/>
              <a:t>)</a:t>
            </a:r>
          </a:p>
          <a:p>
            <a:pPr>
              <a:buFont typeface="Arial" panose="020B0604020202020204" pitchFamily="34" charset="0"/>
              <a:buChar char="•"/>
            </a:pPr>
            <a:r>
              <a:rPr lang="en-US" dirty="0"/>
              <a:t> </a:t>
            </a:r>
            <a:r>
              <a:rPr lang="en-US" dirty="0" smtClean="0"/>
              <a:t>VADER is a simple rule </a:t>
            </a:r>
            <a:r>
              <a:rPr lang="en-US" dirty="0"/>
              <a:t>based model for general sentiment </a:t>
            </a:r>
            <a:r>
              <a:rPr lang="en-US" dirty="0" smtClean="0"/>
              <a:t>analysis.</a:t>
            </a:r>
          </a:p>
          <a:p>
            <a:pPr>
              <a:buFont typeface="Arial" panose="020B0604020202020204" pitchFamily="34" charset="0"/>
              <a:buChar char="•"/>
            </a:pPr>
            <a:r>
              <a:rPr lang="en-US" dirty="0"/>
              <a:t> </a:t>
            </a:r>
            <a:r>
              <a:rPr lang="en-US" dirty="0" smtClean="0"/>
              <a:t>VADER takes into consideration, emoticons and slangs to analyze polarity and subjectivity of the text. This makes it useful for our purpose since online reviews are more likely to have colloquial terms and slangs to express sentiment.</a:t>
            </a:r>
          </a:p>
          <a:p>
            <a:pPr>
              <a:buFont typeface="Arial" panose="020B0604020202020204" pitchFamily="34" charset="0"/>
              <a:buChar char="•"/>
            </a:pPr>
            <a:r>
              <a:rPr lang="en-US" dirty="0"/>
              <a:t> </a:t>
            </a:r>
            <a:r>
              <a:rPr lang="en-US" dirty="0" smtClean="0"/>
              <a:t>NLTK package has very good implementation for this under package </a:t>
            </a:r>
            <a:r>
              <a:rPr lang="en-US" dirty="0" err="1" smtClean="0"/>
              <a:t>nltk.sentiment.vader</a:t>
            </a:r>
            <a:r>
              <a:rPr lang="en-US" dirty="0" smtClean="0"/>
              <a:t>.</a:t>
            </a:r>
          </a:p>
          <a:p>
            <a:pPr>
              <a:buFont typeface="Arial" panose="020B0604020202020204" pitchFamily="34" charset="0"/>
              <a:buChar char="•"/>
            </a:pPr>
            <a:r>
              <a:rPr lang="en-US" dirty="0"/>
              <a:t> </a:t>
            </a:r>
            <a:r>
              <a:rPr lang="en-US" dirty="0" smtClean="0"/>
              <a:t>Reference</a:t>
            </a:r>
            <a:r>
              <a:rPr lang="en-US" dirty="0"/>
              <a:t>: </a:t>
            </a:r>
            <a:r>
              <a:rPr lang="en-US" dirty="0" err="1"/>
              <a:t>Hutto</a:t>
            </a:r>
            <a:r>
              <a:rPr lang="en-US" dirty="0"/>
              <a:t>, C.J. &amp; Gilbert, E.E. (2014). VADER: A Parsimonious Rule-based Model </a:t>
            </a:r>
            <a:r>
              <a:rPr lang="en-US" dirty="0" smtClean="0"/>
              <a:t>for Sentiment </a:t>
            </a:r>
            <a:r>
              <a:rPr lang="en-US" dirty="0"/>
              <a:t>Analysis of Social Media Text. Eighth International Conference </a:t>
            </a:r>
            <a:r>
              <a:rPr lang="en-US" dirty="0" smtClean="0"/>
              <a:t>on Weblogs </a:t>
            </a:r>
            <a:r>
              <a:rPr lang="en-US" dirty="0"/>
              <a:t>and Social Media (ICWSM-14). Ann Arbor, MI, June 2014.</a:t>
            </a:r>
            <a:endParaRPr lang="en-US" dirty="0" smtClean="0"/>
          </a:p>
        </p:txBody>
      </p:sp>
    </p:spTree>
    <p:extLst>
      <p:ext uri="{BB962C8B-B14F-4D97-AF65-F5344CB8AC3E}">
        <p14:creationId xmlns:p14="http://schemas.microsoft.com/office/powerpoint/2010/main" val="3559710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Feature set:</a:t>
            </a:r>
          </a:p>
          <a:p>
            <a:pPr lvl="1">
              <a:buFont typeface="Arial" panose="020B0604020202020204" pitchFamily="34" charset="0"/>
              <a:buChar char="•"/>
            </a:pPr>
            <a:r>
              <a:rPr lang="en-US" dirty="0" smtClean="0"/>
              <a:t>Meta – features:</a:t>
            </a:r>
          </a:p>
          <a:p>
            <a:pPr lvl="2">
              <a:buFont typeface="Arial" panose="020B0604020202020204" pitchFamily="34" charset="0"/>
              <a:buChar char="•"/>
            </a:pPr>
            <a:r>
              <a:rPr lang="en-US" dirty="0" smtClean="0"/>
              <a:t>Rating (0-5).</a:t>
            </a:r>
          </a:p>
          <a:p>
            <a:pPr lvl="2">
              <a:buFont typeface="Arial" panose="020B0604020202020204" pitchFamily="34" charset="0"/>
              <a:buChar char="•"/>
            </a:pPr>
            <a:r>
              <a:rPr lang="en-US" dirty="0" smtClean="0"/>
              <a:t>Staff (0-5).</a:t>
            </a:r>
          </a:p>
          <a:p>
            <a:pPr lvl="2">
              <a:buFont typeface="Arial" panose="020B0604020202020204" pitchFamily="34" charset="0"/>
              <a:buChar char="•"/>
            </a:pPr>
            <a:r>
              <a:rPr lang="en-US" dirty="0" smtClean="0"/>
              <a:t>Punctuality (0-5).</a:t>
            </a:r>
          </a:p>
          <a:p>
            <a:pPr lvl="2">
              <a:buFont typeface="Arial" panose="020B0604020202020204" pitchFamily="34" charset="0"/>
              <a:buChar char="•"/>
            </a:pPr>
            <a:r>
              <a:rPr lang="en-US" dirty="0" smtClean="0"/>
              <a:t>Help (0-5).</a:t>
            </a:r>
          </a:p>
          <a:p>
            <a:pPr lvl="2">
              <a:buFont typeface="Arial" panose="020B0604020202020204" pitchFamily="34" charset="0"/>
              <a:buChar char="•"/>
            </a:pPr>
            <a:r>
              <a:rPr lang="en-US" dirty="0" smtClean="0"/>
              <a:t>Knowledge (0-5).</a:t>
            </a:r>
          </a:p>
          <a:p>
            <a:pPr lvl="1">
              <a:buFont typeface="Arial" panose="020B0604020202020204" pitchFamily="34" charset="0"/>
              <a:buChar char="•"/>
            </a:pPr>
            <a:r>
              <a:rPr lang="en-US" dirty="0" smtClean="0"/>
              <a:t>Sentiment features:</a:t>
            </a:r>
          </a:p>
          <a:p>
            <a:pPr lvl="2">
              <a:buFont typeface="Arial" panose="020B0604020202020204" pitchFamily="34" charset="0"/>
              <a:buChar char="•"/>
            </a:pPr>
            <a:r>
              <a:rPr lang="en-US" dirty="0" smtClean="0"/>
              <a:t>Overall polarity of the sentiment from 0 to 1.</a:t>
            </a:r>
          </a:p>
          <a:p>
            <a:pPr lvl="2">
              <a:buFont typeface="Arial" panose="020B0604020202020204" pitchFamily="34" charset="0"/>
              <a:buChar char="•"/>
            </a:pPr>
            <a:r>
              <a:rPr lang="en-US" dirty="0" smtClean="0"/>
              <a:t>1 : highly negative.</a:t>
            </a:r>
          </a:p>
          <a:p>
            <a:pPr lvl="2">
              <a:buFont typeface="Arial" panose="020B0604020202020204" pitchFamily="34" charset="0"/>
              <a:buChar char="•"/>
            </a:pPr>
            <a:r>
              <a:rPr lang="en-US" dirty="0" smtClean="0"/>
              <a:t>0 : highly positive.</a:t>
            </a:r>
            <a:endParaRPr lang="en-US" dirty="0"/>
          </a:p>
        </p:txBody>
      </p:sp>
    </p:spTree>
    <p:extLst>
      <p:ext uri="{BB962C8B-B14F-4D97-AF65-F5344CB8AC3E}">
        <p14:creationId xmlns:p14="http://schemas.microsoft.com/office/powerpoint/2010/main" val="3360010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idx="1"/>
          </p:nvPr>
        </p:nvSpPr>
        <p:spPr>
          <a:xfrm>
            <a:off x="1024128" y="2258839"/>
            <a:ext cx="9720071" cy="4023360"/>
          </a:xfrm>
        </p:spPr>
        <p:txBody>
          <a:bodyPr/>
          <a:lstStyle/>
          <a:p>
            <a:pPr>
              <a:buFont typeface="Arial" panose="020B0604020202020204" pitchFamily="34" charset="0"/>
              <a:buChar char="•"/>
            </a:pPr>
            <a:r>
              <a:rPr lang="en-US" dirty="0" smtClean="0"/>
              <a:t> Graph construction:</a:t>
            </a:r>
          </a:p>
          <a:p>
            <a:pPr marL="0" indent="0">
              <a:buNone/>
            </a:pPr>
            <a:endParaRPr lang="en-US" dirty="0"/>
          </a:p>
        </p:txBody>
      </p:sp>
      <p:sp>
        <p:nvSpPr>
          <p:cNvPr id="4" name="Oval 3"/>
          <p:cNvSpPr/>
          <p:nvPr/>
        </p:nvSpPr>
        <p:spPr>
          <a:xfrm>
            <a:off x="3137885" y="3929201"/>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f1</a:t>
            </a:r>
            <a:endParaRPr lang="en-US" sz="1000" dirty="0"/>
          </a:p>
        </p:txBody>
      </p:sp>
      <p:sp>
        <p:nvSpPr>
          <p:cNvPr id="5" name="Oval 4"/>
          <p:cNvSpPr/>
          <p:nvPr/>
        </p:nvSpPr>
        <p:spPr>
          <a:xfrm>
            <a:off x="3137885" y="4394459"/>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f2</a:t>
            </a:r>
            <a:endParaRPr lang="en-US" sz="1000" dirty="0"/>
          </a:p>
        </p:txBody>
      </p:sp>
      <p:sp>
        <p:nvSpPr>
          <p:cNvPr id="6" name="Oval 5"/>
          <p:cNvSpPr/>
          <p:nvPr/>
        </p:nvSpPr>
        <p:spPr>
          <a:xfrm>
            <a:off x="3137885" y="5390851"/>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err="1" smtClean="0"/>
              <a:t>fn</a:t>
            </a:r>
            <a:endParaRPr lang="en-US" sz="1000" dirty="0"/>
          </a:p>
        </p:txBody>
      </p:sp>
      <p:sp>
        <p:nvSpPr>
          <p:cNvPr id="7" name="Oval 6"/>
          <p:cNvSpPr/>
          <p:nvPr/>
        </p:nvSpPr>
        <p:spPr>
          <a:xfrm>
            <a:off x="4821830" y="3422209"/>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r1</a:t>
            </a:r>
            <a:endParaRPr lang="en-US" sz="900" dirty="0"/>
          </a:p>
        </p:txBody>
      </p:sp>
      <p:sp>
        <p:nvSpPr>
          <p:cNvPr id="8" name="Oval 7"/>
          <p:cNvSpPr/>
          <p:nvPr/>
        </p:nvSpPr>
        <p:spPr>
          <a:xfrm>
            <a:off x="4821830" y="3898030"/>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r2</a:t>
            </a:r>
            <a:endParaRPr lang="en-US" sz="900" dirty="0"/>
          </a:p>
        </p:txBody>
      </p:sp>
      <p:sp>
        <p:nvSpPr>
          <p:cNvPr id="9" name="Oval 8"/>
          <p:cNvSpPr/>
          <p:nvPr/>
        </p:nvSpPr>
        <p:spPr>
          <a:xfrm>
            <a:off x="4821830" y="4373851"/>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r3</a:t>
            </a:r>
            <a:endParaRPr lang="en-US" sz="900" dirty="0"/>
          </a:p>
        </p:txBody>
      </p:sp>
      <p:sp>
        <p:nvSpPr>
          <p:cNvPr id="10" name="Oval 9"/>
          <p:cNvSpPr/>
          <p:nvPr/>
        </p:nvSpPr>
        <p:spPr>
          <a:xfrm>
            <a:off x="4821830" y="5320446"/>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Oval 10"/>
          <p:cNvSpPr/>
          <p:nvPr/>
        </p:nvSpPr>
        <p:spPr>
          <a:xfrm>
            <a:off x="4821830" y="5801315"/>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err="1" smtClean="0"/>
              <a:t>rn</a:t>
            </a:r>
            <a:endParaRPr lang="en-US" sz="900" dirty="0"/>
          </a:p>
        </p:txBody>
      </p:sp>
      <p:sp>
        <p:nvSpPr>
          <p:cNvPr id="12" name="Oval 11"/>
          <p:cNvSpPr/>
          <p:nvPr/>
        </p:nvSpPr>
        <p:spPr>
          <a:xfrm>
            <a:off x="1554928" y="4455284"/>
            <a:ext cx="416460" cy="398353"/>
          </a:xfrm>
          <a:prstGeom prst="ellipse">
            <a:avLst/>
          </a:prstGeom>
          <a:solidFill>
            <a:srgbClr val="FFCC99"/>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o</a:t>
            </a:r>
            <a:endParaRPr lang="en-US" dirty="0"/>
          </a:p>
        </p:txBody>
      </p:sp>
      <p:sp>
        <p:nvSpPr>
          <p:cNvPr id="13" name="Oval 12"/>
          <p:cNvSpPr/>
          <p:nvPr/>
        </p:nvSpPr>
        <p:spPr>
          <a:xfrm>
            <a:off x="3346115" y="49341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46114" y="50668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46113" y="522153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98370" y="48752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8370" y="502346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98370" y="516689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860150" y="3375203"/>
            <a:ext cx="1034642" cy="369332"/>
          </a:xfrm>
          <a:prstGeom prst="rect">
            <a:avLst/>
          </a:prstGeom>
          <a:noFill/>
        </p:spPr>
        <p:txBody>
          <a:bodyPr wrap="none" rtlCol="0">
            <a:spAutoFit/>
          </a:bodyPr>
          <a:lstStyle/>
          <a:p>
            <a:r>
              <a:rPr lang="en-US" dirty="0"/>
              <a:t>F</a:t>
            </a:r>
            <a:r>
              <a:rPr lang="en-US" dirty="0" smtClean="0"/>
              <a:t>eatures</a:t>
            </a:r>
            <a:endParaRPr lang="en-US" dirty="0"/>
          </a:p>
        </p:txBody>
      </p:sp>
      <p:sp>
        <p:nvSpPr>
          <p:cNvPr id="21" name="TextBox 20"/>
          <p:cNvSpPr txBox="1"/>
          <p:nvPr/>
        </p:nvSpPr>
        <p:spPr>
          <a:xfrm>
            <a:off x="4523071" y="2906162"/>
            <a:ext cx="1003480" cy="369332"/>
          </a:xfrm>
          <a:prstGeom prst="rect">
            <a:avLst/>
          </a:prstGeom>
          <a:noFill/>
        </p:spPr>
        <p:txBody>
          <a:bodyPr wrap="none" rtlCol="0">
            <a:spAutoFit/>
          </a:bodyPr>
          <a:lstStyle/>
          <a:p>
            <a:r>
              <a:rPr lang="en-US" dirty="0" smtClean="0"/>
              <a:t>Reviews</a:t>
            </a:r>
            <a:endParaRPr lang="en-US" dirty="0"/>
          </a:p>
        </p:txBody>
      </p:sp>
      <p:cxnSp>
        <p:nvCxnSpPr>
          <p:cNvPr id="23" name="Straight Connector 22"/>
          <p:cNvCxnSpPr>
            <a:stCxn id="4" idx="6"/>
            <a:endCxn id="7" idx="2"/>
          </p:cNvCxnSpPr>
          <p:nvPr/>
        </p:nvCxnSpPr>
        <p:spPr>
          <a:xfrm flipV="1">
            <a:off x="3554345" y="3621386"/>
            <a:ext cx="1267485" cy="506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6"/>
            <a:endCxn id="8" idx="2"/>
          </p:cNvCxnSpPr>
          <p:nvPr/>
        </p:nvCxnSpPr>
        <p:spPr>
          <a:xfrm flipV="1">
            <a:off x="3554345" y="4097207"/>
            <a:ext cx="1267485" cy="31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6"/>
            <a:endCxn id="9" idx="2"/>
          </p:cNvCxnSpPr>
          <p:nvPr/>
        </p:nvCxnSpPr>
        <p:spPr>
          <a:xfrm>
            <a:off x="3554345" y="4128378"/>
            <a:ext cx="1267485" cy="44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6"/>
            <a:endCxn id="10" idx="2"/>
          </p:cNvCxnSpPr>
          <p:nvPr/>
        </p:nvCxnSpPr>
        <p:spPr>
          <a:xfrm>
            <a:off x="3554345" y="4128378"/>
            <a:ext cx="1267485" cy="139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 idx="6"/>
            <a:endCxn id="11" idx="2"/>
          </p:cNvCxnSpPr>
          <p:nvPr/>
        </p:nvCxnSpPr>
        <p:spPr>
          <a:xfrm>
            <a:off x="3554345" y="4128378"/>
            <a:ext cx="1267485" cy="1872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6"/>
            <a:endCxn id="7" idx="2"/>
          </p:cNvCxnSpPr>
          <p:nvPr/>
        </p:nvCxnSpPr>
        <p:spPr>
          <a:xfrm flipV="1">
            <a:off x="3554345" y="3621386"/>
            <a:ext cx="1267485" cy="97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 idx="6"/>
            <a:endCxn id="8" idx="2"/>
          </p:cNvCxnSpPr>
          <p:nvPr/>
        </p:nvCxnSpPr>
        <p:spPr>
          <a:xfrm flipV="1">
            <a:off x="3554345" y="4097207"/>
            <a:ext cx="1267485" cy="496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 idx="6"/>
            <a:endCxn id="9" idx="2"/>
          </p:cNvCxnSpPr>
          <p:nvPr/>
        </p:nvCxnSpPr>
        <p:spPr>
          <a:xfrm flipV="1">
            <a:off x="3554345" y="4573028"/>
            <a:ext cx="1267485" cy="2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 idx="6"/>
            <a:endCxn id="10" idx="2"/>
          </p:cNvCxnSpPr>
          <p:nvPr/>
        </p:nvCxnSpPr>
        <p:spPr>
          <a:xfrm>
            <a:off x="3554345" y="4593636"/>
            <a:ext cx="1267485" cy="925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 idx="6"/>
            <a:endCxn id="11" idx="2"/>
          </p:cNvCxnSpPr>
          <p:nvPr/>
        </p:nvCxnSpPr>
        <p:spPr>
          <a:xfrm>
            <a:off x="3554345" y="4593636"/>
            <a:ext cx="1267485" cy="140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 idx="6"/>
            <a:endCxn id="7" idx="2"/>
          </p:cNvCxnSpPr>
          <p:nvPr/>
        </p:nvCxnSpPr>
        <p:spPr>
          <a:xfrm flipV="1">
            <a:off x="3554345" y="3621386"/>
            <a:ext cx="1267485" cy="1968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 idx="6"/>
            <a:endCxn id="8" idx="2"/>
          </p:cNvCxnSpPr>
          <p:nvPr/>
        </p:nvCxnSpPr>
        <p:spPr>
          <a:xfrm flipV="1">
            <a:off x="3554345" y="4097207"/>
            <a:ext cx="1267485" cy="149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6"/>
            <a:endCxn id="9" idx="2"/>
          </p:cNvCxnSpPr>
          <p:nvPr/>
        </p:nvCxnSpPr>
        <p:spPr>
          <a:xfrm flipV="1">
            <a:off x="3554345" y="4573028"/>
            <a:ext cx="1267485" cy="101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6"/>
            <a:endCxn id="10" idx="2"/>
          </p:cNvCxnSpPr>
          <p:nvPr/>
        </p:nvCxnSpPr>
        <p:spPr>
          <a:xfrm flipV="1">
            <a:off x="3554345" y="5519623"/>
            <a:ext cx="1267485" cy="7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6"/>
            <a:endCxn id="11" idx="2"/>
          </p:cNvCxnSpPr>
          <p:nvPr/>
        </p:nvCxnSpPr>
        <p:spPr>
          <a:xfrm>
            <a:off x="3554345" y="5590028"/>
            <a:ext cx="1267485" cy="410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 idx="2"/>
            <a:endCxn id="12" idx="6"/>
          </p:cNvCxnSpPr>
          <p:nvPr/>
        </p:nvCxnSpPr>
        <p:spPr>
          <a:xfrm flipH="1">
            <a:off x="1971388" y="4128378"/>
            <a:ext cx="1166497" cy="52608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2" idx="6"/>
            <a:endCxn id="5" idx="2"/>
          </p:cNvCxnSpPr>
          <p:nvPr/>
        </p:nvCxnSpPr>
        <p:spPr>
          <a:xfrm flipV="1">
            <a:off x="1971388" y="4593636"/>
            <a:ext cx="1166497" cy="6082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2" idx="6"/>
            <a:endCxn id="6" idx="2"/>
          </p:cNvCxnSpPr>
          <p:nvPr/>
        </p:nvCxnSpPr>
        <p:spPr>
          <a:xfrm>
            <a:off x="1971388" y="4654461"/>
            <a:ext cx="1166497" cy="93556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1883229" y="3182792"/>
            <a:ext cx="2950029" cy="1302122"/>
          </a:xfrm>
          <a:custGeom>
            <a:avLst/>
            <a:gdLst>
              <a:gd name="connsiteX0" fmla="*/ 0 w 2950029"/>
              <a:gd name="connsiteY0" fmla="*/ 1302122 h 1302122"/>
              <a:gd name="connsiteX1" fmla="*/ 925286 w 2950029"/>
              <a:gd name="connsiteY1" fmla="*/ 50265 h 1302122"/>
              <a:gd name="connsiteX2" fmla="*/ 2950029 w 2950029"/>
              <a:gd name="connsiteY2" fmla="*/ 365951 h 1302122"/>
            </a:gdLst>
            <a:ahLst/>
            <a:cxnLst>
              <a:cxn ang="0">
                <a:pos x="connsiteX0" y="connsiteY0"/>
              </a:cxn>
              <a:cxn ang="0">
                <a:pos x="connsiteX1" y="connsiteY1"/>
              </a:cxn>
              <a:cxn ang="0">
                <a:pos x="connsiteX2" y="connsiteY2"/>
              </a:cxn>
            </a:cxnLst>
            <a:rect l="l" t="t" r="r" b="b"/>
            <a:pathLst>
              <a:path w="2950029" h="1302122">
                <a:moveTo>
                  <a:pt x="0" y="1302122"/>
                </a:moveTo>
                <a:cubicBezTo>
                  <a:pt x="216807" y="754207"/>
                  <a:pt x="433615" y="206293"/>
                  <a:pt x="925286" y="50265"/>
                </a:cubicBezTo>
                <a:cubicBezTo>
                  <a:pt x="1416957" y="-105763"/>
                  <a:pt x="2183493" y="130094"/>
                  <a:pt x="2950029" y="365951"/>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1796143" y="2749426"/>
            <a:ext cx="4135250" cy="1713717"/>
          </a:xfrm>
          <a:custGeom>
            <a:avLst/>
            <a:gdLst>
              <a:gd name="connsiteX0" fmla="*/ 0 w 4135250"/>
              <a:gd name="connsiteY0" fmla="*/ 2046557 h 2046557"/>
              <a:gd name="connsiteX1" fmla="*/ 261257 w 4135250"/>
              <a:gd name="connsiteY1" fmla="*/ 990643 h 2046557"/>
              <a:gd name="connsiteX2" fmla="*/ 696686 w 4135250"/>
              <a:gd name="connsiteY2" fmla="*/ 217757 h 2046557"/>
              <a:gd name="connsiteX3" fmla="*/ 1709057 w 4135250"/>
              <a:gd name="connsiteY3" fmla="*/ 43 h 2046557"/>
              <a:gd name="connsiteX4" fmla="*/ 3679372 w 4135250"/>
              <a:gd name="connsiteY4" fmla="*/ 228643 h 2046557"/>
              <a:gd name="connsiteX5" fmla="*/ 4125686 w 4135250"/>
              <a:gd name="connsiteY5" fmla="*/ 903557 h 2046557"/>
              <a:gd name="connsiteX6" fmla="*/ 3429000 w 4135250"/>
              <a:gd name="connsiteY6" fmla="*/ 1665557 h 204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5250" h="2046557">
                <a:moveTo>
                  <a:pt x="0" y="2046557"/>
                </a:moveTo>
                <a:cubicBezTo>
                  <a:pt x="72571" y="1671000"/>
                  <a:pt x="145143" y="1295443"/>
                  <a:pt x="261257" y="990643"/>
                </a:cubicBezTo>
                <a:cubicBezTo>
                  <a:pt x="377371" y="685843"/>
                  <a:pt x="455386" y="382857"/>
                  <a:pt x="696686" y="217757"/>
                </a:cubicBezTo>
                <a:cubicBezTo>
                  <a:pt x="937986" y="52657"/>
                  <a:pt x="1211943" y="-1771"/>
                  <a:pt x="1709057" y="43"/>
                </a:cubicBezTo>
                <a:cubicBezTo>
                  <a:pt x="2206171" y="1857"/>
                  <a:pt x="3276601" y="78057"/>
                  <a:pt x="3679372" y="228643"/>
                </a:cubicBezTo>
                <a:cubicBezTo>
                  <a:pt x="4082143" y="379229"/>
                  <a:pt x="4167415" y="664071"/>
                  <a:pt x="4125686" y="903557"/>
                </a:cubicBezTo>
                <a:cubicBezTo>
                  <a:pt x="4083957" y="1143043"/>
                  <a:pt x="3543300" y="1542186"/>
                  <a:pt x="3429000" y="166555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1752600" y="4855029"/>
            <a:ext cx="3113315" cy="1287292"/>
          </a:xfrm>
          <a:custGeom>
            <a:avLst/>
            <a:gdLst>
              <a:gd name="connsiteX0" fmla="*/ 0 w 3113315"/>
              <a:gd name="connsiteY0" fmla="*/ 0 h 1287292"/>
              <a:gd name="connsiteX1" fmla="*/ 522515 w 3113315"/>
              <a:gd name="connsiteY1" fmla="*/ 1153885 h 1287292"/>
              <a:gd name="connsiteX2" fmla="*/ 3113315 w 3113315"/>
              <a:gd name="connsiteY2" fmla="*/ 1273628 h 1287292"/>
            </a:gdLst>
            <a:ahLst/>
            <a:cxnLst>
              <a:cxn ang="0">
                <a:pos x="connsiteX0" y="connsiteY0"/>
              </a:cxn>
              <a:cxn ang="0">
                <a:pos x="connsiteX1" y="connsiteY1"/>
              </a:cxn>
              <a:cxn ang="0">
                <a:pos x="connsiteX2" y="connsiteY2"/>
              </a:cxn>
            </a:cxnLst>
            <a:rect l="l" t="t" r="r" b="b"/>
            <a:pathLst>
              <a:path w="3113315" h="1287292">
                <a:moveTo>
                  <a:pt x="0" y="0"/>
                </a:moveTo>
                <a:cubicBezTo>
                  <a:pt x="1814" y="470807"/>
                  <a:pt x="3629" y="941614"/>
                  <a:pt x="522515" y="1153885"/>
                </a:cubicBezTo>
                <a:cubicBezTo>
                  <a:pt x="1041401" y="1366156"/>
                  <a:pt x="2686958" y="1257299"/>
                  <a:pt x="3113315" y="127362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7" name="TextBox 86"/>
              <p:cNvSpPr txBox="1"/>
              <p:nvPr/>
            </p:nvSpPr>
            <p:spPr>
              <a:xfrm>
                <a:off x="7064828" y="3385455"/>
                <a:ext cx="3156858" cy="20313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𝐹𝑒𝑎𝑡𝑢𝑟𝑒𝑠</m:t>
                          </m:r>
                        </m:e>
                      </m:d>
                    </m:oMath>
                  </m:oMathPara>
                </a14:m>
                <a:endParaRPr lang="en-US" b="0" dirty="0" smtClean="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𝑅𝑒𝑣𝑖𝑒𝑤𝑠</m:t>
                          </m:r>
                        </m:e>
                      </m:d>
                    </m:oMath>
                  </m:oMathPara>
                </a14:m>
                <a:endParaRPr lang="en-US" b="0" dirty="0" smtClean="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𝑣𝑎𝑙𝑢𝑒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e>
                      </m:d>
                    </m:oMath>
                  </m:oMathPara>
                </a14:m>
                <a:endParaRPr lang="en-US" b="0" dirty="0" smtClean="0">
                  <a:ea typeface="Cambria Math" panose="02040503050406030204" pitchFamily="18" charset="0"/>
                </a:endParaRPr>
              </a:p>
              <a:p>
                <a:pPr/>
                <a:endParaRPr lang="en-US" dirty="0" smtClean="0"/>
              </a:p>
              <a:p>
                <a:pPr/>
                <a:r>
                  <a:rPr lang="en-US" dirty="0" smtClean="0"/>
                  <a:t>That means, edge between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smtClean="0"/>
                  <a:t> indicates value of feature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oMath>
                </a14:m>
                <a:r>
                  <a:rPr lang="en-US" dirty="0" smtClean="0"/>
                  <a:t> for review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oMath>
                </a14:m>
                <a:r>
                  <a:rPr lang="en-US" dirty="0" smtClean="0"/>
                  <a:t>.</a:t>
                </a:r>
                <a:endParaRPr lang="en-US" dirty="0"/>
              </a:p>
            </p:txBody>
          </p:sp>
        </mc:Choice>
        <mc:Fallback>
          <p:sp>
            <p:nvSpPr>
              <p:cNvPr id="87" name="TextBox 86"/>
              <p:cNvSpPr txBox="1">
                <a:spLocks noRot="1" noChangeAspect="1" noMove="1" noResize="1" noEditPoints="1" noAdjustHandles="1" noChangeArrowheads="1" noChangeShapeType="1" noTextEdit="1"/>
              </p:cNvSpPr>
              <p:nvPr/>
            </p:nvSpPr>
            <p:spPr>
              <a:xfrm>
                <a:off x="7064828" y="3385455"/>
                <a:ext cx="3156858" cy="2031325"/>
              </a:xfrm>
              <a:prstGeom prst="rect">
                <a:avLst/>
              </a:prstGeom>
              <a:blipFill rotWithShape="0">
                <a:blip r:embed="rId2"/>
                <a:stretch>
                  <a:fillRect l="-1737" b="-3293"/>
                </a:stretch>
              </a:blipFill>
            </p:spPr>
            <p:txBody>
              <a:bodyPr/>
              <a:lstStyle/>
              <a:p>
                <a:r>
                  <a:rPr lang="en-US">
                    <a:noFill/>
                  </a:rPr>
                  <a:t> </a:t>
                </a:r>
              </a:p>
            </p:txBody>
          </p:sp>
        </mc:Fallback>
      </mc:AlternateContent>
    </p:spTree>
    <p:extLst>
      <p:ext uri="{BB962C8B-B14F-4D97-AF65-F5344CB8AC3E}">
        <p14:creationId xmlns:p14="http://schemas.microsoft.com/office/powerpoint/2010/main" val="3214534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4" name="Oval 3"/>
          <p:cNvSpPr/>
          <p:nvPr/>
        </p:nvSpPr>
        <p:spPr>
          <a:xfrm>
            <a:off x="2125513" y="3635288"/>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f1</a:t>
            </a:r>
            <a:endParaRPr lang="en-US" sz="1000" dirty="0"/>
          </a:p>
        </p:txBody>
      </p:sp>
      <p:sp>
        <p:nvSpPr>
          <p:cNvPr id="5" name="Oval 4"/>
          <p:cNvSpPr/>
          <p:nvPr/>
        </p:nvSpPr>
        <p:spPr>
          <a:xfrm>
            <a:off x="2125513" y="4100546"/>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f2</a:t>
            </a:r>
            <a:endParaRPr lang="en-US" sz="1000" dirty="0"/>
          </a:p>
        </p:txBody>
      </p:sp>
      <p:sp>
        <p:nvSpPr>
          <p:cNvPr id="6" name="Oval 5"/>
          <p:cNvSpPr/>
          <p:nvPr/>
        </p:nvSpPr>
        <p:spPr>
          <a:xfrm>
            <a:off x="2125513" y="5096938"/>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err="1" smtClean="0"/>
              <a:t>fn</a:t>
            </a:r>
            <a:endParaRPr lang="en-US" sz="1000" dirty="0"/>
          </a:p>
        </p:txBody>
      </p:sp>
      <p:sp>
        <p:nvSpPr>
          <p:cNvPr id="7" name="Oval 6"/>
          <p:cNvSpPr/>
          <p:nvPr/>
        </p:nvSpPr>
        <p:spPr>
          <a:xfrm>
            <a:off x="3809458" y="3128296"/>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r1</a:t>
            </a:r>
            <a:endParaRPr lang="en-US" sz="900" dirty="0"/>
          </a:p>
        </p:txBody>
      </p:sp>
      <p:sp>
        <p:nvSpPr>
          <p:cNvPr id="8" name="Oval 7"/>
          <p:cNvSpPr/>
          <p:nvPr/>
        </p:nvSpPr>
        <p:spPr>
          <a:xfrm>
            <a:off x="3809458" y="3604117"/>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r2</a:t>
            </a:r>
            <a:endParaRPr lang="en-US" sz="900" dirty="0"/>
          </a:p>
        </p:txBody>
      </p:sp>
      <p:sp>
        <p:nvSpPr>
          <p:cNvPr id="9" name="Oval 8"/>
          <p:cNvSpPr/>
          <p:nvPr/>
        </p:nvSpPr>
        <p:spPr>
          <a:xfrm>
            <a:off x="3809458" y="4079938"/>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r3</a:t>
            </a:r>
            <a:endParaRPr lang="en-US" sz="900" dirty="0"/>
          </a:p>
        </p:txBody>
      </p:sp>
      <p:sp>
        <p:nvSpPr>
          <p:cNvPr id="10" name="Oval 9"/>
          <p:cNvSpPr/>
          <p:nvPr/>
        </p:nvSpPr>
        <p:spPr>
          <a:xfrm>
            <a:off x="3809458" y="5026533"/>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Oval 10"/>
          <p:cNvSpPr/>
          <p:nvPr/>
        </p:nvSpPr>
        <p:spPr>
          <a:xfrm>
            <a:off x="3809458" y="5507402"/>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err="1" smtClean="0"/>
              <a:t>rn</a:t>
            </a:r>
            <a:endParaRPr lang="en-US" sz="900" dirty="0"/>
          </a:p>
        </p:txBody>
      </p:sp>
      <p:sp>
        <p:nvSpPr>
          <p:cNvPr id="12" name="Oval 11"/>
          <p:cNvSpPr/>
          <p:nvPr/>
        </p:nvSpPr>
        <p:spPr>
          <a:xfrm>
            <a:off x="542556" y="4161371"/>
            <a:ext cx="416460" cy="398353"/>
          </a:xfrm>
          <a:prstGeom prst="ellipse">
            <a:avLst/>
          </a:prstGeom>
          <a:solidFill>
            <a:srgbClr val="FFCC99"/>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o</a:t>
            </a:r>
            <a:endParaRPr lang="en-US" dirty="0"/>
          </a:p>
        </p:txBody>
      </p:sp>
      <p:sp>
        <p:nvSpPr>
          <p:cNvPr id="13" name="Oval 12"/>
          <p:cNvSpPr/>
          <p:nvPr/>
        </p:nvSpPr>
        <p:spPr>
          <a:xfrm>
            <a:off x="2333743" y="46402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33742" y="477294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33741" y="49276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985998" y="45813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85998" y="472955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85998" y="48729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47778" y="3081290"/>
            <a:ext cx="1034642" cy="369332"/>
          </a:xfrm>
          <a:prstGeom prst="rect">
            <a:avLst/>
          </a:prstGeom>
          <a:noFill/>
        </p:spPr>
        <p:txBody>
          <a:bodyPr wrap="none" rtlCol="0">
            <a:spAutoFit/>
          </a:bodyPr>
          <a:lstStyle/>
          <a:p>
            <a:r>
              <a:rPr lang="en-US" dirty="0"/>
              <a:t>F</a:t>
            </a:r>
            <a:r>
              <a:rPr lang="en-US" dirty="0" smtClean="0"/>
              <a:t>eatures</a:t>
            </a:r>
            <a:endParaRPr lang="en-US" dirty="0"/>
          </a:p>
        </p:txBody>
      </p:sp>
      <p:sp>
        <p:nvSpPr>
          <p:cNvPr id="20" name="TextBox 19"/>
          <p:cNvSpPr txBox="1"/>
          <p:nvPr/>
        </p:nvSpPr>
        <p:spPr>
          <a:xfrm>
            <a:off x="3510699" y="2612249"/>
            <a:ext cx="1003480" cy="369332"/>
          </a:xfrm>
          <a:prstGeom prst="rect">
            <a:avLst/>
          </a:prstGeom>
          <a:noFill/>
        </p:spPr>
        <p:txBody>
          <a:bodyPr wrap="none" rtlCol="0">
            <a:spAutoFit/>
          </a:bodyPr>
          <a:lstStyle/>
          <a:p>
            <a:r>
              <a:rPr lang="en-US" dirty="0" smtClean="0"/>
              <a:t>Reviews</a:t>
            </a:r>
            <a:endParaRPr lang="en-US" dirty="0"/>
          </a:p>
        </p:txBody>
      </p:sp>
      <p:cxnSp>
        <p:nvCxnSpPr>
          <p:cNvPr id="21" name="Straight Connector 20"/>
          <p:cNvCxnSpPr>
            <a:stCxn id="4" idx="6"/>
            <a:endCxn id="7" idx="2"/>
          </p:cNvCxnSpPr>
          <p:nvPr/>
        </p:nvCxnSpPr>
        <p:spPr>
          <a:xfrm flipV="1">
            <a:off x="2541973" y="3327473"/>
            <a:ext cx="1267485" cy="506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8" idx="2"/>
          </p:cNvCxnSpPr>
          <p:nvPr/>
        </p:nvCxnSpPr>
        <p:spPr>
          <a:xfrm flipV="1">
            <a:off x="2541973" y="3803294"/>
            <a:ext cx="1267485" cy="31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6"/>
            <a:endCxn id="9" idx="2"/>
          </p:cNvCxnSpPr>
          <p:nvPr/>
        </p:nvCxnSpPr>
        <p:spPr>
          <a:xfrm>
            <a:off x="2541973" y="3834465"/>
            <a:ext cx="1267485" cy="44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6"/>
            <a:endCxn id="10" idx="2"/>
          </p:cNvCxnSpPr>
          <p:nvPr/>
        </p:nvCxnSpPr>
        <p:spPr>
          <a:xfrm>
            <a:off x="2541973" y="3834465"/>
            <a:ext cx="1267485" cy="139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6"/>
            <a:endCxn id="11" idx="2"/>
          </p:cNvCxnSpPr>
          <p:nvPr/>
        </p:nvCxnSpPr>
        <p:spPr>
          <a:xfrm>
            <a:off x="2541973" y="3834465"/>
            <a:ext cx="1267485" cy="1872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6"/>
            <a:endCxn id="7" idx="2"/>
          </p:cNvCxnSpPr>
          <p:nvPr/>
        </p:nvCxnSpPr>
        <p:spPr>
          <a:xfrm flipV="1">
            <a:off x="2541973" y="3327473"/>
            <a:ext cx="1267485" cy="97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8" idx="2"/>
          </p:cNvCxnSpPr>
          <p:nvPr/>
        </p:nvCxnSpPr>
        <p:spPr>
          <a:xfrm flipV="1">
            <a:off x="2541973" y="3803294"/>
            <a:ext cx="1267485" cy="496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6"/>
            <a:endCxn id="9" idx="2"/>
          </p:cNvCxnSpPr>
          <p:nvPr/>
        </p:nvCxnSpPr>
        <p:spPr>
          <a:xfrm flipV="1">
            <a:off x="2541973" y="4279115"/>
            <a:ext cx="1267485" cy="2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6"/>
            <a:endCxn id="10" idx="2"/>
          </p:cNvCxnSpPr>
          <p:nvPr/>
        </p:nvCxnSpPr>
        <p:spPr>
          <a:xfrm>
            <a:off x="2541973" y="4299723"/>
            <a:ext cx="1267485" cy="925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6"/>
            <a:endCxn id="11" idx="2"/>
          </p:cNvCxnSpPr>
          <p:nvPr/>
        </p:nvCxnSpPr>
        <p:spPr>
          <a:xfrm>
            <a:off x="2541973" y="4299723"/>
            <a:ext cx="1267485" cy="140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6"/>
            <a:endCxn id="7" idx="2"/>
          </p:cNvCxnSpPr>
          <p:nvPr/>
        </p:nvCxnSpPr>
        <p:spPr>
          <a:xfrm flipV="1">
            <a:off x="2541973" y="3327473"/>
            <a:ext cx="1267485" cy="1968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6"/>
            <a:endCxn id="8" idx="2"/>
          </p:cNvCxnSpPr>
          <p:nvPr/>
        </p:nvCxnSpPr>
        <p:spPr>
          <a:xfrm flipV="1">
            <a:off x="2541973" y="3803294"/>
            <a:ext cx="1267485" cy="149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6"/>
            <a:endCxn id="9" idx="2"/>
          </p:cNvCxnSpPr>
          <p:nvPr/>
        </p:nvCxnSpPr>
        <p:spPr>
          <a:xfrm flipV="1">
            <a:off x="2541973" y="4279115"/>
            <a:ext cx="1267485" cy="101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6"/>
            <a:endCxn id="10" idx="2"/>
          </p:cNvCxnSpPr>
          <p:nvPr/>
        </p:nvCxnSpPr>
        <p:spPr>
          <a:xfrm flipV="1">
            <a:off x="2541973" y="5225710"/>
            <a:ext cx="1267485" cy="7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6"/>
            <a:endCxn id="11" idx="2"/>
          </p:cNvCxnSpPr>
          <p:nvPr/>
        </p:nvCxnSpPr>
        <p:spPr>
          <a:xfrm>
            <a:off x="2541973" y="5296115"/>
            <a:ext cx="1267485" cy="410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2"/>
            <a:endCxn id="12" idx="6"/>
          </p:cNvCxnSpPr>
          <p:nvPr/>
        </p:nvCxnSpPr>
        <p:spPr>
          <a:xfrm flipH="1">
            <a:off x="959016" y="3834465"/>
            <a:ext cx="1166497" cy="52608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2" idx="6"/>
            <a:endCxn id="5" idx="2"/>
          </p:cNvCxnSpPr>
          <p:nvPr/>
        </p:nvCxnSpPr>
        <p:spPr>
          <a:xfrm flipV="1">
            <a:off x="959016" y="4299723"/>
            <a:ext cx="1166497" cy="6082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6"/>
            <a:endCxn id="6" idx="2"/>
          </p:cNvCxnSpPr>
          <p:nvPr/>
        </p:nvCxnSpPr>
        <p:spPr>
          <a:xfrm>
            <a:off x="959016" y="4360548"/>
            <a:ext cx="1166497" cy="93556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870857" y="2888879"/>
            <a:ext cx="2950029" cy="1302122"/>
          </a:xfrm>
          <a:custGeom>
            <a:avLst/>
            <a:gdLst>
              <a:gd name="connsiteX0" fmla="*/ 0 w 2950029"/>
              <a:gd name="connsiteY0" fmla="*/ 1302122 h 1302122"/>
              <a:gd name="connsiteX1" fmla="*/ 925286 w 2950029"/>
              <a:gd name="connsiteY1" fmla="*/ 50265 h 1302122"/>
              <a:gd name="connsiteX2" fmla="*/ 2950029 w 2950029"/>
              <a:gd name="connsiteY2" fmla="*/ 365951 h 1302122"/>
            </a:gdLst>
            <a:ahLst/>
            <a:cxnLst>
              <a:cxn ang="0">
                <a:pos x="connsiteX0" y="connsiteY0"/>
              </a:cxn>
              <a:cxn ang="0">
                <a:pos x="connsiteX1" y="connsiteY1"/>
              </a:cxn>
              <a:cxn ang="0">
                <a:pos x="connsiteX2" y="connsiteY2"/>
              </a:cxn>
            </a:cxnLst>
            <a:rect l="l" t="t" r="r" b="b"/>
            <a:pathLst>
              <a:path w="2950029" h="1302122">
                <a:moveTo>
                  <a:pt x="0" y="1302122"/>
                </a:moveTo>
                <a:cubicBezTo>
                  <a:pt x="216807" y="754207"/>
                  <a:pt x="433615" y="206293"/>
                  <a:pt x="925286" y="50265"/>
                </a:cubicBezTo>
                <a:cubicBezTo>
                  <a:pt x="1416957" y="-105763"/>
                  <a:pt x="2183493" y="130094"/>
                  <a:pt x="2950029" y="365951"/>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783771" y="2455513"/>
            <a:ext cx="4135250" cy="1713717"/>
          </a:xfrm>
          <a:custGeom>
            <a:avLst/>
            <a:gdLst>
              <a:gd name="connsiteX0" fmla="*/ 0 w 4135250"/>
              <a:gd name="connsiteY0" fmla="*/ 2046557 h 2046557"/>
              <a:gd name="connsiteX1" fmla="*/ 261257 w 4135250"/>
              <a:gd name="connsiteY1" fmla="*/ 990643 h 2046557"/>
              <a:gd name="connsiteX2" fmla="*/ 696686 w 4135250"/>
              <a:gd name="connsiteY2" fmla="*/ 217757 h 2046557"/>
              <a:gd name="connsiteX3" fmla="*/ 1709057 w 4135250"/>
              <a:gd name="connsiteY3" fmla="*/ 43 h 2046557"/>
              <a:gd name="connsiteX4" fmla="*/ 3679372 w 4135250"/>
              <a:gd name="connsiteY4" fmla="*/ 228643 h 2046557"/>
              <a:gd name="connsiteX5" fmla="*/ 4125686 w 4135250"/>
              <a:gd name="connsiteY5" fmla="*/ 903557 h 2046557"/>
              <a:gd name="connsiteX6" fmla="*/ 3429000 w 4135250"/>
              <a:gd name="connsiteY6" fmla="*/ 1665557 h 204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5250" h="2046557">
                <a:moveTo>
                  <a:pt x="0" y="2046557"/>
                </a:moveTo>
                <a:cubicBezTo>
                  <a:pt x="72571" y="1671000"/>
                  <a:pt x="145143" y="1295443"/>
                  <a:pt x="261257" y="990643"/>
                </a:cubicBezTo>
                <a:cubicBezTo>
                  <a:pt x="377371" y="685843"/>
                  <a:pt x="455386" y="382857"/>
                  <a:pt x="696686" y="217757"/>
                </a:cubicBezTo>
                <a:cubicBezTo>
                  <a:pt x="937986" y="52657"/>
                  <a:pt x="1211943" y="-1771"/>
                  <a:pt x="1709057" y="43"/>
                </a:cubicBezTo>
                <a:cubicBezTo>
                  <a:pt x="2206171" y="1857"/>
                  <a:pt x="3276601" y="78057"/>
                  <a:pt x="3679372" y="228643"/>
                </a:cubicBezTo>
                <a:cubicBezTo>
                  <a:pt x="4082143" y="379229"/>
                  <a:pt x="4167415" y="664071"/>
                  <a:pt x="4125686" y="903557"/>
                </a:cubicBezTo>
                <a:cubicBezTo>
                  <a:pt x="4083957" y="1143043"/>
                  <a:pt x="3543300" y="1542186"/>
                  <a:pt x="3429000" y="166555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740228" y="4561116"/>
            <a:ext cx="3113315" cy="1287292"/>
          </a:xfrm>
          <a:custGeom>
            <a:avLst/>
            <a:gdLst>
              <a:gd name="connsiteX0" fmla="*/ 0 w 3113315"/>
              <a:gd name="connsiteY0" fmla="*/ 0 h 1287292"/>
              <a:gd name="connsiteX1" fmla="*/ 522515 w 3113315"/>
              <a:gd name="connsiteY1" fmla="*/ 1153885 h 1287292"/>
              <a:gd name="connsiteX2" fmla="*/ 3113315 w 3113315"/>
              <a:gd name="connsiteY2" fmla="*/ 1273628 h 1287292"/>
            </a:gdLst>
            <a:ahLst/>
            <a:cxnLst>
              <a:cxn ang="0">
                <a:pos x="connsiteX0" y="connsiteY0"/>
              </a:cxn>
              <a:cxn ang="0">
                <a:pos x="connsiteX1" y="connsiteY1"/>
              </a:cxn>
              <a:cxn ang="0">
                <a:pos x="connsiteX2" y="connsiteY2"/>
              </a:cxn>
            </a:cxnLst>
            <a:rect l="l" t="t" r="r" b="b"/>
            <a:pathLst>
              <a:path w="3113315" h="1287292">
                <a:moveTo>
                  <a:pt x="0" y="0"/>
                </a:moveTo>
                <a:cubicBezTo>
                  <a:pt x="1814" y="470807"/>
                  <a:pt x="3629" y="941614"/>
                  <a:pt x="522515" y="1153885"/>
                </a:cubicBezTo>
                <a:cubicBezTo>
                  <a:pt x="1041401" y="1366156"/>
                  <a:pt x="2686958" y="1257299"/>
                  <a:pt x="3113315" y="127362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5747657" y="2188029"/>
                <a:ext cx="5715000" cy="3570208"/>
              </a:xfrm>
              <a:prstGeom prst="rect">
                <a:avLst/>
              </a:prstGeom>
              <a:noFill/>
            </p:spPr>
            <p:txBody>
              <a:bodyPr wrap="square" rtlCol="0">
                <a:spAutoFit/>
              </a:bodyPr>
              <a:lstStyle/>
              <a:p>
                <a:r>
                  <a:rPr lang="en-US" sz="2800" i="1" dirty="0" smtClean="0"/>
                  <a:t>Why new node O?</a:t>
                </a:r>
              </a:p>
              <a:p>
                <a:endParaRPr lang="en-US" dirty="0" smtClean="0"/>
              </a:p>
              <a:p>
                <a:r>
                  <a:rPr lang="en-US" dirty="0" smtClean="0"/>
                  <a:t>Answer is simple, we want to query on all the features simultaneously. Instead, we can query node O which is connected to all the features. Hence in steady state, a random particle taking walk on this graph would have travelled over all the features.</a:t>
                </a:r>
              </a:p>
              <a:p>
                <a:endParaRPr lang="en-US" dirty="0"/>
              </a:p>
              <a:p>
                <a:r>
                  <a:rPr lang="en-US" dirty="0" smtClean="0"/>
                  <a:t>Additionally, it allows us to incorporate feature importance. More important feature should have higher probability of visiting which we can specify by giving higher weight to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a:t>
                </a:r>
              </a:p>
            </p:txBody>
          </p:sp>
        </mc:Choice>
        <mc:Fallback>
          <p:sp>
            <p:nvSpPr>
              <p:cNvPr id="42" name="TextBox 41"/>
              <p:cNvSpPr txBox="1">
                <a:spLocks noRot="1" noChangeAspect="1" noMove="1" noResize="1" noEditPoints="1" noAdjustHandles="1" noChangeArrowheads="1" noChangeShapeType="1" noTextEdit="1"/>
              </p:cNvSpPr>
              <p:nvPr/>
            </p:nvSpPr>
            <p:spPr>
              <a:xfrm>
                <a:off x="5747657" y="2188029"/>
                <a:ext cx="5715000" cy="3570208"/>
              </a:xfrm>
              <a:prstGeom prst="rect">
                <a:avLst/>
              </a:prstGeom>
              <a:blipFill rotWithShape="0">
                <a:blip r:embed="rId2"/>
                <a:stretch>
                  <a:fillRect l="-2241" t="-1877" b="-1536"/>
                </a:stretch>
              </a:blipFill>
            </p:spPr>
            <p:txBody>
              <a:bodyPr/>
              <a:lstStyle/>
              <a:p>
                <a:r>
                  <a:rPr lang="en-US">
                    <a:noFill/>
                  </a:rPr>
                  <a:t> </a:t>
                </a:r>
              </a:p>
            </p:txBody>
          </p:sp>
        </mc:Fallback>
      </mc:AlternateContent>
    </p:spTree>
    <p:extLst>
      <p:ext uri="{BB962C8B-B14F-4D97-AF65-F5344CB8AC3E}">
        <p14:creationId xmlns:p14="http://schemas.microsoft.com/office/powerpoint/2010/main" val="2559810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4" name="Oval 3"/>
          <p:cNvSpPr/>
          <p:nvPr/>
        </p:nvSpPr>
        <p:spPr>
          <a:xfrm>
            <a:off x="2125513" y="3635288"/>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f1</a:t>
            </a:r>
            <a:endParaRPr lang="en-US" sz="1000" dirty="0"/>
          </a:p>
        </p:txBody>
      </p:sp>
      <p:sp>
        <p:nvSpPr>
          <p:cNvPr id="5" name="Oval 4"/>
          <p:cNvSpPr/>
          <p:nvPr/>
        </p:nvSpPr>
        <p:spPr>
          <a:xfrm>
            <a:off x="2125513" y="4100546"/>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smtClean="0"/>
              <a:t>f2</a:t>
            </a:r>
            <a:endParaRPr lang="en-US" sz="1000" dirty="0"/>
          </a:p>
        </p:txBody>
      </p:sp>
      <p:sp>
        <p:nvSpPr>
          <p:cNvPr id="6" name="Oval 5"/>
          <p:cNvSpPr/>
          <p:nvPr/>
        </p:nvSpPr>
        <p:spPr>
          <a:xfrm>
            <a:off x="2125513" y="5096938"/>
            <a:ext cx="416460" cy="398353"/>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err="1" smtClean="0"/>
              <a:t>fn</a:t>
            </a:r>
            <a:endParaRPr lang="en-US" sz="1000" dirty="0"/>
          </a:p>
        </p:txBody>
      </p:sp>
      <p:sp>
        <p:nvSpPr>
          <p:cNvPr id="7" name="Oval 6"/>
          <p:cNvSpPr/>
          <p:nvPr/>
        </p:nvSpPr>
        <p:spPr>
          <a:xfrm>
            <a:off x="3809458" y="3128296"/>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r1</a:t>
            </a:r>
            <a:endParaRPr lang="en-US" sz="900" dirty="0"/>
          </a:p>
        </p:txBody>
      </p:sp>
      <p:sp>
        <p:nvSpPr>
          <p:cNvPr id="8" name="Oval 7"/>
          <p:cNvSpPr/>
          <p:nvPr/>
        </p:nvSpPr>
        <p:spPr>
          <a:xfrm>
            <a:off x="3809458" y="3604117"/>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r2</a:t>
            </a:r>
            <a:endParaRPr lang="en-US" sz="900" dirty="0"/>
          </a:p>
        </p:txBody>
      </p:sp>
      <p:sp>
        <p:nvSpPr>
          <p:cNvPr id="9" name="Oval 8"/>
          <p:cNvSpPr/>
          <p:nvPr/>
        </p:nvSpPr>
        <p:spPr>
          <a:xfrm>
            <a:off x="3809458" y="4079938"/>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smtClean="0"/>
              <a:t>r3</a:t>
            </a:r>
            <a:endParaRPr lang="en-US" sz="900" dirty="0"/>
          </a:p>
        </p:txBody>
      </p:sp>
      <p:sp>
        <p:nvSpPr>
          <p:cNvPr id="10" name="Oval 9"/>
          <p:cNvSpPr/>
          <p:nvPr/>
        </p:nvSpPr>
        <p:spPr>
          <a:xfrm>
            <a:off x="3809458" y="5026533"/>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Oval 10"/>
          <p:cNvSpPr/>
          <p:nvPr/>
        </p:nvSpPr>
        <p:spPr>
          <a:xfrm>
            <a:off x="3809458" y="5507402"/>
            <a:ext cx="416460" cy="398353"/>
          </a:xfrm>
          <a:prstGeom prst="ellipse">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err="1" smtClean="0"/>
              <a:t>rn</a:t>
            </a:r>
            <a:endParaRPr lang="en-US" sz="900" dirty="0"/>
          </a:p>
        </p:txBody>
      </p:sp>
      <p:sp>
        <p:nvSpPr>
          <p:cNvPr id="12" name="Oval 11"/>
          <p:cNvSpPr/>
          <p:nvPr/>
        </p:nvSpPr>
        <p:spPr>
          <a:xfrm>
            <a:off x="542556" y="4161371"/>
            <a:ext cx="416460" cy="398353"/>
          </a:xfrm>
          <a:prstGeom prst="ellipse">
            <a:avLst/>
          </a:prstGeom>
          <a:solidFill>
            <a:srgbClr val="FFCC99"/>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o</a:t>
            </a:r>
            <a:endParaRPr lang="en-US" dirty="0"/>
          </a:p>
        </p:txBody>
      </p:sp>
      <p:sp>
        <p:nvSpPr>
          <p:cNvPr id="13" name="Oval 12"/>
          <p:cNvSpPr/>
          <p:nvPr/>
        </p:nvSpPr>
        <p:spPr>
          <a:xfrm>
            <a:off x="2333743" y="464022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33742" y="477294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33741" y="492762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985998" y="45813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85998" y="472955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85998" y="487298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47778" y="3081290"/>
            <a:ext cx="1034642" cy="369332"/>
          </a:xfrm>
          <a:prstGeom prst="rect">
            <a:avLst/>
          </a:prstGeom>
          <a:noFill/>
        </p:spPr>
        <p:txBody>
          <a:bodyPr wrap="none" rtlCol="0">
            <a:spAutoFit/>
          </a:bodyPr>
          <a:lstStyle/>
          <a:p>
            <a:r>
              <a:rPr lang="en-US" dirty="0"/>
              <a:t>F</a:t>
            </a:r>
            <a:r>
              <a:rPr lang="en-US" dirty="0" smtClean="0"/>
              <a:t>eatures</a:t>
            </a:r>
            <a:endParaRPr lang="en-US" dirty="0"/>
          </a:p>
        </p:txBody>
      </p:sp>
      <p:sp>
        <p:nvSpPr>
          <p:cNvPr id="20" name="TextBox 19"/>
          <p:cNvSpPr txBox="1"/>
          <p:nvPr/>
        </p:nvSpPr>
        <p:spPr>
          <a:xfrm>
            <a:off x="3510699" y="2612249"/>
            <a:ext cx="1003480" cy="369332"/>
          </a:xfrm>
          <a:prstGeom prst="rect">
            <a:avLst/>
          </a:prstGeom>
          <a:noFill/>
        </p:spPr>
        <p:txBody>
          <a:bodyPr wrap="none" rtlCol="0">
            <a:spAutoFit/>
          </a:bodyPr>
          <a:lstStyle/>
          <a:p>
            <a:r>
              <a:rPr lang="en-US" dirty="0" smtClean="0"/>
              <a:t>Reviews</a:t>
            </a:r>
            <a:endParaRPr lang="en-US" dirty="0"/>
          </a:p>
        </p:txBody>
      </p:sp>
      <p:cxnSp>
        <p:nvCxnSpPr>
          <p:cNvPr id="21" name="Straight Connector 20"/>
          <p:cNvCxnSpPr>
            <a:stCxn id="4" idx="6"/>
            <a:endCxn id="7" idx="2"/>
          </p:cNvCxnSpPr>
          <p:nvPr/>
        </p:nvCxnSpPr>
        <p:spPr>
          <a:xfrm flipV="1">
            <a:off x="2541973" y="3327473"/>
            <a:ext cx="1267485" cy="5069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8" idx="2"/>
          </p:cNvCxnSpPr>
          <p:nvPr/>
        </p:nvCxnSpPr>
        <p:spPr>
          <a:xfrm flipV="1">
            <a:off x="2541973" y="3803294"/>
            <a:ext cx="1267485" cy="31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6"/>
            <a:endCxn id="9" idx="2"/>
          </p:cNvCxnSpPr>
          <p:nvPr/>
        </p:nvCxnSpPr>
        <p:spPr>
          <a:xfrm>
            <a:off x="2541973" y="3834465"/>
            <a:ext cx="1267485" cy="44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6"/>
            <a:endCxn id="10" idx="2"/>
          </p:cNvCxnSpPr>
          <p:nvPr/>
        </p:nvCxnSpPr>
        <p:spPr>
          <a:xfrm>
            <a:off x="2541973" y="3834465"/>
            <a:ext cx="1267485" cy="139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6"/>
            <a:endCxn id="11" idx="2"/>
          </p:cNvCxnSpPr>
          <p:nvPr/>
        </p:nvCxnSpPr>
        <p:spPr>
          <a:xfrm>
            <a:off x="2541973" y="3834465"/>
            <a:ext cx="1267485" cy="1872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6"/>
            <a:endCxn id="7" idx="2"/>
          </p:cNvCxnSpPr>
          <p:nvPr/>
        </p:nvCxnSpPr>
        <p:spPr>
          <a:xfrm flipV="1">
            <a:off x="2541973" y="3327473"/>
            <a:ext cx="1267485" cy="97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8" idx="2"/>
          </p:cNvCxnSpPr>
          <p:nvPr/>
        </p:nvCxnSpPr>
        <p:spPr>
          <a:xfrm flipV="1">
            <a:off x="2541973" y="3803294"/>
            <a:ext cx="1267485" cy="496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6"/>
            <a:endCxn id="9" idx="2"/>
          </p:cNvCxnSpPr>
          <p:nvPr/>
        </p:nvCxnSpPr>
        <p:spPr>
          <a:xfrm flipV="1">
            <a:off x="2541973" y="4279115"/>
            <a:ext cx="1267485" cy="2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 idx="6"/>
            <a:endCxn id="10" idx="2"/>
          </p:cNvCxnSpPr>
          <p:nvPr/>
        </p:nvCxnSpPr>
        <p:spPr>
          <a:xfrm>
            <a:off x="2541973" y="4299723"/>
            <a:ext cx="1267485" cy="925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6"/>
            <a:endCxn id="11" idx="2"/>
          </p:cNvCxnSpPr>
          <p:nvPr/>
        </p:nvCxnSpPr>
        <p:spPr>
          <a:xfrm>
            <a:off x="2541973" y="4299723"/>
            <a:ext cx="1267485" cy="140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6"/>
            <a:endCxn id="7" idx="2"/>
          </p:cNvCxnSpPr>
          <p:nvPr/>
        </p:nvCxnSpPr>
        <p:spPr>
          <a:xfrm flipV="1">
            <a:off x="2541973" y="3327473"/>
            <a:ext cx="1267485" cy="1968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6"/>
            <a:endCxn id="8" idx="2"/>
          </p:cNvCxnSpPr>
          <p:nvPr/>
        </p:nvCxnSpPr>
        <p:spPr>
          <a:xfrm flipV="1">
            <a:off x="2541973" y="3803294"/>
            <a:ext cx="1267485" cy="149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6"/>
            <a:endCxn id="9" idx="2"/>
          </p:cNvCxnSpPr>
          <p:nvPr/>
        </p:nvCxnSpPr>
        <p:spPr>
          <a:xfrm flipV="1">
            <a:off x="2541973" y="4279115"/>
            <a:ext cx="1267485" cy="101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6"/>
            <a:endCxn id="10" idx="2"/>
          </p:cNvCxnSpPr>
          <p:nvPr/>
        </p:nvCxnSpPr>
        <p:spPr>
          <a:xfrm flipV="1">
            <a:off x="2541973" y="5225710"/>
            <a:ext cx="1267485" cy="70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6"/>
            <a:endCxn id="11" idx="2"/>
          </p:cNvCxnSpPr>
          <p:nvPr/>
        </p:nvCxnSpPr>
        <p:spPr>
          <a:xfrm>
            <a:off x="2541973" y="5296115"/>
            <a:ext cx="1267485" cy="410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2"/>
            <a:endCxn id="12" idx="6"/>
          </p:cNvCxnSpPr>
          <p:nvPr/>
        </p:nvCxnSpPr>
        <p:spPr>
          <a:xfrm flipH="1">
            <a:off x="959016" y="3834465"/>
            <a:ext cx="1166497" cy="52608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2" idx="6"/>
            <a:endCxn id="5" idx="2"/>
          </p:cNvCxnSpPr>
          <p:nvPr/>
        </p:nvCxnSpPr>
        <p:spPr>
          <a:xfrm flipV="1">
            <a:off x="959016" y="4299723"/>
            <a:ext cx="1166497" cy="6082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6"/>
            <a:endCxn id="6" idx="2"/>
          </p:cNvCxnSpPr>
          <p:nvPr/>
        </p:nvCxnSpPr>
        <p:spPr>
          <a:xfrm>
            <a:off x="959016" y="4360548"/>
            <a:ext cx="1166497" cy="935567"/>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870857" y="2888879"/>
            <a:ext cx="2950029" cy="1302122"/>
          </a:xfrm>
          <a:custGeom>
            <a:avLst/>
            <a:gdLst>
              <a:gd name="connsiteX0" fmla="*/ 0 w 2950029"/>
              <a:gd name="connsiteY0" fmla="*/ 1302122 h 1302122"/>
              <a:gd name="connsiteX1" fmla="*/ 925286 w 2950029"/>
              <a:gd name="connsiteY1" fmla="*/ 50265 h 1302122"/>
              <a:gd name="connsiteX2" fmla="*/ 2950029 w 2950029"/>
              <a:gd name="connsiteY2" fmla="*/ 365951 h 1302122"/>
            </a:gdLst>
            <a:ahLst/>
            <a:cxnLst>
              <a:cxn ang="0">
                <a:pos x="connsiteX0" y="connsiteY0"/>
              </a:cxn>
              <a:cxn ang="0">
                <a:pos x="connsiteX1" y="connsiteY1"/>
              </a:cxn>
              <a:cxn ang="0">
                <a:pos x="connsiteX2" y="connsiteY2"/>
              </a:cxn>
            </a:cxnLst>
            <a:rect l="l" t="t" r="r" b="b"/>
            <a:pathLst>
              <a:path w="2950029" h="1302122">
                <a:moveTo>
                  <a:pt x="0" y="1302122"/>
                </a:moveTo>
                <a:cubicBezTo>
                  <a:pt x="216807" y="754207"/>
                  <a:pt x="433615" y="206293"/>
                  <a:pt x="925286" y="50265"/>
                </a:cubicBezTo>
                <a:cubicBezTo>
                  <a:pt x="1416957" y="-105763"/>
                  <a:pt x="2183493" y="130094"/>
                  <a:pt x="2950029" y="365951"/>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783771" y="2455513"/>
            <a:ext cx="4135250" cy="1713717"/>
          </a:xfrm>
          <a:custGeom>
            <a:avLst/>
            <a:gdLst>
              <a:gd name="connsiteX0" fmla="*/ 0 w 4135250"/>
              <a:gd name="connsiteY0" fmla="*/ 2046557 h 2046557"/>
              <a:gd name="connsiteX1" fmla="*/ 261257 w 4135250"/>
              <a:gd name="connsiteY1" fmla="*/ 990643 h 2046557"/>
              <a:gd name="connsiteX2" fmla="*/ 696686 w 4135250"/>
              <a:gd name="connsiteY2" fmla="*/ 217757 h 2046557"/>
              <a:gd name="connsiteX3" fmla="*/ 1709057 w 4135250"/>
              <a:gd name="connsiteY3" fmla="*/ 43 h 2046557"/>
              <a:gd name="connsiteX4" fmla="*/ 3679372 w 4135250"/>
              <a:gd name="connsiteY4" fmla="*/ 228643 h 2046557"/>
              <a:gd name="connsiteX5" fmla="*/ 4125686 w 4135250"/>
              <a:gd name="connsiteY5" fmla="*/ 903557 h 2046557"/>
              <a:gd name="connsiteX6" fmla="*/ 3429000 w 4135250"/>
              <a:gd name="connsiteY6" fmla="*/ 1665557 h 204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5250" h="2046557">
                <a:moveTo>
                  <a:pt x="0" y="2046557"/>
                </a:moveTo>
                <a:cubicBezTo>
                  <a:pt x="72571" y="1671000"/>
                  <a:pt x="145143" y="1295443"/>
                  <a:pt x="261257" y="990643"/>
                </a:cubicBezTo>
                <a:cubicBezTo>
                  <a:pt x="377371" y="685843"/>
                  <a:pt x="455386" y="382857"/>
                  <a:pt x="696686" y="217757"/>
                </a:cubicBezTo>
                <a:cubicBezTo>
                  <a:pt x="937986" y="52657"/>
                  <a:pt x="1211943" y="-1771"/>
                  <a:pt x="1709057" y="43"/>
                </a:cubicBezTo>
                <a:cubicBezTo>
                  <a:pt x="2206171" y="1857"/>
                  <a:pt x="3276601" y="78057"/>
                  <a:pt x="3679372" y="228643"/>
                </a:cubicBezTo>
                <a:cubicBezTo>
                  <a:pt x="4082143" y="379229"/>
                  <a:pt x="4167415" y="664071"/>
                  <a:pt x="4125686" y="903557"/>
                </a:cubicBezTo>
                <a:cubicBezTo>
                  <a:pt x="4083957" y="1143043"/>
                  <a:pt x="3543300" y="1542186"/>
                  <a:pt x="3429000" y="166555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740228" y="4561116"/>
            <a:ext cx="3113315" cy="1287292"/>
          </a:xfrm>
          <a:custGeom>
            <a:avLst/>
            <a:gdLst>
              <a:gd name="connsiteX0" fmla="*/ 0 w 3113315"/>
              <a:gd name="connsiteY0" fmla="*/ 0 h 1287292"/>
              <a:gd name="connsiteX1" fmla="*/ 522515 w 3113315"/>
              <a:gd name="connsiteY1" fmla="*/ 1153885 h 1287292"/>
              <a:gd name="connsiteX2" fmla="*/ 3113315 w 3113315"/>
              <a:gd name="connsiteY2" fmla="*/ 1273628 h 1287292"/>
            </a:gdLst>
            <a:ahLst/>
            <a:cxnLst>
              <a:cxn ang="0">
                <a:pos x="connsiteX0" y="connsiteY0"/>
              </a:cxn>
              <a:cxn ang="0">
                <a:pos x="connsiteX1" y="connsiteY1"/>
              </a:cxn>
              <a:cxn ang="0">
                <a:pos x="connsiteX2" y="connsiteY2"/>
              </a:cxn>
            </a:cxnLst>
            <a:rect l="l" t="t" r="r" b="b"/>
            <a:pathLst>
              <a:path w="3113315" h="1287292">
                <a:moveTo>
                  <a:pt x="0" y="0"/>
                </a:moveTo>
                <a:cubicBezTo>
                  <a:pt x="1814" y="470807"/>
                  <a:pt x="3629" y="941614"/>
                  <a:pt x="522515" y="1153885"/>
                </a:cubicBezTo>
                <a:cubicBezTo>
                  <a:pt x="1041401" y="1366156"/>
                  <a:pt x="2686958" y="1257299"/>
                  <a:pt x="3113315" y="127362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747657" y="2188029"/>
            <a:ext cx="5715000" cy="3447098"/>
          </a:xfrm>
          <a:prstGeom prst="rect">
            <a:avLst/>
          </a:prstGeom>
          <a:noFill/>
        </p:spPr>
        <p:txBody>
          <a:bodyPr wrap="square" rtlCol="0">
            <a:spAutoFit/>
          </a:bodyPr>
          <a:lstStyle/>
          <a:p>
            <a:r>
              <a:rPr lang="en-US" sz="2800" i="1" dirty="0" smtClean="0"/>
              <a:t>Why new edges from Reviews to O?</a:t>
            </a:r>
          </a:p>
          <a:p>
            <a:endParaRPr lang="en-US" sz="2800" i="1" dirty="0"/>
          </a:p>
          <a:p>
            <a:r>
              <a:rPr lang="en-US" dirty="0" smtClean="0"/>
              <a:t>Because, we want to improve the rank of the Adjacency matrix. Adding very weak links does have a strong effect on ranking. If we do not add these edges then overall rank of the matrix is severely hurt. Since we apply column normalization of adjacency matrix before using random walk algorithm, all the information stored in features is lost.</a:t>
            </a:r>
            <a:br>
              <a:rPr lang="en-US" dirty="0" smtClean="0"/>
            </a:br>
            <a:endParaRPr lang="en-US" dirty="0" smtClean="0"/>
          </a:p>
          <a:p>
            <a:r>
              <a:rPr lang="en-US" i="1" dirty="0" smtClean="0"/>
              <a:t>More on this on the next slide…..</a:t>
            </a:r>
          </a:p>
        </p:txBody>
      </p:sp>
    </p:spTree>
    <p:extLst>
      <p:ext uri="{BB962C8B-B14F-4D97-AF65-F5344CB8AC3E}">
        <p14:creationId xmlns:p14="http://schemas.microsoft.com/office/powerpoint/2010/main" val="3015558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4" name="Oval 3"/>
          <p:cNvSpPr/>
          <p:nvPr/>
        </p:nvSpPr>
        <p:spPr>
          <a:xfrm>
            <a:off x="866284" y="3102433"/>
            <a:ext cx="293915" cy="283029"/>
          </a:xfrm>
          <a:prstGeom prst="ellipse">
            <a:avLst/>
          </a:prstGeom>
          <a:solidFill>
            <a:srgbClr val="FFCC99"/>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1</a:t>
            </a:r>
            <a:endParaRPr lang="en-US" dirty="0"/>
          </a:p>
        </p:txBody>
      </p:sp>
      <p:sp>
        <p:nvSpPr>
          <p:cNvPr id="5" name="Oval 4"/>
          <p:cNvSpPr/>
          <p:nvPr/>
        </p:nvSpPr>
        <p:spPr>
          <a:xfrm>
            <a:off x="1427768" y="2781522"/>
            <a:ext cx="293915" cy="283029"/>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6" name="Oval 5"/>
          <p:cNvSpPr/>
          <p:nvPr/>
        </p:nvSpPr>
        <p:spPr>
          <a:xfrm>
            <a:off x="1417752" y="3352804"/>
            <a:ext cx="293915" cy="283029"/>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7" name="Oval 6"/>
          <p:cNvSpPr/>
          <p:nvPr/>
        </p:nvSpPr>
        <p:spPr>
          <a:xfrm>
            <a:off x="2248772" y="2781522"/>
            <a:ext cx="293915" cy="283029"/>
          </a:xfrm>
          <a:prstGeom prst="ellipse">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sp>
        <p:nvSpPr>
          <p:cNvPr id="8" name="Oval 7"/>
          <p:cNvSpPr/>
          <p:nvPr/>
        </p:nvSpPr>
        <p:spPr>
          <a:xfrm>
            <a:off x="2248772" y="3352804"/>
            <a:ext cx="293915" cy="283029"/>
          </a:xfrm>
          <a:prstGeom prst="ellipse">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graphicFrame>
        <p:nvGraphicFramePr>
          <p:cNvPr id="9" name="Table 8"/>
          <p:cNvGraphicFramePr>
            <a:graphicFrameLocks noGrp="1"/>
          </p:cNvGraphicFramePr>
          <p:nvPr>
            <p:extLst>
              <p:ext uri="{D42A27DB-BD31-4B8C-83A1-F6EECF244321}">
                <p14:modId xmlns:p14="http://schemas.microsoft.com/office/powerpoint/2010/main" val="2037894765"/>
              </p:ext>
            </p:extLst>
          </p:nvPr>
        </p:nvGraphicFramePr>
        <p:xfrm>
          <a:off x="3087914" y="2329547"/>
          <a:ext cx="1862686" cy="1698170"/>
        </p:xfrm>
        <a:graphic>
          <a:graphicData uri="http://schemas.openxmlformats.org/drawingml/2006/table">
            <a:tbl>
              <a:tblPr firstRow="1" bandRow="1">
                <a:tableStyleId>{2D5ABB26-0587-4C30-8999-92F81FD0307C}</a:tableStyleId>
              </a:tblPr>
              <a:tblGrid>
                <a:gridCol w="352500"/>
                <a:gridCol w="352500"/>
                <a:gridCol w="352500"/>
                <a:gridCol w="352500"/>
                <a:gridCol w="452686"/>
              </a:tblGrid>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11" name="Straight Connector 10"/>
          <p:cNvCxnSpPr>
            <a:stCxn id="4" idx="6"/>
            <a:endCxn id="5" idx="2"/>
          </p:cNvCxnSpPr>
          <p:nvPr/>
        </p:nvCxnSpPr>
        <p:spPr>
          <a:xfrm flipV="1">
            <a:off x="1160199" y="2923037"/>
            <a:ext cx="267569" cy="320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6"/>
            <a:endCxn id="6" idx="2"/>
          </p:cNvCxnSpPr>
          <p:nvPr/>
        </p:nvCxnSpPr>
        <p:spPr>
          <a:xfrm>
            <a:off x="1160199" y="3243948"/>
            <a:ext cx="257553" cy="250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6"/>
            <a:endCxn id="7" idx="2"/>
          </p:cNvCxnSpPr>
          <p:nvPr/>
        </p:nvCxnSpPr>
        <p:spPr>
          <a:xfrm>
            <a:off x="1721683" y="2923037"/>
            <a:ext cx="527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8" idx="2"/>
          </p:cNvCxnSpPr>
          <p:nvPr/>
        </p:nvCxnSpPr>
        <p:spPr>
          <a:xfrm>
            <a:off x="1721683" y="2923037"/>
            <a:ext cx="527089" cy="571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6"/>
            <a:endCxn id="7" idx="2"/>
          </p:cNvCxnSpPr>
          <p:nvPr/>
        </p:nvCxnSpPr>
        <p:spPr>
          <a:xfrm flipV="1">
            <a:off x="1711667" y="2923037"/>
            <a:ext cx="537105" cy="571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6"/>
            <a:endCxn id="8" idx="2"/>
          </p:cNvCxnSpPr>
          <p:nvPr/>
        </p:nvCxnSpPr>
        <p:spPr>
          <a:xfrm>
            <a:off x="1711667" y="3494319"/>
            <a:ext cx="53710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8481" y="2741984"/>
            <a:ext cx="170689" cy="261610"/>
          </a:xfrm>
          <a:prstGeom prst="rect">
            <a:avLst/>
          </a:prstGeom>
          <a:noFill/>
        </p:spPr>
        <p:txBody>
          <a:bodyPr wrap="square" rtlCol="0">
            <a:spAutoFit/>
          </a:bodyPr>
          <a:lstStyle/>
          <a:p>
            <a:r>
              <a:rPr lang="en-US" sz="1100" dirty="0" smtClean="0"/>
              <a:t>5</a:t>
            </a:r>
            <a:endParaRPr lang="en-US" sz="1100" dirty="0"/>
          </a:p>
        </p:txBody>
      </p:sp>
      <p:sp>
        <p:nvSpPr>
          <p:cNvPr id="30" name="TextBox 29"/>
          <p:cNvSpPr txBox="1"/>
          <p:nvPr/>
        </p:nvSpPr>
        <p:spPr>
          <a:xfrm>
            <a:off x="1906700" y="3231843"/>
            <a:ext cx="192863" cy="261610"/>
          </a:xfrm>
          <a:prstGeom prst="rect">
            <a:avLst/>
          </a:prstGeom>
          <a:noFill/>
        </p:spPr>
        <p:txBody>
          <a:bodyPr wrap="square" rtlCol="0">
            <a:spAutoFit/>
          </a:bodyPr>
          <a:lstStyle/>
          <a:p>
            <a:r>
              <a:rPr lang="en-US" sz="1100" dirty="0"/>
              <a:t>1</a:t>
            </a:r>
            <a:endParaRPr lang="en-US" sz="1100" dirty="0"/>
          </a:p>
        </p:txBody>
      </p:sp>
      <p:sp>
        <p:nvSpPr>
          <p:cNvPr id="31" name="TextBox 30"/>
          <p:cNvSpPr txBox="1"/>
          <p:nvPr/>
        </p:nvSpPr>
        <p:spPr>
          <a:xfrm>
            <a:off x="1941135" y="2937928"/>
            <a:ext cx="170689" cy="261610"/>
          </a:xfrm>
          <a:prstGeom prst="rect">
            <a:avLst/>
          </a:prstGeom>
          <a:noFill/>
        </p:spPr>
        <p:txBody>
          <a:bodyPr wrap="square" rtlCol="0">
            <a:spAutoFit/>
          </a:bodyPr>
          <a:lstStyle/>
          <a:p>
            <a:r>
              <a:rPr lang="en-US" sz="1100" dirty="0" smtClean="0"/>
              <a:t>5</a:t>
            </a:r>
            <a:endParaRPr lang="en-US" sz="1100" dirty="0"/>
          </a:p>
        </p:txBody>
      </p:sp>
      <p:sp>
        <p:nvSpPr>
          <p:cNvPr id="32" name="TextBox 31"/>
          <p:cNvSpPr txBox="1"/>
          <p:nvPr/>
        </p:nvSpPr>
        <p:spPr>
          <a:xfrm>
            <a:off x="1879889" y="3504162"/>
            <a:ext cx="170689" cy="261610"/>
          </a:xfrm>
          <a:prstGeom prst="rect">
            <a:avLst/>
          </a:prstGeom>
          <a:noFill/>
        </p:spPr>
        <p:txBody>
          <a:bodyPr wrap="square" rtlCol="0">
            <a:spAutoFit/>
          </a:bodyPr>
          <a:lstStyle/>
          <a:p>
            <a:r>
              <a:rPr lang="en-US" sz="1100" dirty="0" smtClean="0"/>
              <a:t>1</a:t>
            </a:r>
            <a:endParaRPr lang="en-US" sz="1100" dirty="0"/>
          </a:p>
        </p:txBody>
      </p:sp>
      <p:sp>
        <p:nvSpPr>
          <p:cNvPr id="33" name="TextBox 32"/>
          <p:cNvSpPr txBox="1"/>
          <p:nvPr/>
        </p:nvSpPr>
        <p:spPr>
          <a:xfrm>
            <a:off x="1136829" y="2917022"/>
            <a:ext cx="170689" cy="261610"/>
          </a:xfrm>
          <a:prstGeom prst="rect">
            <a:avLst/>
          </a:prstGeom>
          <a:noFill/>
        </p:spPr>
        <p:txBody>
          <a:bodyPr wrap="square" rtlCol="0">
            <a:spAutoFit/>
          </a:bodyPr>
          <a:lstStyle/>
          <a:p>
            <a:r>
              <a:rPr lang="en-US" sz="1100" dirty="0"/>
              <a:t>1</a:t>
            </a:r>
            <a:endParaRPr lang="en-US" sz="1100" dirty="0"/>
          </a:p>
        </p:txBody>
      </p:sp>
      <p:sp>
        <p:nvSpPr>
          <p:cNvPr id="34" name="TextBox 33"/>
          <p:cNvSpPr txBox="1"/>
          <p:nvPr/>
        </p:nvSpPr>
        <p:spPr>
          <a:xfrm>
            <a:off x="1146295" y="3351761"/>
            <a:ext cx="170689" cy="261610"/>
          </a:xfrm>
          <a:prstGeom prst="rect">
            <a:avLst/>
          </a:prstGeom>
          <a:noFill/>
        </p:spPr>
        <p:txBody>
          <a:bodyPr wrap="square" rtlCol="0">
            <a:spAutoFit/>
          </a:bodyPr>
          <a:lstStyle/>
          <a:p>
            <a:r>
              <a:rPr lang="en-US" sz="1100" dirty="0"/>
              <a:t>2</a:t>
            </a:r>
            <a:endParaRPr lang="en-US" sz="1100" dirty="0"/>
          </a:p>
        </p:txBody>
      </p:sp>
      <p:graphicFrame>
        <p:nvGraphicFramePr>
          <p:cNvPr id="35" name="Table 34"/>
          <p:cNvGraphicFramePr>
            <a:graphicFrameLocks noGrp="1"/>
          </p:cNvGraphicFramePr>
          <p:nvPr>
            <p:extLst>
              <p:ext uri="{D42A27DB-BD31-4B8C-83A1-F6EECF244321}">
                <p14:modId xmlns:p14="http://schemas.microsoft.com/office/powerpoint/2010/main" val="2656274911"/>
              </p:ext>
            </p:extLst>
          </p:nvPr>
        </p:nvGraphicFramePr>
        <p:xfrm>
          <a:off x="5569063" y="2318665"/>
          <a:ext cx="2627880" cy="1698170"/>
        </p:xfrm>
        <a:graphic>
          <a:graphicData uri="http://schemas.openxmlformats.org/drawingml/2006/table">
            <a:tbl>
              <a:tblPr firstRow="1" bandRow="1">
                <a:tableStyleId>{2D5ABB26-0587-4C30-8999-92F81FD0307C}</a:tableStyleId>
              </a:tblPr>
              <a:tblGrid>
                <a:gridCol w="525576"/>
                <a:gridCol w="525576"/>
                <a:gridCol w="525576"/>
                <a:gridCol w="525576"/>
                <a:gridCol w="525576"/>
              </a:tblGrid>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0.14</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0.25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0.33</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0.66</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0.71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0.62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0.14</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0.12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36" name="TextBox 35"/>
          <p:cNvSpPr txBox="1"/>
          <p:nvPr/>
        </p:nvSpPr>
        <p:spPr>
          <a:xfrm>
            <a:off x="8469085" y="2872789"/>
            <a:ext cx="1292149" cy="369332"/>
          </a:xfrm>
          <a:prstGeom prst="rect">
            <a:avLst/>
          </a:prstGeom>
          <a:noFill/>
        </p:spPr>
        <p:txBody>
          <a:bodyPr wrap="none" rtlCol="0">
            <a:spAutoFit/>
          </a:bodyPr>
          <a:lstStyle/>
          <a:p>
            <a:r>
              <a:rPr lang="en-US" dirty="0" smtClean="0"/>
              <a:t>Rank = 4 </a:t>
            </a:r>
            <a:r>
              <a:rPr lang="en-US" dirty="0" smtClean="0">
                <a:sym typeface="Wingdings" panose="05000000000000000000" pitchFamily="2" charset="2"/>
              </a:rPr>
              <a:t></a:t>
            </a:r>
            <a:endParaRPr lang="en-US" dirty="0"/>
          </a:p>
        </p:txBody>
      </p:sp>
      <p:sp>
        <p:nvSpPr>
          <p:cNvPr id="37" name="Oval 36"/>
          <p:cNvSpPr/>
          <p:nvPr/>
        </p:nvSpPr>
        <p:spPr>
          <a:xfrm>
            <a:off x="877170" y="5355770"/>
            <a:ext cx="293915" cy="283029"/>
          </a:xfrm>
          <a:prstGeom prst="ellipse">
            <a:avLst/>
          </a:prstGeom>
          <a:solidFill>
            <a:srgbClr val="FFCC99"/>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1</a:t>
            </a:r>
            <a:endParaRPr lang="en-US" dirty="0"/>
          </a:p>
        </p:txBody>
      </p:sp>
      <p:sp>
        <p:nvSpPr>
          <p:cNvPr id="38" name="Oval 37"/>
          <p:cNvSpPr/>
          <p:nvPr/>
        </p:nvSpPr>
        <p:spPr>
          <a:xfrm>
            <a:off x="1438654" y="5034859"/>
            <a:ext cx="293915" cy="283029"/>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39" name="Oval 38"/>
          <p:cNvSpPr/>
          <p:nvPr/>
        </p:nvSpPr>
        <p:spPr>
          <a:xfrm>
            <a:off x="1428638" y="5606141"/>
            <a:ext cx="293915" cy="283029"/>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3</a:t>
            </a:r>
          </a:p>
        </p:txBody>
      </p:sp>
      <p:sp>
        <p:nvSpPr>
          <p:cNvPr id="40" name="Oval 39"/>
          <p:cNvSpPr/>
          <p:nvPr/>
        </p:nvSpPr>
        <p:spPr>
          <a:xfrm>
            <a:off x="2259658" y="5034859"/>
            <a:ext cx="293915" cy="283029"/>
          </a:xfrm>
          <a:prstGeom prst="ellipse">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sp>
        <p:nvSpPr>
          <p:cNvPr id="41" name="Oval 40"/>
          <p:cNvSpPr/>
          <p:nvPr/>
        </p:nvSpPr>
        <p:spPr>
          <a:xfrm>
            <a:off x="2259658" y="5606141"/>
            <a:ext cx="293915" cy="283029"/>
          </a:xfrm>
          <a:prstGeom prst="ellipse">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graphicFrame>
        <p:nvGraphicFramePr>
          <p:cNvPr id="42" name="Table 41"/>
          <p:cNvGraphicFramePr>
            <a:graphicFrameLocks noGrp="1"/>
          </p:cNvGraphicFramePr>
          <p:nvPr>
            <p:extLst>
              <p:ext uri="{D42A27DB-BD31-4B8C-83A1-F6EECF244321}">
                <p14:modId xmlns:p14="http://schemas.microsoft.com/office/powerpoint/2010/main" val="1672573115"/>
              </p:ext>
            </p:extLst>
          </p:nvPr>
        </p:nvGraphicFramePr>
        <p:xfrm>
          <a:off x="3098800" y="4582884"/>
          <a:ext cx="1851800" cy="1698170"/>
        </p:xfrm>
        <a:graphic>
          <a:graphicData uri="http://schemas.openxmlformats.org/drawingml/2006/table">
            <a:tbl>
              <a:tblPr firstRow="1" bandRow="1">
                <a:tableStyleId>{2D5ABB26-0587-4C30-8999-92F81FD0307C}</a:tableStyleId>
              </a:tblPr>
              <a:tblGrid>
                <a:gridCol w="370360"/>
                <a:gridCol w="370360"/>
                <a:gridCol w="370360"/>
                <a:gridCol w="370360"/>
                <a:gridCol w="370360"/>
              </a:tblGrid>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43" name="Straight Connector 42"/>
          <p:cNvCxnSpPr>
            <a:stCxn id="37" idx="6"/>
            <a:endCxn id="38" idx="2"/>
          </p:cNvCxnSpPr>
          <p:nvPr/>
        </p:nvCxnSpPr>
        <p:spPr>
          <a:xfrm flipV="1">
            <a:off x="1171085" y="5176374"/>
            <a:ext cx="267569" cy="320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6"/>
            <a:endCxn id="39" idx="2"/>
          </p:cNvCxnSpPr>
          <p:nvPr/>
        </p:nvCxnSpPr>
        <p:spPr>
          <a:xfrm>
            <a:off x="1171085" y="5497285"/>
            <a:ext cx="257553" cy="250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6"/>
            <a:endCxn id="40" idx="2"/>
          </p:cNvCxnSpPr>
          <p:nvPr/>
        </p:nvCxnSpPr>
        <p:spPr>
          <a:xfrm>
            <a:off x="1732569" y="5176374"/>
            <a:ext cx="527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6"/>
            <a:endCxn id="41" idx="2"/>
          </p:cNvCxnSpPr>
          <p:nvPr/>
        </p:nvCxnSpPr>
        <p:spPr>
          <a:xfrm>
            <a:off x="1732569" y="5176374"/>
            <a:ext cx="527089" cy="571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9" idx="6"/>
            <a:endCxn id="40" idx="2"/>
          </p:cNvCxnSpPr>
          <p:nvPr/>
        </p:nvCxnSpPr>
        <p:spPr>
          <a:xfrm flipV="1">
            <a:off x="1722553" y="5176374"/>
            <a:ext cx="537105" cy="571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6"/>
            <a:endCxn id="41" idx="2"/>
          </p:cNvCxnSpPr>
          <p:nvPr/>
        </p:nvCxnSpPr>
        <p:spPr>
          <a:xfrm>
            <a:off x="1722553" y="5747656"/>
            <a:ext cx="537105"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19367" y="4995321"/>
            <a:ext cx="170689" cy="261610"/>
          </a:xfrm>
          <a:prstGeom prst="rect">
            <a:avLst/>
          </a:prstGeom>
          <a:noFill/>
        </p:spPr>
        <p:txBody>
          <a:bodyPr wrap="square" rtlCol="0">
            <a:spAutoFit/>
          </a:bodyPr>
          <a:lstStyle/>
          <a:p>
            <a:r>
              <a:rPr lang="en-US" sz="1100" dirty="0" smtClean="0"/>
              <a:t>5</a:t>
            </a:r>
            <a:endParaRPr lang="en-US" sz="1100" dirty="0"/>
          </a:p>
        </p:txBody>
      </p:sp>
      <p:sp>
        <p:nvSpPr>
          <p:cNvPr id="50" name="TextBox 49"/>
          <p:cNvSpPr txBox="1"/>
          <p:nvPr/>
        </p:nvSpPr>
        <p:spPr>
          <a:xfrm>
            <a:off x="1917586" y="5485180"/>
            <a:ext cx="192863" cy="261610"/>
          </a:xfrm>
          <a:prstGeom prst="rect">
            <a:avLst/>
          </a:prstGeom>
          <a:noFill/>
        </p:spPr>
        <p:txBody>
          <a:bodyPr wrap="square" rtlCol="0">
            <a:spAutoFit/>
          </a:bodyPr>
          <a:lstStyle/>
          <a:p>
            <a:r>
              <a:rPr lang="en-US" sz="1100" dirty="0"/>
              <a:t>1</a:t>
            </a:r>
            <a:endParaRPr lang="en-US" sz="1100" dirty="0"/>
          </a:p>
        </p:txBody>
      </p:sp>
      <p:sp>
        <p:nvSpPr>
          <p:cNvPr id="51" name="TextBox 50"/>
          <p:cNvSpPr txBox="1"/>
          <p:nvPr/>
        </p:nvSpPr>
        <p:spPr>
          <a:xfrm>
            <a:off x="1952021" y="5191265"/>
            <a:ext cx="170689" cy="261610"/>
          </a:xfrm>
          <a:prstGeom prst="rect">
            <a:avLst/>
          </a:prstGeom>
          <a:noFill/>
        </p:spPr>
        <p:txBody>
          <a:bodyPr wrap="square" rtlCol="0">
            <a:spAutoFit/>
          </a:bodyPr>
          <a:lstStyle/>
          <a:p>
            <a:r>
              <a:rPr lang="en-US" sz="1100" dirty="0" smtClean="0"/>
              <a:t>5</a:t>
            </a:r>
            <a:endParaRPr lang="en-US" sz="1100" dirty="0"/>
          </a:p>
        </p:txBody>
      </p:sp>
      <p:sp>
        <p:nvSpPr>
          <p:cNvPr id="52" name="TextBox 51"/>
          <p:cNvSpPr txBox="1"/>
          <p:nvPr/>
        </p:nvSpPr>
        <p:spPr>
          <a:xfrm>
            <a:off x="1890775" y="5757499"/>
            <a:ext cx="170689" cy="261610"/>
          </a:xfrm>
          <a:prstGeom prst="rect">
            <a:avLst/>
          </a:prstGeom>
          <a:noFill/>
        </p:spPr>
        <p:txBody>
          <a:bodyPr wrap="square" rtlCol="0">
            <a:spAutoFit/>
          </a:bodyPr>
          <a:lstStyle/>
          <a:p>
            <a:r>
              <a:rPr lang="en-US" sz="1100" dirty="0" smtClean="0"/>
              <a:t>1</a:t>
            </a:r>
            <a:endParaRPr lang="en-US" sz="1100" dirty="0"/>
          </a:p>
        </p:txBody>
      </p:sp>
      <p:sp>
        <p:nvSpPr>
          <p:cNvPr id="53" name="TextBox 52"/>
          <p:cNvSpPr txBox="1"/>
          <p:nvPr/>
        </p:nvSpPr>
        <p:spPr>
          <a:xfrm>
            <a:off x="1147715" y="5170359"/>
            <a:ext cx="170689" cy="261610"/>
          </a:xfrm>
          <a:prstGeom prst="rect">
            <a:avLst/>
          </a:prstGeom>
          <a:noFill/>
        </p:spPr>
        <p:txBody>
          <a:bodyPr wrap="square" rtlCol="0">
            <a:spAutoFit/>
          </a:bodyPr>
          <a:lstStyle/>
          <a:p>
            <a:r>
              <a:rPr lang="en-US" sz="1100" dirty="0"/>
              <a:t>1</a:t>
            </a:r>
            <a:endParaRPr lang="en-US" sz="1100" dirty="0"/>
          </a:p>
        </p:txBody>
      </p:sp>
      <p:sp>
        <p:nvSpPr>
          <p:cNvPr id="54" name="TextBox 53"/>
          <p:cNvSpPr txBox="1"/>
          <p:nvPr/>
        </p:nvSpPr>
        <p:spPr>
          <a:xfrm>
            <a:off x="1157181" y="5605098"/>
            <a:ext cx="170689" cy="261610"/>
          </a:xfrm>
          <a:prstGeom prst="rect">
            <a:avLst/>
          </a:prstGeom>
          <a:noFill/>
        </p:spPr>
        <p:txBody>
          <a:bodyPr wrap="square" rtlCol="0">
            <a:spAutoFit/>
          </a:bodyPr>
          <a:lstStyle/>
          <a:p>
            <a:r>
              <a:rPr lang="en-US" sz="1100" dirty="0"/>
              <a:t>2</a:t>
            </a:r>
            <a:endParaRPr lang="en-US" sz="1100" dirty="0"/>
          </a:p>
        </p:txBody>
      </p:sp>
      <p:graphicFrame>
        <p:nvGraphicFramePr>
          <p:cNvPr id="55" name="Table 54"/>
          <p:cNvGraphicFramePr>
            <a:graphicFrameLocks noGrp="1"/>
          </p:cNvGraphicFramePr>
          <p:nvPr>
            <p:extLst>
              <p:ext uri="{D42A27DB-BD31-4B8C-83A1-F6EECF244321}">
                <p14:modId xmlns:p14="http://schemas.microsoft.com/office/powerpoint/2010/main" val="1206449690"/>
              </p:ext>
            </p:extLst>
          </p:nvPr>
        </p:nvGraphicFramePr>
        <p:xfrm>
          <a:off x="5574424" y="4582884"/>
          <a:ext cx="2622520" cy="1698170"/>
        </p:xfrm>
        <a:graphic>
          <a:graphicData uri="http://schemas.openxmlformats.org/drawingml/2006/table">
            <a:tbl>
              <a:tblPr firstRow="1" bandRow="1">
                <a:tableStyleId>{2D5ABB26-0587-4C30-8999-92F81FD0307C}</a:tableStyleId>
              </a:tblPr>
              <a:tblGrid>
                <a:gridCol w="524504"/>
                <a:gridCol w="524504"/>
                <a:gridCol w="524504"/>
                <a:gridCol w="524504"/>
                <a:gridCol w="524504"/>
              </a:tblGrid>
              <a:tr h="339634">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0.14</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0.25</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0.009</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0.06</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0.31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0.49</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0.47</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0.62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0.49</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0.47</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0.03</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0.71</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0.62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9634">
                <a:tc>
                  <a:txBody>
                    <a:bodyPr/>
                    <a:lstStyle/>
                    <a:p>
                      <a:pPr algn="ctr"/>
                      <a:r>
                        <a:rPr lang="en-US" sz="1100" dirty="0" smtClean="0"/>
                        <a:t>0.03</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sz="1100" dirty="0" smtClean="0"/>
                        <a:t>0.14</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0.12</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t>0</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
        <p:nvSpPr>
          <p:cNvPr id="56" name="TextBox 55"/>
          <p:cNvSpPr txBox="1"/>
          <p:nvPr/>
        </p:nvSpPr>
        <p:spPr>
          <a:xfrm>
            <a:off x="8469084" y="5135871"/>
            <a:ext cx="1292149" cy="369332"/>
          </a:xfrm>
          <a:prstGeom prst="rect">
            <a:avLst/>
          </a:prstGeom>
          <a:noFill/>
        </p:spPr>
        <p:txBody>
          <a:bodyPr wrap="none" rtlCol="0">
            <a:spAutoFit/>
          </a:bodyPr>
          <a:lstStyle/>
          <a:p>
            <a:r>
              <a:rPr lang="en-US" dirty="0" smtClean="0"/>
              <a:t>Rank = 5 </a:t>
            </a:r>
            <a:r>
              <a:rPr lang="en-US" dirty="0" smtClean="0">
                <a:sym typeface="Wingdings" panose="05000000000000000000" pitchFamily="2" charset="2"/>
              </a:rPr>
              <a:t></a:t>
            </a:r>
            <a:endParaRPr lang="en-US" dirty="0"/>
          </a:p>
        </p:txBody>
      </p:sp>
      <p:sp>
        <p:nvSpPr>
          <p:cNvPr id="57" name="Freeform 56"/>
          <p:cNvSpPr/>
          <p:nvPr/>
        </p:nvSpPr>
        <p:spPr>
          <a:xfrm>
            <a:off x="1012371" y="4677822"/>
            <a:ext cx="1295400" cy="677949"/>
          </a:xfrm>
          <a:custGeom>
            <a:avLst/>
            <a:gdLst>
              <a:gd name="connsiteX0" fmla="*/ 0 w 1295400"/>
              <a:gd name="connsiteY0" fmla="*/ 677949 h 677949"/>
              <a:gd name="connsiteX1" fmla="*/ 337458 w 1295400"/>
              <a:gd name="connsiteY1" fmla="*/ 3035 h 677949"/>
              <a:gd name="connsiteX2" fmla="*/ 1295400 w 1295400"/>
              <a:gd name="connsiteY2" fmla="*/ 416692 h 677949"/>
            </a:gdLst>
            <a:ahLst/>
            <a:cxnLst>
              <a:cxn ang="0">
                <a:pos x="connsiteX0" y="connsiteY0"/>
              </a:cxn>
              <a:cxn ang="0">
                <a:pos x="connsiteX1" y="connsiteY1"/>
              </a:cxn>
              <a:cxn ang="0">
                <a:pos x="connsiteX2" y="connsiteY2"/>
              </a:cxn>
            </a:cxnLst>
            <a:rect l="l" t="t" r="r" b="b"/>
            <a:pathLst>
              <a:path w="1295400" h="677949">
                <a:moveTo>
                  <a:pt x="0" y="677949"/>
                </a:moveTo>
                <a:cubicBezTo>
                  <a:pt x="60779" y="362263"/>
                  <a:pt x="121558" y="46578"/>
                  <a:pt x="337458" y="3035"/>
                </a:cubicBezTo>
                <a:cubicBezTo>
                  <a:pt x="553358" y="-40508"/>
                  <a:pt x="1277257" y="398549"/>
                  <a:pt x="1295400" y="416692"/>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999532" y="5627914"/>
            <a:ext cx="1384439" cy="588209"/>
          </a:xfrm>
          <a:custGeom>
            <a:avLst/>
            <a:gdLst>
              <a:gd name="connsiteX0" fmla="*/ 12839 w 1384439"/>
              <a:gd name="connsiteY0" fmla="*/ 0 h 588209"/>
              <a:gd name="connsiteX1" fmla="*/ 197897 w 1384439"/>
              <a:gd name="connsiteY1" fmla="*/ 576943 h 588209"/>
              <a:gd name="connsiteX2" fmla="*/ 1384439 w 1384439"/>
              <a:gd name="connsiteY2" fmla="*/ 261257 h 588209"/>
            </a:gdLst>
            <a:ahLst/>
            <a:cxnLst>
              <a:cxn ang="0">
                <a:pos x="connsiteX0" y="connsiteY0"/>
              </a:cxn>
              <a:cxn ang="0">
                <a:pos x="connsiteX1" y="connsiteY1"/>
              </a:cxn>
              <a:cxn ang="0">
                <a:pos x="connsiteX2" y="connsiteY2"/>
              </a:cxn>
            </a:cxnLst>
            <a:rect l="l" t="t" r="r" b="b"/>
            <a:pathLst>
              <a:path w="1384439" h="588209">
                <a:moveTo>
                  <a:pt x="12839" y="0"/>
                </a:moveTo>
                <a:cubicBezTo>
                  <a:pt x="-8932" y="266700"/>
                  <a:pt x="-30703" y="533400"/>
                  <a:pt x="197897" y="576943"/>
                </a:cubicBezTo>
                <a:cubicBezTo>
                  <a:pt x="426497" y="620486"/>
                  <a:pt x="716782" y="542471"/>
                  <a:pt x="1384439" y="26125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1441703" y="4492589"/>
            <a:ext cx="449072" cy="261610"/>
          </a:xfrm>
          <a:prstGeom prst="rect">
            <a:avLst/>
          </a:prstGeom>
          <a:noFill/>
        </p:spPr>
        <p:txBody>
          <a:bodyPr wrap="square" rtlCol="0">
            <a:spAutoFit/>
          </a:bodyPr>
          <a:lstStyle/>
          <a:p>
            <a:r>
              <a:rPr lang="en-US" sz="1100" dirty="0" smtClean="0"/>
              <a:t>0.1</a:t>
            </a:r>
            <a:endParaRPr lang="en-US" sz="1100" dirty="0"/>
          </a:p>
        </p:txBody>
      </p:sp>
      <p:sp>
        <p:nvSpPr>
          <p:cNvPr id="61" name="TextBox 60"/>
          <p:cNvSpPr txBox="1"/>
          <p:nvPr/>
        </p:nvSpPr>
        <p:spPr>
          <a:xfrm>
            <a:off x="1265684" y="6210539"/>
            <a:ext cx="449072" cy="261610"/>
          </a:xfrm>
          <a:prstGeom prst="rect">
            <a:avLst/>
          </a:prstGeom>
          <a:noFill/>
        </p:spPr>
        <p:txBody>
          <a:bodyPr wrap="square" rtlCol="0">
            <a:spAutoFit/>
          </a:bodyPr>
          <a:lstStyle/>
          <a:p>
            <a:r>
              <a:rPr lang="en-US" sz="1100" dirty="0" smtClean="0"/>
              <a:t>0.1</a:t>
            </a:r>
            <a:endParaRPr lang="en-US" sz="1100" dirty="0"/>
          </a:p>
        </p:txBody>
      </p:sp>
      <p:sp>
        <p:nvSpPr>
          <p:cNvPr id="62" name="TextBox 61"/>
          <p:cNvSpPr txBox="1"/>
          <p:nvPr/>
        </p:nvSpPr>
        <p:spPr>
          <a:xfrm>
            <a:off x="3109686" y="4109145"/>
            <a:ext cx="335348" cy="369332"/>
          </a:xfrm>
          <a:prstGeom prst="rect">
            <a:avLst/>
          </a:prstGeom>
          <a:noFill/>
        </p:spPr>
        <p:txBody>
          <a:bodyPr wrap="none" rtlCol="0">
            <a:spAutoFit/>
          </a:bodyPr>
          <a:lstStyle/>
          <a:p>
            <a:r>
              <a:rPr lang="en-US" dirty="0"/>
              <a:t>O</a:t>
            </a:r>
          </a:p>
        </p:txBody>
      </p:sp>
      <p:sp>
        <p:nvSpPr>
          <p:cNvPr id="63" name="TextBox 62"/>
          <p:cNvSpPr txBox="1"/>
          <p:nvPr/>
        </p:nvSpPr>
        <p:spPr>
          <a:xfrm>
            <a:off x="3461655" y="4097865"/>
            <a:ext cx="653512" cy="369332"/>
          </a:xfrm>
          <a:prstGeom prst="rect">
            <a:avLst/>
          </a:prstGeom>
          <a:noFill/>
        </p:spPr>
        <p:txBody>
          <a:bodyPr wrap="none" rtlCol="0">
            <a:spAutoFit/>
          </a:bodyPr>
          <a:lstStyle/>
          <a:p>
            <a:r>
              <a:rPr lang="en-US" dirty="0" smtClean="0"/>
              <a:t>Feat.</a:t>
            </a:r>
            <a:endParaRPr lang="en-US" dirty="0"/>
          </a:p>
        </p:txBody>
      </p:sp>
      <p:sp>
        <p:nvSpPr>
          <p:cNvPr id="64" name="TextBox 63"/>
          <p:cNvSpPr txBox="1"/>
          <p:nvPr/>
        </p:nvSpPr>
        <p:spPr>
          <a:xfrm>
            <a:off x="4147461" y="4115578"/>
            <a:ext cx="912000" cy="338554"/>
          </a:xfrm>
          <a:prstGeom prst="rect">
            <a:avLst/>
          </a:prstGeom>
          <a:noFill/>
        </p:spPr>
        <p:txBody>
          <a:bodyPr wrap="square" rtlCol="0">
            <a:spAutoFit/>
          </a:bodyPr>
          <a:lstStyle/>
          <a:p>
            <a:r>
              <a:rPr lang="en-US" sz="1600" dirty="0" smtClean="0"/>
              <a:t>Reviews</a:t>
            </a:r>
            <a:endParaRPr lang="en-US" dirty="0"/>
          </a:p>
        </p:txBody>
      </p:sp>
      <p:cxnSp>
        <p:nvCxnSpPr>
          <p:cNvPr id="66" name="Straight Connector 65"/>
          <p:cNvCxnSpPr/>
          <p:nvPr/>
        </p:nvCxnSpPr>
        <p:spPr>
          <a:xfrm>
            <a:off x="3445034" y="4115578"/>
            <a:ext cx="0" cy="338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152973" y="4139923"/>
            <a:ext cx="0" cy="338554"/>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667828" y="4120030"/>
            <a:ext cx="335348" cy="369332"/>
          </a:xfrm>
          <a:prstGeom prst="rect">
            <a:avLst/>
          </a:prstGeom>
          <a:noFill/>
        </p:spPr>
        <p:txBody>
          <a:bodyPr wrap="none" rtlCol="0">
            <a:spAutoFit/>
          </a:bodyPr>
          <a:lstStyle/>
          <a:p>
            <a:r>
              <a:rPr lang="en-US" dirty="0"/>
              <a:t>O</a:t>
            </a:r>
          </a:p>
        </p:txBody>
      </p:sp>
      <p:sp>
        <p:nvSpPr>
          <p:cNvPr id="70" name="TextBox 69"/>
          <p:cNvSpPr txBox="1"/>
          <p:nvPr/>
        </p:nvSpPr>
        <p:spPr>
          <a:xfrm>
            <a:off x="6106884" y="4108750"/>
            <a:ext cx="1034642" cy="369332"/>
          </a:xfrm>
          <a:prstGeom prst="rect">
            <a:avLst/>
          </a:prstGeom>
          <a:noFill/>
        </p:spPr>
        <p:txBody>
          <a:bodyPr wrap="none" rtlCol="0">
            <a:spAutoFit/>
          </a:bodyPr>
          <a:lstStyle/>
          <a:p>
            <a:r>
              <a:rPr lang="en-US" dirty="0" smtClean="0"/>
              <a:t>Features</a:t>
            </a:r>
            <a:endParaRPr lang="en-US" dirty="0"/>
          </a:p>
        </p:txBody>
      </p:sp>
      <p:sp>
        <p:nvSpPr>
          <p:cNvPr id="71" name="TextBox 70"/>
          <p:cNvSpPr txBox="1"/>
          <p:nvPr/>
        </p:nvSpPr>
        <p:spPr>
          <a:xfrm>
            <a:off x="7239007" y="4126463"/>
            <a:ext cx="912000" cy="338554"/>
          </a:xfrm>
          <a:prstGeom prst="rect">
            <a:avLst/>
          </a:prstGeom>
          <a:noFill/>
        </p:spPr>
        <p:txBody>
          <a:bodyPr wrap="square" rtlCol="0">
            <a:spAutoFit/>
          </a:bodyPr>
          <a:lstStyle/>
          <a:p>
            <a:r>
              <a:rPr lang="en-US" sz="1600" dirty="0" smtClean="0"/>
              <a:t>Reviews</a:t>
            </a:r>
            <a:endParaRPr lang="en-US" dirty="0"/>
          </a:p>
        </p:txBody>
      </p:sp>
      <p:cxnSp>
        <p:nvCxnSpPr>
          <p:cNvPr id="72" name="Straight Connector 71"/>
          <p:cNvCxnSpPr/>
          <p:nvPr/>
        </p:nvCxnSpPr>
        <p:spPr>
          <a:xfrm>
            <a:off x="6101150" y="4126463"/>
            <a:ext cx="0" cy="338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135657" y="4129036"/>
            <a:ext cx="0" cy="3385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35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697" y="1810090"/>
            <a:ext cx="6617801" cy="4694578"/>
          </a:xfrm>
        </p:spPr>
      </p:pic>
      <mc:AlternateContent xmlns:mc="http://schemas.openxmlformats.org/markup-compatibility/2006">
        <mc:Choice xmlns:a14="http://schemas.microsoft.com/office/drawing/2010/main" Requires="a14">
          <p:sp>
            <p:nvSpPr>
              <p:cNvPr id="7" name="TextBox 6"/>
              <p:cNvSpPr txBox="1"/>
              <p:nvPr/>
            </p:nvSpPr>
            <p:spPr>
              <a:xfrm>
                <a:off x="8066647" y="2144594"/>
                <a:ext cx="3730024" cy="3970318"/>
              </a:xfrm>
              <a:prstGeom prst="rect">
                <a:avLst/>
              </a:prstGeom>
              <a:noFill/>
            </p:spPr>
            <p:txBody>
              <a:bodyPr wrap="square" rtlCol="0">
                <a:spAutoFit/>
              </a:bodyPr>
              <a:lstStyle/>
              <a:p>
                <a:r>
                  <a:rPr lang="en-US" dirty="0" smtClean="0"/>
                  <a:t>Maximum value of correlation coefficient = 0.67 at c = 0.01</a:t>
                </a:r>
              </a:p>
              <a:p>
                <a:endParaRPr lang="en-US" dirty="0"/>
              </a:p>
              <a:p>
                <a:r>
                  <a:rPr lang="en-US" dirty="0" smtClean="0"/>
                  <a:t>p-value = 3.71e-14 (two sided)</a:t>
                </a:r>
              </a:p>
              <a:p>
                <a:endParaRPr lang="en-US" dirty="0" smtClean="0"/>
              </a:p>
              <a:p>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smtClean="0"/>
                  <a:t>= Proposed ranking is correlating by chance.</a:t>
                </a:r>
              </a:p>
              <a:p>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oMath>
                </a14:m>
                <a:r>
                  <a:rPr lang="en-US" dirty="0" smtClean="0"/>
                  <a:t>= Proposed ranking is significant.</a:t>
                </a:r>
              </a:p>
              <a:p>
                <a:pPr/>
                <a:endParaRPr lang="en-US" dirty="0" smtClean="0"/>
              </a:p>
              <a:p>
                <a:r>
                  <a:rPr lang="en-US" dirty="0" smtClean="0"/>
                  <a:t>Since p-value is far less than 0.01 we can say that we have insufficient confidence to accept null hypothesis and we have sufficient confidence to accept alternative hypothesis.</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8066647" y="2144594"/>
                <a:ext cx="3730024" cy="3970318"/>
              </a:xfrm>
              <a:prstGeom prst="rect">
                <a:avLst/>
              </a:prstGeom>
              <a:blipFill rotWithShape="0">
                <a:blip r:embed="rId3"/>
                <a:stretch>
                  <a:fillRect l="-1307" t="-1075" r="-2124" b="-1382"/>
                </a:stretch>
              </a:blipFill>
            </p:spPr>
            <p:txBody>
              <a:bodyPr/>
              <a:lstStyle/>
              <a:p>
                <a:r>
                  <a:rPr lang="en-US">
                    <a:noFill/>
                  </a:rPr>
                  <a:t> </a:t>
                </a:r>
              </a:p>
            </p:txBody>
          </p:sp>
        </mc:Fallback>
      </mc:AlternateContent>
    </p:spTree>
    <p:extLst>
      <p:ext uri="{BB962C8B-B14F-4D97-AF65-F5344CB8AC3E}">
        <p14:creationId xmlns:p14="http://schemas.microsoft.com/office/powerpoint/2010/main" val="1599078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Introduction</a:t>
            </a:r>
            <a:endParaRPr lang="en-US" dirty="0"/>
          </a:p>
          <a:p>
            <a:pPr>
              <a:buFont typeface="Arial" panose="020B0604020202020204" pitchFamily="34" charset="0"/>
              <a:buChar char="•"/>
            </a:pPr>
            <a:r>
              <a:rPr lang="en-US" dirty="0" smtClean="0"/>
              <a:t> Random Walk with Restarts Algorithm</a:t>
            </a:r>
          </a:p>
          <a:p>
            <a:pPr>
              <a:buFont typeface="Arial" panose="020B0604020202020204" pitchFamily="34" charset="0"/>
              <a:buChar char="•"/>
            </a:pPr>
            <a:r>
              <a:rPr lang="en-US" dirty="0"/>
              <a:t> </a:t>
            </a:r>
            <a:r>
              <a:rPr lang="en-US" dirty="0" smtClean="0"/>
              <a:t>Sentiment analysis</a:t>
            </a:r>
          </a:p>
          <a:p>
            <a:pPr>
              <a:buFont typeface="Arial" panose="020B0604020202020204" pitchFamily="34" charset="0"/>
              <a:buChar char="•"/>
            </a:pPr>
            <a:r>
              <a:rPr lang="en-US" dirty="0"/>
              <a:t> </a:t>
            </a:r>
            <a:r>
              <a:rPr lang="en-US" dirty="0" smtClean="0"/>
              <a:t>Methodology</a:t>
            </a:r>
          </a:p>
          <a:p>
            <a:pPr>
              <a:buFont typeface="Arial" panose="020B0604020202020204" pitchFamily="34" charset="0"/>
              <a:buChar char="•"/>
            </a:pPr>
            <a:r>
              <a:rPr lang="en-US" dirty="0"/>
              <a:t> </a:t>
            </a:r>
            <a:r>
              <a:rPr lang="en-US" dirty="0" smtClean="0"/>
              <a:t>Results</a:t>
            </a:r>
          </a:p>
          <a:p>
            <a:pPr>
              <a:buFont typeface="Arial" panose="020B0604020202020204" pitchFamily="34" charset="0"/>
              <a:buChar char="•"/>
            </a:pPr>
            <a:r>
              <a:rPr lang="en-US" dirty="0"/>
              <a:t> </a:t>
            </a:r>
            <a:r>
              <a:rPr lang="en-US" dirty="0" smtClean="0"/>
              <a:t>Scope of the concept and future work</a:t>
            </a:r>
          </a:p>
        </p:txBody>
      </p:sp>
    </p:spTree>
    <p:extLst>
      <p:ext uri="{BB962C8B-B14F-4D97-AF65-F5344CB8AC3E}">
        <p14:creationId xmlns:p14="http://schemas.microsoft.com/office/powerpoint/2010/main" val="58961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Problem:</a:t>
            </a:r>
          </a:p>
          <a:p>
            <a:pPr lvl="1">
              <a:buFont typeface="Arial" panose="020B0604020202020204" pitchFamily="34" charset="0"/>
              <a:buChar char="•"/>
            </a:pPr>
            <a:r>
              <a:rPr lang="en-US" dirty="0" smtClean="0"/>
              <a:t>We have a bunch of reviews for doctors posted by their patients.</a:t>
            </a:r>
          </a:p>
          <a:p>
            <a:pPr lvl="1">
              <a:buFont typeface="Arial" panose="020B0604020202020204" pitchFamily="34" charset="0"/>
              <a:buChar char="•"/>
            </a:pPr>
            <a:r>
              <a:rPr lang="en-US" dirty="0" smtClean="0"/>
              <a:t>Reviews contain meta-information including scores for different parameters for doctor such as, punctuality, knowledge, staff interaction and etc.</a:t>
            </a:r>
          </a:p>
          <a:p>
            <a:pPr lvl="1">
              <a:buFont typeface="Arial" panose="020B0604020202020204" pitchFamily="34" charset="0"/>
              <a:buChar char="•"/>
            </a:pPr>
            <a:r>
              <a:rPr lang="en-US" dirty="0" smtClean="0"/>
              <a:t>Reviews also contain the textual review expressing overall feeling of the patient about the doctor.</a:t>
            </a:r>
          </a:p>
          <a:p>
            <a:pPr lvl="1">
              <a:buFont typeface="Arial" panose="020B0604020202020204" pitchFamily="34" charset="0"/>
              <a:buChar char="•"/>
            </a:pPr>
            <a:r>
              <a:rPr lang="en-US" dirty="0" smtClean="0"/>
              <a:t>Our task is to come up with a method that helps us to rank doctors with respect to their performance while treating the patients.</a:t>
            </a:r>
            <a:endParaRPr lang="en-US" dirty="0"/>
          </a:p>
        </p:txBody>
      </p:sp>
    </p:spTree>
    <p:extLst>
      <p:ext uri="{BB962C8B-B14F-4D97-AF65-F5344CB8AC3E}">
        <p14:creationId xmlns:p14="http://schemas.microsoft.com/office/powerpoint/2010/main" val="1533326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 with Restarts Algorithm</a:t>
            </a:r>
            <a:endParaRPr lang="en-US" dirty="0"/>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909358726"/>
              </p:ext>
            </p:extLst>
          </p:nvPr>
        </p:nvGraphicFramePr>
        <p:xfrm>
          <a:off x="1437406" y="4507797"/>
          <a:ext cx="1504576" cy="1463040"/>
        </p:xfrm>
        <a:graphic>
          <a:graphicData uri="http://schemas.openxmlformats.org/drawingml/2006/table">
            <a:tbl>
              <a:tblPr firstRow="1" bandRow="1">
                <a:tableStyleId>{2D5ABB26-0587-4C30-8999-92F81FD0307C}</a:tableStyleId>
              </a:tblPr>
              <a:tblGrid>
                <a:gridCol w="376144"/>
                <a:gridCol w="376144"/>
                <a:gridCol w="376144"/>
                <a:gridCol w="376144"/>
              </a:tblGrid>
              <a:tr h="313639">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639">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639">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639">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Oval 3"/>
          <p:cNvSpPr/>
          <p:nvPr/>
        </p:nvSpPr>
        <p:spPr>
          <a:xfrm>
            <a:off x="1582310" y="3275937"/>
            <a:ext cx="278296" cy="278296"/>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5" name="Oval 4"/>
          <p:cNvSpPr/>
          <p:nvPr/>
        </p:nvSpPr>
        <p:spPr>
          <a:xfrm>
            <a:off x="2333708" y="2723123"/>
            <a:ext cx="278296" cy="2782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6" name="Oval 5"/>
          <p:cNvSpPr/>
          <p:nvPr/>
        </p:nvSpPr>
        <p:spPr>
          <a:xfrm>
            <a:off x="2333708" y="3253673"/>
            <a:ext cx="278296" cy="2782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7" name="Oval 6"/>
          <p:cNvSpPr/>
          <p:nvPr/>
        </p:nvSpPr>
        <p:spPr>
          <a:xfrm>
            <a:off x="2333708" y="3784223"/>
            <a:ext cx="278296" cy="27829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9" name="Straight Connector 8"/>
          <p:cNvCxnSpPr>
            <a:stCxn id="4" idx="7"/>
            <a:endCxn id="5" idx="2"/>
          </p:cNvCxnSpPr>
          <p:nvPr/>
        </p:nvCxnSpPr>
        <p:spPr>
          <a:xfrm flipV="1">
            <a:off x="1819850" y="2862271"/>
            <a:ext cx="513858" cy="454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6"/>
            <a:endCxn id="6" idx="2"/>
          </p:cNvCxnSpPr>
          <p:nvPr/>
        </p:nvCxnSpPr>
        <p:spPr>
          <a:xfrm flipV="1">
            <a:off x="1860606" y="3392821"/>
            <a:ext cx="473102"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1"/>
          </p:cNvCxnSpPr>
          <p:nvPr/>
        </p:nvCxnSpPr>
        <p:spPr>
          <a:xfrm>
            <a:off x="1819850" y="3513477"/>
            <a:ext cx="554614" cy="311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a:endCxn id="6" idx="0"/>
          </p:cNvCxnSpPr>
          <p:nvPr/>
        </p:nvCxnSpPr>
        <p:spPr>
          <a:xfrm>
            <a:off x="2472856" y="3001419"/>
            <a:ext cx="0" cy="252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a:endCxn id="6" idx="4"/>
          </p:cNvCxnSpPr>
          <p:nvPr/>
        </p:nvCxnSpPr>
        <p:spPr>
          <a:xfrm flipV="1">
            <a:off x="2472856" y="3531969"/>
            <a:ext cx="0" cy="25225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4" name="Content Placeholder 21"/>
          <p:cNvGraphicFramePr>
            <a:graphicFrameLocks/>
          </p:cNvGraphicFramePr>
          <p:nvPr>
            <p:extLst>
              <p:ext uri="{D42A27DB-BD31-4B8C-83A1-F6EECF244321}">
                <p14:modId xmlns:p14="http://schemas.microsoft.com/office/powerpoint/2010/main" val="2733735890"/>
              </p:ext>
            </p:extLst>
          </p:nvPr>
        </p:nvGraphicFramePr>
        <p:xfrm>
          <a:off x="4023108" y="4507797"/>
          <a:ext cx="2123452" cy="1463040"/>
        </p:xfrm>
        <a:graphic>
          <a:graphicData uri="http://schemas.openxmlformats.org/drawingml/2006/table">
            <a:tbl>
              <a:tblPr firstRow="1" bandRow="1">
                <a:tableStyleId>{2D5ABB26-0587-4C30-8999-92F81FD0307C}</a:tableStyleId>
              </a:tblPr>
              <a:tblGrid>
                <a:gridCol w="530863"/>
                <a:gridCol w="530863"/>
                <a:gridCol w="530863"/>
                <a:gridCol w="530863"/>
              </a:tblGrid>
              <a:tr h="365760">
                <a:tc>
                  <a:txBody>
                    <a:bodyPr/>
                    <a:lstStyle/>
                    <a:p>
                      <a:pPr algn="ctr"/>
                      <a:r>
                        <a:rPr lang="en-US" sz="1400" dirty="0" smtClean="0"/>
                        <a:t>0</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0.33</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400" dirty="0" smtClean="0"/>
                        <a:t>0.33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400" dirty="0" smtClean="0"/>
                        <a:t>0.33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0.50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400" dirty="0" smtClean="0"/>
                        <a:t>0.33</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0.33</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25" name="TextBox 24"/>
              <p:cNvSpPr txBox="1"/>
              <p:nvPr/>
            </p:nvSpPr>
            <p:spPr>
              <a:xfrm>
                <a:off x="918069" y="5042820"/>
                <a:ext cx="512320"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𝐴</m:t>
                    </m:r>
                  </m:oMath>
                </a14:m>
                <a:r>
                  <a:rPr lang="en-US" dirty="0" smtClean="0"/>
                  <a:t>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918069" y="5042820"/>
                <a:ext cx="512320" cy="369332"/>
              </a:xfrm>
              <a:prstGeom prst="rect">
                <a:avLst/>
              </a:prstGeom>
              <a:blipFill rotWithShape="0">
                <a:blip r:embed="rId2"/>
                <a:stretch>
                  <a:fillRect t="-9836" r="-8333" b="-22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499688" y="5054650"/>
                <a:ext cx="512320" cy="401970"/>
              </a:xfrm>
              <a:prstGeom prst="rect">
                <a:avLst/>
              </a:prstGeom>
              <a:noFill/>
            </p:spPr>
            <p:txBody>
              <a:bodyPr wrap="none" rtlCol="0">
                <a:spAutoFit/>
              </a:bodyPr>
              <a:lstStyle/>
              <a:p>
                <a14:m>
                  <m:oMath xmlns:m="http://schemas.openxmlformats.org/officeDocument/2006/math">
                    <m:bar>
                      <m:barPr>
                        <m:pos m:val="top"/>
                        <m:ctrlPr>
                          <a:rPr lang="en-US" i="1" smtClean="0">
                            <a:latin typeface="Cambria Math" panose="02040503050406030204" pitchFamily="18" charset="0"/>
                          </a:rPr>
                        </m:ctrlPr>
                      </m:barPr>
                      <m:e>
                        <m:r>
                          <a:rPr lang="en-US" i="1" smtClean="0">
                            <a:latin typeface="Cambria Math" panose="02040503050406030204" pitchFamily="18" charset="0"/>
                          </a:rPr>
                          <m:t>𝐴</m:t>
                        </m:r>
                      </m:e>
                    </m:bar>
                    <m:r>
                      <a:rPr lang="en-US" b="0" i="0" smtClean="0">
                        <a:latin typeface="Cambria Math" panose="02040503050406030204" pitchFamily="18" charset="0"/>
                      </a:rPr>
                      <m:t> </m:t>
                    </m:r>
                  </m:oMath>
                </a14:m>
                <a:r>
                  <a:rPr lang="en-US" dirty="0" smtClean="0"/>
                  <a:t>=</a:t>
                </a:r>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3499688" y="5054650"/>
                <a:ext cx="512320" cy="401970"/>
              </a:xfrm>
              <a:prstGeom prst="rect">
                <a:avLst/>
              </a:prstGeom>
              <a:blipFill rotWithShape="0">
                <a:blip r:embed="rId3"/>
                <a:stretch>
                  <a:fillRect r="-9524" b="-22727"/>
                </a:stretch>
              </a:blipFill>
            </p:spPr>
            <p:txBody>
              <a:bodyPr/>
              <a:lstStyle/>
              <a:p>
                <a:r>
                  <a:rPr lang="en-US">
                    <a:noFill/>
                  </a:rPr>
                  <a:t> </a:t>
                </a:r>
              </a:p>
            </p:txBody>
          </p:sp>
        </mc:Fallback>
      </mc:AlternateContent>
      <p:graphicFrame>
        <p:nvGraphicFramePr>
          <p:cNvPr id="30" name="Table 29"/>
          <p:cNvGraphicFramePr>
            <a:graphicFrameLocks noGrp="1"/>
          </p:cNvGraphicFramePr>
          <p:nvPr>
            <p:extLst>
              <p:ext uri="{D42A27DB-BD31-4B8C-83A1-F6EECF244321}">
                <p14:modId xmlns:p14="http://schemas.microsoft.com/office/powerpoint/2010/main" val="4213884441"/>
              </p:ext>
            </p:extLst>
          </p:nvPr>
        </p:nvGraphicFramePr>
        <p:xfrm>
          <a:off x="4023108" y="3287256"/>
          <a:ext cx="2123452" cy="370840"/>
        </p:xfrm>
        <a:graphic>
          <a:graphicData uri="http://schemas.openxmlformats.org/drawingml/2006/table">
            <a:tbl>
              <a:tblPr firstRow="1" bandRow="1">
                <a:tableStyleId>{2D5ABB26-0587-4C30-8999-92F81FD0307C}</a:tableStyleId>
              </a:tblPr>
              <a:tblGrid>
                <a:gridCol w="530863"/>
                <a:gridCol w="530863"/>
                <a:gridCol w="530863"/>
                <a:gridCol w="530863"/>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1" name="TextBox 30"/>
          <p:cNvSpPr txBox="1"/>
          <p:nvPr/>
        </p:nvSpPr>
        <p:spPr>
          <a:xfrm>
            <a:off x="3502875" y="3275937"/>
            <a:ext cx="514885" cy="369332"/>
          </a:xfrm>
          <a:prstGeom prst="rect">
            <a:avLst/>
          </a:prstGeom>
          <a:noFill/>
        </p:spPr>
        <p:txBody>
          <a:bodyPr wrap="none" rtlCol="0">
            <a:spAutoFit/>
          </a:bodyPr>
          <a:lstStyle/>
          <a:p>
            <a:r>
              <a:rPr lang="en-US" dirty="0" smtClean="0"/>
              <a:t>Q =</a:t>
            </a:r>
            <a:endParaRPr lang="en-US" dirty="0"/>
          </a:p>
        </p:txBody>
      </p:sp>
      <p:cxnSp>
        <p:nvCxnSpPr>
          <p:cNvPr id="33" name="Straight Connector 32"/>
          <p:cNvCxnSpPr/>
          <p:nvPr/>
        </p:nvCxnSpPr>
        <p:spPr>
          <a:xfrm>
            <a:off x="7235687" y="2385391"/>
            <a:ext cx="0" cy="376891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537840" y="2385391"/>
            <a:ext cx="1660583" cy="369332"/>
          </a:xfrm>
          <a:prstGeom prst="rect">
            <a:avLst/>
          </a:prstGeom>
          <a:noFill/>
        </p:spPr>
        <p:txBody>
          <a:bodyPr wrap="none" rtlCol="0">
            <a:spAutoFit/>
          </a:bodyPr>
          <a:lstStyle/>
          <a:p>
            <a:r>
              <a:rPr lang="en-US" dirty="0" smtClean="0"/>
              <a:t>RWR equation:</a:t>
            </a:r>
            <a:endParaRPr lang="en-US" dirty="0"/>
          </a:p>
        </p:txBody>
      </p:sp>
      <mc:AlternateContent xmlns:mc="http://schemas.openxmlformats.org/markup-compatibility/2006">
        <mc:Choice xmlns:a14="http://schemas.microsoft.com/office/drawing/2010/main" Requires="a14">
          <p:sp>
            <p:nvSpPr>
              <p:cNvPr id="35" name="TextBox 34"/>
              <p:cNvSpPr txBox="1"/>
              <p:nvPr/>
            </p:nvSpPr>
            <p:spPr>
              <a:xfrm>
                <a:off x="7537838" y="2728949"/>
                <a:ext cx="2143857" cy="4019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𝑐</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m:oMathPara>
                </a14:m>
                <a:endParaRPr lang="en-US" dirty="0" smtClean="0"/>
              </a:p>
            </p:txBody>
          </p:sp>
        </mc:Choice>
        <mc:Fallback>
          <p:sp>
            <p:nvSpPr>
              <p:cNvPr id="35" name="TextBox 34"/>
              <p:cNvSpPr txBox="1">
                <a:spLocks noRot="1" noChangeAspect="1" noMove="1" noResize="1" noEditPoints="1" noAdjustHandles="1" noChangeArrowheads="1" noChangeShapeType="1" noTextEdit="1"/>
              </p:cNvSpPr>
              <p:nvPr/>
            </p:nvSpPr>
            <p:spPr>
              <a:xfrm>
                <a:off x="7537838" y="2728949"/>
                <a:ext cx="2143857" cy="401970"/>
              </a:xfrm>
              <a:prstGeom prst="rect">
                <a:avLst/>
              </a:prstGeom>
              <a:blipFill rotWithShape="0">
                <a:blip r:embed="rId4"/>
                <a:stretch>
                  <a:fillRect b="-13636"/>
                </a:stretch>
              </a:blipFill>
            </p:spPr>
            <p:txBody>
              <a:bodyPr/>
              <a:lstStyle/>
              <a:p>
                <a:r>
                  <a:rPr lang="en-US">
                    <a:noFill/>
                  </a:rPr>
                  <a:t> </a:t>
                </a:r>
              </a:p>
            </p:txBody>
          </p:sp>
        </mc:Fallback>
      </mc:AlternateContent>
      <p:sp>
        <p:nvSpPr>
          <p:cNvPr id="36" name="TextBox 35"/>
          <p:cNvSpPr txBox="1"/>
          <p:nvPr/>
        </p:nvSpPr>
        <p:spPr>
          <a:xfrm>
            <a:off x="7537839" y="3308335"/>
            <a:ext cx="2308709" cy="369332"/>
          </a:xfrm>
          <a:prstGeom prst="rect">
            <a:avLst/>
          </a:prstGeom>
          <a:noFill/>
        </p:spPr>
        <p:txBody>
          <a:bodyPr wrap="none" rtlCol="0">
            <a:spAutoFit/>
          </a:bodyPr>
          <a:lstStyle/>
          <a:p>
            <a:r>
              <a:rPr lang="en-US" dirty="0" smtClean="0"/>
              <a:t>Closed form solution:</a:t>
            </a:r>
            <a:endParaRPr lang="en-US" dirty="0"/>
          </a:p>
        </p:txBody>
      </p:sp>
      <mc:AlternateContent xmlns:mc="http://schemas.openxmlformats.org/markup-compatibility/2006">
        <mc:Choice xmlns:a14="http://schemas.microsoft.com/office/drawing/2010/main" Requires="a14">
          <p:sp>
            <p:nvSpPr>
              <p:cNvPr id="37" name="TextBox 36"/>
              <p:cNvSpPr txBox="1"/>
              <p:nvPr/>
            </p:nvSpPr>
            <p:spPr>
              <a:xfrm>
                <a:off x="7537838" y="3681830"/>
                <a:ext cx="2546787" cy="4019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m:t>
                          </m:r>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𝐼</m:t>
                          </m:r>
                          <m:r>
                            <a:rPr lang="en-US" b="0" i="1" dirty="0" smtClean="0">
                              <a:latin typeface="Cambria Math" panose="02040503050406030204" pitchFamily="18" charset="0"/>
                            </a:rPr>
                            <m:t>−</m:t>
                          </m:r>
                          <m:r>
                            <a:rPr lang="en-US" b="0" i="1" dirty="0" smtClean="0">
                              <a:latin typeface="Cambria Math" panose="02040503050406030204" pitchFamily="18" charset="0"/>
                            </a:rPr>
                            <m:t>𝑐</m:t>
                          </m:r>
                          <m:bar>
                            <m:barPr>
                              <m:pos m:val="top"/>
                              <m:ctrlPr>
                                <a:rPr lang="en-US" b="0" i="1" dirty="0" smtClean="0">
                                  <a:latin typeface="Cambria Math" panose="02040503050406030204" pitchFamily="18" charset="0"/>
                                </a:rPr>
                              </m:ctrlPr>
                            </m:barPr>
                            <m:e>
                              <m:r>
                                <a:rPr lang="en-US" b="0" i="1" dirty="0" smtClean="0">
                                  <a:latin typeface="Cambria Math" panose="02040503050406030204" pitchFamily="18" charset="0"/>
                                </a:rPr>
                                <m:t>𝐴</m:t>
                              </m:r>
                            </m:e>
                          </m:bar>
                          <m:r>
                            <a:rPr lang="en-US" b="0" i="1" dirty="0" smtClean="0">
                              <a:latin typeface="Cambria Math" panose="02040503050406030204" pitchFamily="18" charset="0"/>
                            </a:rPr>
                            <m:t>)</m:t>
                          </m:r>
                        </m:e>
                        <m:sup>
                          <m:r>
                            <a:rPr lang="en-US" b="0" i="1" dirty="0" smtClean="0">
                              <a:latin typeface="Cambria Math" panose="02040503050406030204" pitchFamily="18" charset="0"/>
                            </a:rPr>
                            <m:t>−1</m:t>
                          </m:r>
                        </m:sup>
                      </m:sSup>
                      <m:r>
                        <a:rPr lang="en-US" b="0" i="1" dirty="0" smtClean="0">
                          <a:latin typeface="Cambria Math" panose="02040503050406030204" pitchFamily="18" charset="0"/>
                        </a:rPr>
                        <m:t>𝑞</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7537838" y="3681830"/>
                <a:ext cx="2546787" cy="401970"/>
              </a:xfrm>
              <a:prstGeom prst="rect">
                <a:avLst/>
              </a:prstGeom>
              <a:blipFill rotWithShape="0">
                <a:blip r:embed="rId5"/>
                <a:stretch>
                  <a:fillRect b="-13636"/>
                </a:stretch>
              </a:blipFill>
            </p:spPr>
            <p:txBody>
              <a:bodyPr/>
              <a:lstStyle/>
              <a:p>
                <a:r>
                  <a:rPr lang="en-US">
                    <a:noFill/>
                  </a:rPr>
                  <a:t> </a:t>
                </a:r>
              </a:p>
            </p:txBody>
          </p:sp>
        </mc:Fallback>
      </mc:AlternateContent>
      <p:sp>
        <p:nvSpPr>
          <p:cNvPr id="38" name="TextBox 37"/>
          <p:cNvSpPr txBox="1"/>
          <p:nvPr/>
        </p:nvSpPr>
        <p:spPr>
          <a:xfrm>
            <a:off x="7565665" y="4324759"/>
            <a:ext cx="2061334" cy="369332"/>
          </a:xfrm>
          <a:prstGeom prst="rect">
            <a:avLst/>
          </a:prstGeom>
          <a:noFill/>
        </p:spPr>
        <p:txBody>
          <a:bodyPr wrap="none" rtlCol="0">
            <a:spAutoFit/>
          </a:bodyPr>
          <a:lstStyle/>
          <a:p>
            <a:r>
              <a:rPr lang="en-US" dirty="0" smtClean="0"/>
              <a:t>Recursive solution:</a:t>
            </a:r>
            <a:endParaRPr lang="en-US" dirty="0"/>
          </a:p>
        </p:txBody>
      </p:sp>
      <mc:AlternateContent xmlns:mc="http://schemas.openxmlformats.org/markup-compatibility/2006">
        <mc:Choice xmlns:a14="http://schemas.microsoft.com/office/drawing/2010/main" Requires="a14">
          <p:sp>
            <p:nvSpPr>
              <p:cNvPr id="39" name="TextBox 38"/>
              <p:cNvSpPr txBox="1"/>
              <p:nvPr/>
            </p:nvSpPr>
            <p:spPr>
              <a:xfrm>
                <a:off x="7537838" y="4719961"/>
                <a:ext cx="3117392" cy="138871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𝑞</m:t>
                      </m:r>
                    </m:oMath>
                  </m:oMathPara>
                </a14:m>
                <a:endParaRPr lang="en-US" b="0" i="1" dirty="0" smtClean="0">
                  <a:latin typeface="Cambria Math" panose="02040503050406030204" pitchFamily="18" charset="0"/>
                </a:endParaRPr>
              </a:p>
              <a:p>
                <a:pPr/>
                <a:endParaRPr lang="en-US" sz="2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𝑐</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m:t>
                          </m:r>
                        </m:e>
                      </m:d>
                      <m:r>
                        <a:rPr lang="en-US" b="0" i="1" smtClean="0">
                          <a:latin typeface="Cambria Math" panose="02040503050406030204" pitchFamily="18" charset="0"/>
                        </a:rPr>
                        <m:t>𝑞</m:t>
                      </m:r>
                    </m:oMath>
                  </m:oMathPara>
                </a14:m>
                <a:endParaRPr lang="en-US" b="0" i="1" dirty="0" smtClean="0">
                  <a:latin typeface="Cambria Math" panose="02040503050406030204" pitchFamily="18" charset="0"/>
                </a:endParaRPr>
              </a:p>
              <a:p>
                <a:pPr/>
                <a:endParaRPr lang="en-US" sz="6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𝑈𝑁𝑇𝐼𝐿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𝑎𝑛𝑑</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𝑟</m:t>
                          </m:r>
                        </m:e>
                        <m:sub>
                          <m:r>
                            <a:rPr lang="en-US" i="1">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𝑐𝑜𝑛𝑣𝑒𝑟𝑔𝑒</m:t>
                      </m:r>
                      <m:r>
                        <a:rPr lang="en-US" b="0" i="1" smtClean="0">
                          <a:latin typeface="Cambria Math" panose="02040503050406030204" pitchFamily="18" charset="0"/>
                        </a:rPr>
                        <m:t>:</m:t>
                      </m:r>
                    </m:oMath>
                  </m:oMathPara>
                </a14:m>
                <a:endParaRPr lang="en-US"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𝑐</m:t>
                      </m:r>
                      <m:bar>
                        <m:barPr>
                          <m:pos m:val="top"/>
                          <m:ctrlPr>
                            <a:rPr lang="en-US" i="1">
                              <a:latin typeface="Cambria Math" panose="02040503050406030204" pitchFamily="18" charset="0"/>
                            </a:rPr>
                          </m:ctrlPr>
                        </m:barPr>
                        <m:e>
                          <m:r>
                            <a:rPr lang="en-US" i="1">
                              <a:latin typeface="Cambria Math" panose="02040503050406030204" pitchFamily="18" charset="0"/>
                            </a:rPr>
                            <m:t>𝐴</m:t>
                          </m:r>
                        </m:e>
                      </m:ba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𝑐</m:t>
                          </m:r>
                        </m:e>
                      </m:d>
                      <m:r>
                        <a:rPr lang="en-US" i="1">
                          <a:latin typeface="Cambria Math" panose="02040503050406030204" pitchFamily="18" charset="0"/>
                        </a:rPr>
                        <m:t>𝑞</m:t>
                      </m:r>
                    </m:oMath>
                  </m:oMathPara>
                </a14:m>
                <a:endParaRPr lang="en-US" i="1" dirty="0">
                  <a:latin typeface="Cambria Math" panose="020405030504060302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7537838" y="4719961"/>
                <a:ext cx="3117392" cy="1388713"/>
              </a:xfrm>
              <a:prstGeom prst="rect">
                <a:avLst/>
              </a:prstGeom>
              <a:blipFill rotWithShape="0">
                <a:blip r:embed="rId6"/>
                <a:stretch>
                  <a:fillRect b="-1754"/>
                </a:stretch>
              </a:blipFill>
            </p:spPr>
            <p:txBody>
              <a:bodyPr/>
              <a:lstStyle/>
              <a:p>
                <a:r>
                  <a:rPr lang="en-US">
                    <a:noFill/>
                  </a:rPr>
                  <a:t> </a:t>
                </a:r>
              </a:p>
            </p:txBody>
          </p:sp>
        </mc:Fallback>
      </mc:AlternateContent>
    </p:spTree>
    <p:extLst>
      <p:ext uri="{BB962C8B-B14F-4D97-AF65-F5344CB8AC3E}">
        <p14:creationId xmlns:p14="http://schemas.microsoft.com/office/powerpoint/2010/main" val="3736148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Walk with Restarts </a:t>
            </a:r>
            <a:r>
              <a:rPr lang="en-US" dirty="0" smtClean="0"/>
              <a:t>Algorithm (contd..)</a:t>
            </a:r>
            <a:endParaRPr lang="en-US" dirty="0"/>
          </a:p>
        </p:txBody>
      </p:sp>
      <p:sp>
        <p:nvSpPr>
          <p:cNvPr id="4" name="Oval 3"/>
          <p:cNvSpPr/>
          <p:nvPr/>
        </p:nvSpPr>
        <p:spPr>
          <a:xfrm>
            <a:off x="4381173" y="3776868"/>
            <a:ext cx="528761" cy="549238"/>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5" name="Oval 4"/>
          <p:cNvSpPr/>
          <p:nvPr/>
        </p:nvSpPr>
        <p:spPr>
          <a:xfrm>
            <a:off x="5879994" y="2691316"/>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6" name="Oval 5"/>
          <p:cNvSpPr/>
          <p:nvPr/>
        </p:nvSpPr>
        <p:spPr>
          <a:xfrm>
            <a:off x="5887949" y="37546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7" name="Oval 6"/>
          <p:cNvSpPr/>
          <p:nvPr/>
        </p:nvSpPr>
        <p:spPr>
          <a:xfrm>
            <a:off x="5887947" y="48815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8" name="Straight Connector 7"/>
          <p:cNvCxnSpPr>
            <a:stCxn id="4" idx="7"/>
            <a:endCxn id="5" idx="2"/>
          </p:cNvCxnSpPr>
          <p:nvPr/>
        </p:nvCxnSpPr>
        <p:spPr>
          <a:xfrm flipV="1">
            <a:off x="4832499" y="2965935"/>
            <a:ext cx="1047495" cy="89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6"/>
            <a:endCxn id="6" idx="2"/>
          </p:cNvCxnSpPr>
          <p:nvPr/>
        </p:nvCxnSpPr>
        <p:spPr>
          <a:xfrm flipV="1">
            <a:off x="4909934" y="4029223"/>
            <a:ext cx="978015"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7" idx="1"/>
          </p:cNvCxnSpPr>
          <p:nvPr/>
        </p:nvCxnSpPr>
        <p:spPr>
          <a:xfrm>
            <a:off x="4832499" y="4245672"/>
            <a:ext cx="1132883" cy="716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4"/>
            <a:endCxn id="6" idx="0"/>
          </p:cNvCxnSpPr>
          <p:nvPr/>
        </p:nvCxnSpPr>
        <p:spPr>
          <a:xfrm>
            <a:off x="6144375" y="3240554"/>
            <a:ext cx="7955" cy="51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0"/>
            <a:endCxn id="6" idx="4"/>
          </p:cNvCxnSpPr>
          <p:nvPr/>
        </p:nvCxnSpPr>
        <p:spPr>
          <a:xfrm flipV="1">
            <a:off x="6152328" y="4303842"/>
            <a:ext cx="2" cy="57766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95872" y="2506649"/>
            <a:ext cx="1107866" cy="461665"/>
          </a:xfrm>
          <a:prstGeom prst="rect">
            <a:avLst/>
          </a:prstGeom>
          <a:noFill/>
        </p:spPr>
        <p:txBody>
          <a:bodyPr wrap="square" rtlCol="0">
            <a:spAutoFit/>
          </a:bodyPr>
          <a:lstStyle/>
          <a:p>
            <a:r>
              <a:rPr lang="en-US" sz="2400" dirty="0" smtClean="0"/>
              <a:t>Step 0:</a:t>
            </a:r>
            <a:endParaRPr lang="en-US" sz="2400" dirty="0"/>
          </a:p>
        </p:txBody>
      </p:sp>
      <p:sp>
        <p:nvSpPr>
          <p:cNvPr id="15" name="TextBox 14"/>
          <p:cNvSpPr txBox="1"/>
          <p:nvPr/>
        </p:nvSpPr>
        <p:spPr>
          <a:xfrm>
            <a:off x="4909934" y="3055888"/>
            <a:ext cx="617477" cy="369332"/>
          </a:xfrm>
          <a:prstGeom prst="rect">
            <a:avLst/>
          </a:prstGeom>
          <a:noFill/>
        </p:spPr>
        <p:txBody>
          <a:bodyPr wrap="none" rtlCol="0">
            <a:spAutoFit/>
          </a:bodyPr>
          <a:lstStyle/>
          <a:p>
            <a:r>
              <a:rPr lang="en-US" dirty="0" smtClean="0"/>
              <a:t>0.33</a:t>
            </a:r>
            <a:endParaRPr lang="en-US" dirty="0"/>
          </a:p>
        </p:txBody>
      </p:sp>
      <p:sp>
        <p:nvSpPr>
          <p:cNvPr id="16" name="TextBox 15"/>
          <p:cNvSpPr txBox="1"/>
          <p:nvPr/>
        </p:nvSpPr>
        <p:spPr>
          <a:xfrm>
            <a:off x="5090201" y="3754604"/>
            <a:ext cx="617477" cy="369332"/>
          </a:xfrm>
          <a:prstGeom prst="rect">
            <a:avLst/>
          </a:prstGeom>
          <a:noFill/>
        </p:spPr>
        <p:txBody>
          <a:bodyPr wrap="none" rtlCol="0">
            <a:spAutoFit/>
          </a:bodyPr>
          <a:lstStyle/>
          <a:p>
            <a:r>
              <a:rPr lang="en-US" dirty="0" smtClean="0"/>
              <a:t>0.33</a:t>
            </a:r>
            <a:endParaRPr lang="en-US" dirty="0"/>
          </a:p>
        </p:txBody>
      </p:sp>
      <p:sp>
        <p:nvSpPr>
          <p:cNvPr id="17" name="TextBox 16"/>
          <p:cNvSpPr txBox="1"/>
          <p:nvPr/>
        </p:nvSpPr>
        <p:spPr>
          <a:xfrm>
            <a:off x="4914132" y="4553739"/>
            <a:ext cx="617477" cy="369332"/>
          </a:xfrm>
          <a:prstGeom prst="rect">
            <a:avLst/>
          </a:prstGeom>
          <a:noFill/>
        </p:spPr>
        <p:txBody>
          <a:bodyPr wrap="none" rtlCol="0">
            <a:spAutoFit/>
          </a:bodyPr>
          <a:lstStyle/>
          <a:p>
            <a:r>
              <a:rPr lang="en-US" dirty="0" smtClean="0"/>
              <a:t>0.33</a:t>
            </a:r>
            <a:endParaRPr lang="en-US" dirty="0"/>
          </a:p>
        </p:txBody>
      </p:sp>
      <p:sp>
        <p:nvSpPr>
          <p:cNvPr id="20" name="Oval 19"/>
          <p:cNvSpPr/>
          <p:nvPr/>
        </p:nvSpPr>
        <p:spPr>
          <a:xfrm>
            <a:off x="7420058" y="3755185"/>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cxnSp>
        <p:nvCxnSpPr>
          <p:cNvPr id="21" name="Straight Connector 20"/>
          <p:cNvCxnSpPr>
            <a:stCxn id="6" idx="6"/>
            <a:endCxn id="20" idx="2"/>
          </p:cNvCxnSpPr>
          <p:nvPr/>
        </p:nvCxnSpPr>
        <p:spPr>
          <a:xfrm>
            <a:off x="6416710" y="4029223"/>
            <a:ext cx="1003348" cy="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6"/>
            <a:endCxn id="20" idx="1"/>
          </p:cNvCxnSpPr>
          <p:nvPr/>
        </p:nvCxnSpPr>
        <p:spPr>
          <a:xfrm>
            <a:off x="6408755" y="2965935"/>
            <a:ext cx="1088738" cy="8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7"/>
            <a:endCxn id="20" idx="3"/>
          </p:cNvCxnSpPr>
          <p:nvPr/>
        </p:nvCxnSpPr>
        <p:spPr>
          <a:xfrm flipV="1">
            <a:off x="6339273" y="4223989"/>
            <a:ext cx="1158220" cy="73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849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a:xfrm>
            <a:off x="1024128" y="585216"/>
            <a:ext cx="9720072" cy="1499616"/>
          </a:xfrm>
        </p:spPr>
        <p:txBody>
          <a:bodyPr/>
          <a:lstStyle/>
          <a:p>
            <a:r>
              <a:rPr lang="en-US" dirty="0"/>
              <a:t>Random Walk with Restarts </a:t>
            </a:r>
            <a:r>
              <a:rPr lang="en-US" dirty="0" smtClean="0"/>
              <a:t>Algorithm (contd..)</a:t>
            </a:r>
            <a:endParaRPr lang="en-US" dirty="0"/>
          </a:p>
        </p:txBody>
      </p:sp>
      <p:sp>
        <p:nvSpPr>
          <p:cNvPr id="36" name="Oval 35"/>
          <p:cNvSpPr/>
          <p:nvPr/>
        </p:nvSpPr>
        <p:spPr>
          <a:xfrm>
            <a:off x="4381173" y="3776868"/>
            <a:ext cx="528761" cy="549238"/>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37" name="Oval 36"/>
          <p:cNvSpPr/>
          <p:nvPr/>
        </p:nvSpPr>
        <p:spPr>
          <a:xfrm>
            <a:off x="5879994" y="2691316"/>
            <a:ext cx="528761" cy="549238"/>
          </a:xfrm>
          <a:prstGeom prst="ellipse">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38" name="Oval 37"/>
          <p:cNvSpPr/>
          <p:nvPr/>
        </p:nvSpPr>
        <p:spPr>
          <a:xfrm>
            <a:off x="5887949" y="37546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39" name="Oval 38"/>
          <p:cNvSpPr/>
          <p:nvPr/>
        </p:nvSpPr>
        <p:spPr>
          <a:xfrm>
            <a:off x="5887947" y="48815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40" name="Straight Connector 39"/>
          <p:cNvCxnSpPr>
            <a:stCxn id="36" idx="7"/>
            <a:endCxn id="37" idx="2"/>
          </p:cNvCxnSpPr>
          <p:nvPr/>
        </p:nvCxnSpPr>
        <p:spPr>
          <a:xfrm flipV="1">
            <a:off x="4832499" y="2965935"/>
            <a:ext cx="1047495" cy="89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6"/>
            <a:endCxn id="38" idx="2"/>
          </p:cNvCxnSpPr>
          <p:nvPr/>
        </p:nvCxnSpPr>
        <p:spPr>
          <a:xfrm flipV="1">
            <a:off x="4909934" y="4029223"/>
            <a:ext cx="978015"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5"/>
            <a:endCxn id="39" idx="1"/>
          </p:cNvCxnSpPr>
          <p:nvPr/>
        </p:nvCxnSpPr>
        <p:spPr>
          <a:xfrm>
            <a:off x="4832499" y="4245672"/>
            <a:ext cx="1132883" cy="716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4"/>
            <a:endCxn id="38" idx="0"/>
          </p:cNvCxnSpPr>
          <p:nvPr/>
        </p:nvCxnSpPr>
        <p:spPr>
          <a:xfrm>
            <a:off x="6144375" y="3240554"/>
            <a:ext cx="7955" cy="51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0"/>
            <a:endCxn id="38" idx="4"/>
          </p:cNvCxnSpPr>
          <p:nvPr/>
        </p:nvCxnSpPr>
        <p:spPr>
          <a:xfrm flipV="1">
            <a:off x="6152328" y="4303842"/>
            <a:ext cx="2" cy="577662"/>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195872" y="2506649"/>
            <a:ext cx="1107866" cy="461665"/>
          </a:xfrm>
          <a:prstGeom prst="rect">
            <a:avLst/>
          </a:prstGeom>
          <a:noFill/>
        </p:spPr>
        <p:txBody>
          <a:bodyPr wrap="square" rtlCol="0">
            <a:spAutoFit/>
          </a:bodyPr>
          <a:lstStyle/>
          <a:p>
            <a:r>
              <a:rPr lang="en-US" sz="2400" dirty="0" smtClean="0"/>
              <a:t>Step 1:</a:t>
            </a:r>
            <a:endParaRPr lang="en-US" sz="2400" dirty="0"/>
          </a:p>
        </p:txBody>
      </p:sp>
      <p:sp>
        <p:nvSpPr>
          <p:cNvPr id="49" name="Oval 48"/>
          <p:cNvSpPr/>
          <p:nvPr/>
        </p:nvSpPr>
        <p:spPr>
          <a:xfrm>
            <a:off x="7420058" y="3755185"/>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cxnSp>
        <p:nvCxnSpPr>
          <p:cNvPr id="50" name="Straight Connector 49"/>
          <p:cNvCxnSpPr>
            <a:stCxn id="38" idx="6"/>
            <a:endCxn id="49" idx="2"/>
          </p:cNvCxnSpPr>
          <p:nvPr/>
        </p:nvCxnSpPr>
        <p:spPr>
          <a:xfrm>
            <a:off x="6416710" y="4029223"/>
            <a:ext cx="1003348" cy="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6"/>
            <a:endCxn id="49" idx="1"/>
          </p:cNvCxnSpPr>
          <p:nvPr/>
        </p:nvCxnSpPr>
        <p:spPr>
          <a:xfrm>
            <a:off x="6408755" y="2965935"/>
            <a:ext cx="1088738" cy="8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9" idx="7"/>
            <a:endCxn id="49" idx="3"/>
          </p:cNvCxnSpPr>
          <p:nvPr/>
        </p:nvCxnSpPr>
        <p:spPr>
          <a:xfrm flipV="1">
            <a:off x="6339273" y="4223989"/>
            <a:ext cx="1158220" cy="737949"/>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982360" y="3055888"/>
            <a:ext cx="617477" cy="369332"/>
          </a:xfrm>
          <a:prstGeom prst="rect">
            <a:avLst/>
          </a:prstGeom>
          <a:noFill/>
        </p:spPr>
        <p:txBody>
          <a:bodyPr wrap="none" rtlCol="0">
            <a:spAutoFit/>
          </a:bodyPr>
          <a:lstStyle/>
          <a:p>
            <a:r>
              <a:rPr lang="en-US" dirty="0" smtClean="0"/>
              <a:t>0.33</a:t>
            </a:r>
            <a:endParaRPr lang="en-US" dirty="0"/>
          </a:p>
        </p:txBody>
      </p:sp>
      <p:sp>
        <p:nvSpPr>
          <p:cNvPr id="54" name="TextBox 53"/>
          <p:cNvSpPr txBox="1"/>
          <p:nvPr/>
        </p:nvSpPr>
        <p:spPr>
          <a:xfrm>
            <a:off x="6132880" y="3380113"/>
            <a:ext cx="617477" cy="369332"/>
          </a:xfrm>
          <a:prstGeom prst="rect">
            <a:avLst/>
          </a:prstGeom>
          <a:noFill/>
        </p:spPr>
        <p:txBody>
          <a:bodyPr wrap="none" rtlCol="0">
            <a:spAutoFit/>
          </a:bodyPr>
          <a:lstStyle/>
          <a:p>
            <a:r>
              <a:rPr lang="en-US" dirty="0" smtClean="0"/>
              <a:t>0.33</a:t>
            </a:r>
            <a:endParaRPr lang="en-US" dirty="0"/>
          </a:p>
        </p:txBody>
      </p:sp>
      <p:sp>
        <p:nvSpPr>
          <p:cNvPr id="55" name="TextBox 54"/>
          <p:cNvSpPr txBox="1"/>
          <p:nvPr/>
        </p:nvSpPr>
        <p:spPr>
          <a:xfrm>
            <a:off x="6736727" y="2960755"/>
            <a:ext cx="617477" cy="369332"/>
          </a:xfrm>
          <a:prstGeom prst="rect">
            <a:avLst/>
          </a:prstGeom>
          <a:noFill/>
        </p:spPr>
        <p:txBody>
          <a:bodyPr wrap="none" rtlCol="0">
            <a:spAutoFit/>
          </a:bodyPr>
          <a:lstStyle/>
          <a:p>
            <a:r>
              <a:rPr lang="en-US" dirty="0" smtClean="0"/>
              <a:t>0.33</a:t>
            </a:r>
            <a:endParaRPr lang="en-US" dirty="0"/>
          </a:p>
        </p:txBody>
      </p:sp>
    </p:spTree>
    <p:extLst>
      <p:ext uri="{BB962C8B-B14F-4D97-AF65-F5344CB8AC3E}">
        <p14:creationId xmlns:p14="http://schemas.microsoft.com/office/powerpoint/2010/main" val="741203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1024128" y="585216"/>
            <a:ext cx="9720072" cy="1499616"/>
          </a:xfrm>
        </p:spPr>
        <p:txBody>
          <a:bodyPr/>
          <a:lstStyle/>
          <a:p>
            <a:r>
              <a:rPr lang="en-US" dirty="0"/>
              <a:t>Random Walk with Restarts </a:t>
            </a:r>
            <a:r>
              <a:rPr lang="en-US" dirty="0" smtClean="0"/>
              <a:t>Algorithm (contd..)</a:t>
            </a:r>
            <a:endParaRPr lang="en-US" dirty="0"/>
          </a:p>
        </p:txBody>
      </p:sp>
      <p:sp>
        <p:nvSpPr>
          <p:cNvPr id="20" name="Oval 19"/>
          <p:cNvSpPr/>
          <p:nvPr/>
        </p:nvSpPr>
        <p:spPr>
          <a:xfrm>
            <a:off x="4381173" y="3776868"/>
            <a:ext cx="528761" cy="549238"/>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21" name="Oval 20"/>
          <p:cNvSpPr/>
          <p:nvPr/>
        </p:nvSpPr>
        <p:spPr>
          <a:xfrm>
            <a:off x="5879994" y="2691316"/>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22" name="Oval 21"/>
          <p:cNvSpPr/>
          <p:nvPr/>
        </p:nvSpPr>
        <p:spPr>
          <a:xfrm>
            <a:off x="5887949" y="3754604"/>
            <a:ext cx="528761" cy="549238"/>
          </a:xfrm>
          <a:prstGeom prst="ellipse">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23" name="Oval 22"/>
          <p:cNvSpPr/>
          <p:nvPr/>
        </p:nvSpPr>
        <p:spPr>
          <a:xfrm>
            <a:off x="5887947" y="48815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24" name="Straight Connector 23"/>
          <p:cNvCxnSpPr>
            <a:stCxn id="20" idx="7"/>
            <a:endCxn id="21" idx="2"/>
          </p:cNvCxnSpPr>
          <p:nvPr/>
        </p:nvCxnSpPr>
        <p:spPr>
          <a:xfrm flipV="1">
            <a:off x="4832499" y="2965935"/>
            <a:ext cx="1047495" cy="89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6"/>
            <a:endCxn id="22" idx="2"/>
          </p:cNvCxnSpPr>
          <p:nvPr/>
        </p:nvCxnSpPr>
        <p:spPr>
          <a:xfrm flipV="1">
            <a:off x="4909934" y="4029223"/>
            <a:ext cx="978015"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5"/>
            <a:endCxn id="23" idx="1"/>
          </p:cNvCxnSpPr>
          <p:nvPr/>
        </p:nvCxnSpPr>
        <p:spPr>
          <a:xfrm>
            <a:off x="4832499" y="4245672"/>
            <a:ext cx="1132883" cy="716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4"/>
            <a:endCxn id="22" idx="0"/>
          </p:cNvCxnSpPr>
          <p:nvPr/>
        </p:nvCxnSpPr>
        <p:spPr>
          <a:xfrm>
            <a:off x="6144375" y="3240554"/>
            <a:ext cx="7955" cy="51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0"/>
            <a:endCxn id="22" idx="4"/>
          </p:cNvCxnSpPr>
          <p:nvPr/>
        </p:nvCxnSpPr>
        <p:spPr>
          <a:xfrm flipV="1">
            <a:off x="6152328" y="4303842"/>
            <a:ext cx="2" cy="57766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95872" y="2506649"/>
            <a:ext cx="1107866" cy="461665"/>
          </a:xfrm>
          <a:prstGeom prst="rect">
            <a:avLst/>
          </a:prstGeom>
          <a:noFill/>
        </p:spPr>
        <p:txBody>
          <a:bodyPr wrap="square" rtlCol="0">
            <a:spAutoFit/>
          </a:bodyPr>
          <a:lstStyle/>
          <a:p>
            <a:r>
              <a:rPr lang="en-US" sz="2400" dirty="0" smtClean="0"/>
              <a:t>Step 2:</a:t>
            </a:r>
            <a:endParaRPr lang="en-US" sz="2400" dirty="0"/>
          </a:p>
        </p:txBody>
      </p:sp>
      <p:sp>
        <p:nvSpPr>
          <p:cNvPr id="30" name="Oval 29"/>
          <p:cNvSpPr/>
          <p:nvPr/>
        </p:nvSpPr>
        <p:spPr>
          <a:xfrm>
            <a:off x="7420058" y="3755185"/>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cxnSp>
        <p:nvCxnSpPr>
          <p:cNvPr id="31" name="Straight Connector 30"/>
          <p:cNvCxnSpPr>
            <a:stCxn id="22" idx="6"/>
            <a:endCxn id="30" idx="2"/>
          </p:cNvCxnSpPr>
          <p:nvPr/>
        </p:nvCxnSpPr>
        <p:spPr>
          <a:xfrm>
            <a:off x="6416710" y="4029223"/>
            <a:ext cx="1003348" cy="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6"/>
            <a:endCxn id="30" idx="1"/>
          </p:cNvCxnSpPr>
          <p:nvPr/>
        </p:nvCxnSpPr>
        <p:spPr>
          <a:xfrm>
            <a:off x="6408755" y="2965935"/>
            <a:ext cx="1088738" cy="8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7"/>
            <a:endCxn id="30" idx="3"/>
          </p:cNvCxnSpPr>
          <p:nvPr/>
        </p:nvCxnSpPr>
        <p:spPr>
          <a:xfrm flipV="1">
            <a:off x="6339273" y="4223989"/>
            <a:ext cx="1158220" cy="737949"/>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45318" y="3698681"/>
            <a:ext cx="617477" cy="369332"/>
          </a:xfrm>
          <a:prstGeom prst="rect">
            <a:avLst/>
          </a:prstGeom>
          <a:noFill/>
        </p:spPr>
        <p:txBody>
          <a:bodyPr wrap="none" rtlCol="0">
            <a:spAutoFit/>
          </a:bodyPr>
          <a:lstStyle/>
          <a:p>
            <a:r>
              <a:rPr lang="en-US" dirty="0" smtClean="0"/>
              <a:t>0.25</a:t>
            </a:r>
            <a:endParaRPr lang="en-US" dirty="0"/>
          </a:p>
        </p:txBody>
      </p:sp>
      <p:sp>
        <p:nvSpPr>
          <p:cNvPr id="35" name="TextBox 34"/>
          <p:cNvSpPr txBox="1"/>
          <p:nvPr/>
        </p:nvSpPr>
        <p:spPr>
          <a:xfrm>
            <a:off x="6132880" y="3334848"/>
            <a:ext cx="617477" cy="369332"/>
          </a:xfrm>
          <a:prstGeom prst="rect">
            <a:avLst/>
          </a:prstGeom>
          <a:noFill/>
        </p:spPr>
        <p:txBody>
          <a:bodyPr wrap="none" rtlCol="0">
            <a:spAutoFit/>
          </a:bodyPr>
          <a:lstStyle/>
          <a:p>
            <a:r>
              <a:rPr lang="en-US" dirty="0" smtClean="0"/>
              <a:t>0.25</a:t>
            </a:r>
            <a:endParaRPr lang="en-US" dirty="0"/>
          </a:p>
        </p:txBody>
      </p:sp>
      <p:sp>
        <p:nvSpPr>
          <p:cNvPr id="36" name="TextBox 35"/>
          <p:cNvSpPr txBox="1"/>
          <p:nvPr/>
        </p:nvSpPr>
        <p:spPr>
          <a:xfrm>
            <a:off x="6546608" y="3657864"/>
            <a:ext cx="617477" cy="369332"/>
          </a:xfrm>
          <a:prstGeom prst="rect">
            <a:avLst/>
          </a:prstGeom>
          <a:noFill/>
        </p:spPr>
        <p:txBody>
          <a:bodyPr wrap="none" rtlCol="0">
            <a:spAutoFit/>
          </a:bodyPr>
          <a:lstStyle/>
          <a:p>
            <a:r>
              <a:rPr lang="en-US" dirty="0" smtClean="0"/>
              <a:t>0.25</a:t>
            </a:r>
            <a:endParaRPr lang="en-US" dirty="0"/>
          </a:p>
        </p:txBody>
      </p:sp>
      <p:sp>
        <p:nvSpPr>
          <p:cNvPr id="37" name="TextBox 36"/>
          <p:cNvSpPr txBox="1"/>
          <p:nvPr/>
        </p:nvSpPr>
        <p:spPr>
          <a:xfrm>
            <a:off x="6107967" y="4347390"/>
            <a:ext cx="617477" cy="369332"/>
          </a:xfrm>
          <a:prstGeom prst="rect">
            <a:avLst/>
          </a:prstGeom>
          <a:noFill/>
        </p:spPr>
        <p:txBody>
          <a:bodyPr wrap="none" rtlCol="0">
            <a:spAutoFit/>
          </a:bodyPr>
          <a:lstStyle/>
          <a:p>
            <a:r>
              <a:rPr lang="en-US" dirty="0" smtClean="0"/>
              <a:t>0.25</a:t>
            </a:r>
            <a:endParaRPr lang="en-US" dirty="0"/>
          </a:p>
        </p:txBody>
      </p:sp>
    </p:spTree>
    <p:extLst>
      <p:ext uri="{BB962C8B-B14F-4D97-AF65-F5344CB8AC3E}">
        <p14:creationId xmlns:p14="http://schemas.microsoft.com/office/powerpoint/2010/main" val="2965079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4128" y="585216"/>
            <a:ext cx="9720072" cy="1499616"/>
          </a:xfrm>
        </p:spPr>
        <p:txBody>
          <a:bodyPr/>
          <a:lstStyle/>
          <a:p>
            <a:r>
              <a:rPr lang="en-US" dirty="0"/>
              <a:t>Random Walk with Restarts </a:t>
            </a:r>
            <a:r>
              <a:rPr lang="en-US" dirty="0" smtClean="0"/>
              <a:t>Algorithm (contd..)</a:t>
            </a:r>
            <a:endParaRPr lang="en-US" dirty="0"/>
          </a:p>
        </p:txBody>
      </p:sp>
      <p:sp>
        <p:nvSpPr>
          <p:cNvPr id="5" name="Oval 4"/>
          <p:cNvSpPr/>
          <p:nvPr/>
        </p:nvSpPr>
        <p:spPr>
          <a:xfrm>
            <a:off x="4381173" y="3776868"/>
            <a:ext cx="528761" cy="549238"/>
          </a:xfrm>
          <a:prstGeom prst="ellipse">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6" name="Oval 5"/>
          <p:cNvSpPr/>
          <p:nvPr/>
        </p:nvSpPr>
        <p:spPr>
          <a:xfrm>
            <a:off x="5879994" y="2691316"/>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7" name="Oval 6"/>
          <p:cNvSpPr/>
          <p:nvPr/>
        </p:nvSpPr>
        <p:spPr>
          <a:xfrm>
            <a:off x="5887949" y="3754604"/>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8" name="Oval 7"/>
          <p:cNvSpPr/>
          <p:nvPr/>
        </p:nvSpPr>
        <p:spPr>
          <a:xfrm>
            <a:off x="5887947" y="48815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9" name="Straight Connector 8"/>
          <p:cNvCxnSpPr>
            <a:stCxn id="5" idx="7"/>
            <a:endCxn id="6" idx="2"/>
          </p:cNvCxnSpPr>
          <p:nvPr/>
        </p:nvCxnSpPr>
        <p:spPr>
          <a:xfrm flipV="1">
            <a:off x="4832499" y="2965935"/>
            <a:ext cx="1047495" cy="89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7" idx="2"/>
          </p:cNvCxnSpPr>
          <p:nvPr/>
        </p:nvCxnSpPr>
        <p:spPr>
          <a:xfrm flipV="1">
            <a:off x="4909934" y="4029223"/>
            <a:ext cx="978015"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5"/>
            <a:endCxn id="8" idx="1"/>
          </p:cNvCxnSpPr>
          <p:nvPr/>
        </p:nvCxnSpPr>
        <p:spPr>
          <a:xfrm>
            <a:off x="4832499" y="4245672"/>
            <a:ext cx="1132883" cy="716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0"/>
          </p:cNvCxnSpPr>
          <p:nvPr/>
        </p:nvCxnSpPr>
        <p:spPr>
          <a:xfrm>
            <a:off x="6144375" y="3240554"/>
            <a:ext cx="7955" cy="51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0"/>
            <a:endCxn id="7" idx="4"/>
          </p:cNvCxnSpPr>
          <p:nvPr/>
        </p:nvCxnSpPr>
        <p:spPr>
          <a:xfrm flipV="1">
            <a:off x="6152328" y="4303842"/>
            <a:ext cx="2" cy="5776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95872" y="2506649"/>
            <a:ext cx="1107866" cy="461665"/>
          </a:xfrm>
          <a:prstGeom prst="rect">
            <a:avLst/>
          </a:prstGeom>
          <a:noFill/>
        </p:spPr>
        <p:txBody>
          <a:bodyPr wrap="square" rtlCol="0">
            <a:spAutoFit/>
          </a:bodyPr>
          <a:lstStyle/>
          <a:p>
            <a:r>
              <a:rPr lang="en-US" sz="2400" dirty="0" smtClean="0"/>
              <a:t>Step 3:</a:t>
            </a:r>
            <a:endParaRPr lang="en-US" sz="2400" dirty="0"/>
          </a:p>
        </p:txBody>
      </p:sp>
      <p:sp>
        <p:nvSpPr>
          <p:cNvPr id="15" name="Oval 14"/>
          <p:cNvSpPr/>
          <p:nvPr/>
        </p:nvSpPr>
        <p:spPr>
          <a:xfrm>
            <a:off x="7420058" y="3755185"/>
            <a:ext cx="528761" cy="549238"/>
          </a:xfrm>
          <a:prstGeom prst="ellipse">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cxnSp>
        <p:nvCxnSpPr>
          <p:cNvPr id="16" name="Straight Connector 15"/>
          <p:cNvCxnSpPr>
            <a:stCxn id="7" idx="6"/>
            <a:endCxn id="15" idx="2"/>
          </p:cNvCxnSpPr>
          <p:nvPr/>
        </p:nvCxnSpPr>
        <p:spPr>
          <a:xfrm>
            <a:off x="6416710" y="4029223"/>
            <a:ext cx="1003348" cy="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15" idx="1"/>
          </p:cNvCxnSpPr>
          <p:nvPr/>
        </p:nvCxnSpPr>
        <p:spPr>
          <a:xfrm>
            <a:off x="6408755" y="2965935"/>
            <a:ext cx="1088738" cy="8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7"/>
            <a:endCxn id="15" idx="3"/>
          </p:cNvCxnSpPr>
          <p:nvPr/>
        </p:nvCxnSpPr>
        <p:spPr>
          <a:xfrm flipV="1">
            <a:off x="6339273" y="4223989"/>
            <a:ext cx="1158220" cy="73794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25444" y="3004394"/>
            <a:ext cx="617477" cy="369332"/>
          </a:xfrm>
          <a:prstGeom prst="rect">
            <a:avLst/>
          </a:prstGeom>
          <a:noFill/>
        </p:spPr>
        <p:txBody>
          <a:bodyPr wrap="none" rtlCol="0">
            <a:spAutoFit/>
          </a:bodyPr>
          <a:lstStyle/>
          <a:p>
            <a:r>
              <a:rPr lang="en-US" dirty="0" smtClean="0"/>
              <a:t>0.33</a:t>
            </a:r>
            <a:endParaRPr lang="en-US" dirty="0"/>
          </a:p>
        </p:txBody>
      </p:sp>
      <p:sp>
        <p:nvSpPr>
          <p:cNvPr id="21" name="TextBox 20"/>
          <p:cNvSpPr txBox="1"/>
          <p:nvPr/>
        </p:nvSpPr>
        <p:spPr>
          <a:xfrm>
            <a:off x="6546608" y="3657864"/>
            <a:ext cx="617477" cy="369332"/>
          </a:xfrm>
          <a:prstGeom prst="rect">
            <a:avLst/>
          </a:prstGeom>
          <a:noFill/>
        </p:spPr>
        <p:txBody>
          <a:bodyPr wrap="none" rtlCol="0">
            <a:spAutoFit/>
          </a:bodyPr>
          <a:lstStyle/>
          <a:p>
            <a:r>
              <a:rPr lang="en-US" dirty="0" smtClean="0"/>
              <a:t>0.33</a:t>
            </a:r>
            <a:endParaRPr lang="en-US" dirty="0"/>
          </a:p>
        </p:txBody>
      </p:sp>
      <p:sp>
        <p:nvSpPr>
          <p:cNvPr id="22" name="TextBox 21"/>
          <p:cNvSpPr txBox="1"/>
          <p:nvPr/>
        </p:nvSpPr>
        <p:spPr>
          <a:xfrm>
            <a:off x="6764391" y="4591156"/>
            <a:ext cx="617477" cy="369332"/>
          </a:xfrm>
          <a:prstGeom prst="rect">
            <a:avLst/>
          </a:prstGeom>
          <a:noFill/>
        </p:spPr>
        <p:txBody>
          <a:bodyPr wrap="none" rtlCol="0">
            <a:spAutoFit/>
          </a:bodyPr>
          <a:lstStyle/>
          <a:p>
            <a:r>
              <a:rPr lang="en-US" dirty="0" smtClean="0"/>
              <a:t>0.33</a:t>
            </a:r>
            <a:endParaRPr lang="en-US" dirty="0"/>
          </a:p>
        </p:txBody>
      </p:sp>
    </p:spTree>
    <p:extLst>
      <p:ext uri="{BB962C8B-B14F-4D97-AF65-F5344CB8AC3E}">
        <p14:creationId xmlns:p14="http://schemas.microsoft.com/office/powerpoint/2010/main" val="710380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24128" y="585216"/>
            <a:ext cx="9720072" cy="1499616"/>
          </a:xfrm>
        </p:spPr>
        <p:txBody>
          <a:bodyPr/>
          <a:lstStyle/>
          <a:p>
            <a:r>
              <a:rPr lang="en-US" dirty="0"/>
              <a:t>Random Walk with Restarts </a:t>
            </a:r>
            <a:r>
              <a:rPr lang="en-US" dirty="0" smtClean="0"/>
              <a:t>Algorithm (contd..)</a:t>
            </a:r>
            <a:endParaRPr lang="en-US" dirty="0"/>
          </a:p>
        </p:txBody>
      </p:sp>
      <p:sp>
        <p:nvSpPr>
          <p:cNvPr id="5" name="Oval 4"/>
          <p:cNvSpPr/>
          <p:nvPr/>
        </p:nvSpPr>
        <p:spPr>
          <a:xfrm>
            <a:off x="4381173" y="3776868"/>
            <a:ext cx="528761" cy="549238"/>
          </a:xfrm>
          <a:prstGeom prst="ellipse">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1</a:t>
            </a:r>
          </a:p>
        </p:txBody>
      </p:sp>
      <p:sp>
        <p:nvSpPr>
          <p:cNvPr id="6" name="Oval 5"/>
          <p:cNvSpPr/>
          <p:nvPr/>
        </p:nvSpPr>
        <p:spPr>
          <a:xfrm>
            <a:off x="5879994" y="2691316"/>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2</a:t>
            </a:r>
            <a:endParaRPr lang="en-US" dirty="0"/>
          </a:p>
        </p:txBody>
      </p:sp>
      <p:sp>
        <p:nvSpPr>
          <p:cNvPr id="7" name="Oval 6"/>
          <p:cNvSpPr/>
          <p:nvPr/>
        </p:nvSpPr>
        <p:spPr>
          <a:xfrm>
            <a:off x="5887949" y="3754604"/>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3</a:t>
            </a:r>
            <a:endParaRPr lang="en-US" dirty="0"/>
          </a:p>
        </p:txBody>
      </p:sp>
      <p:sp>
        <p:nvSpPr>
          <p:cNvPr id="8" name="Oval 7"/>
          <p:cNvSpPr/>
          <p:nvPr/>
        </p:nvSpPr>
        <p:spPr>
          <a:xfrm>
            <a:off x="5887947" y="4881504"/>
            <a:ext cx="528761" cy="54923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4</a:t>
            </a:r>
            <a:endParaRPr lang="en-US" dirty="0"/>
          </a:p>
        </p:txBody>
      </p:sp>
      <p:cxnSp>
        <p:nvCxnSpPr>
          <p:cNvPr id="9" name="Straight Connector 8"/>
          <p:cNvCxnSpPr>
            <a:stCxn id="5" idx="7"/>
            <a:endCxn id="6" idx="2"/>
          </p:cNvCxnSpPr>
          <p:nvPr/>
        </p:nvCxnSpPr>
        <p:spPr>
          <a:xfrm flipV="1">
            <a:off x="4832499" y="2965935"/>
            <a:ext cx="1047495" cy="89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7" idx="2"/>
          </p:cNvCxnSpPr>
          <p:nvPr/>
        </p:nvCxnSpPr>
        <p:spPr>
          <a:xfrm flipV="1">
            <a:off x="4909934" y="4029223"/>
            <a:ext cx="978015" cy="2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5"/>
            <a:endCxn id="8" idx="1"/>
          </p:cNvCxnSpPr>
          <p:nvPr/>
        </p:nvCxnSpPr>
        <p:spPr>
          <a:xfrm>
            <a:off x="4832499" y="4245672"/>
            <a:ext cx="1132883" cy="716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7" idx="0"/>
          </p:cNvCxnSpPr>
          <p:nvPr/>
        </p:nvCxnSpPr>
        <p:spPr>
          <a:xfrm>
            <a:off x="6144375" y="3240554"/>
            <a:ext cx="7955" cy="51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0"/>
            <a:endCxn id="7" idx="4"/>
          </p:cNvCxnSpPr>
          <p:nvPr/>
        </p:nvCxnSpPr>
        <p:spPr>
          <a:xfrm flipV="1">
            <a:off x="6152328" y="4303842"/>
            <a:ext cx="2" cy="57766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95871" y="2506649"/>
            <a:ext cx="1482055" cy="830997"/>
          </a:xfrm>
          <a:prstGeom prst="rect">
            <a:avLst/>
          </a:prstGeom>
          <a:noFill/>
        </p:spPr>
        <p:txBody>
          <a:bodyPr wrap="square" rtlCol="0">
            <a:spAutoFit/>
          </a:bodyPr>
          <a:lstStyle/>
          <a:p>
            <a:r>
              <a:rPr lang="en-US" sz="2400" dirty="0" smtClean="0"/>
              <a:t>Step 4: (Restart)</a:t>
            </a:r>
            <a:endParaRPr lang="en-US" sz="2400" dirty="0"/>
          </a:p>
        </p:txBody>
      </p:sp>
      <p:sp>
        <p:nvSpPr>
          <p:cNvPr id="15" name="Oval 14"/>
          <p:cNvSpPr/>
          <p:nvPr/>
        </p:nvSpPr>
        <p:spPr>
          <a:xfrm>
            <a:off x="7420058" y="3755185"/>
            <a:ext cx="528761" cy="549238"/>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5</a:t>
            </a:r>
          </a:p>
        </p:txBody>
      </p:sp>
      <p:cxnSp>
        <p:nvCxnSpPr>
          <p:cNvPr id="16" name="Straight Connector 15"/>
          <p:cNvCxnSpPr>
            <a:stCxn id="7" idx="6"/>
            <a:endCxn id="15" idx="2"/>
          </p:cNvCxnSpPr>
          <p:nvPr/>
        </p:nvCxnSpPr>
        <p:spPr>
          <a:xfrm>
            <a:off x="6416710" y="4029223"/>
            <a:ext cx="1003348" cy="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15" idx="1"/>
          </p:cNvCxnSpPr>
          <p:nvPr/>
        </p:nvCxnSpPr>
        <p:spPr>
          <a:xfrm>
            <a:off x="6408755" y="2965935"/>
            <a:ext cx="1088738" cy="8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7"/>
            <a:endCxn id="15" idx="3"/>
          </p:cNvCxnSpPr>
          <p:nvPr/>
        </p:nvCxnSpPr>
        <p:spPr>
          <a:xfrm flipV="1">
            <a:off x="6339273" y="4223989"/>
            <a:ext cx="1158220" cy="73794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32401" y="3080891"/>
            <a:ext cx="617477" cy="369332"/>
          </a:xfrm>
          <a:prstGeom prst="rect">
            <a:avLst/>
          </a:prstGeom>
          <a:noFill/>
        </p:spPr>
        <p:txBody>
          <a:bodyPr wrap="none" rtlCol="0">
            <a:spAutoFit/>
          </a:bodyPr>
          <a:lstStyle/>
          <a:p>
            <a:r>
              <a:rPr lang="en-US" dirty="0" smtClean="0"/>
              <a:t>0.33</a:t>
            </a:r>
            <a:endParaRPr lang="en-US" dirty="0"/>
          </a:p>
        </p:txBody>
      </p:sp>
      <p:sp>
        <p:nvSpPr>
          <p:cNvPr id="20" name="TextBox 19"/>
          <p:cNvSpPr txBox="1"/>
          <p:nvPr/>
        </p:nvSpPr>
        <p:spPr>
          <a:xfrm>
            <a:off x="5226114" y="3754604"/>
            <a:ext cx="617477" cy="369332"/>
          </a:xfrm>
          <a:prstGeom prst="rect">
            <a:avLst/>
          </a:prstGeom>
          <a:noFill/>
        </p:spPr>
        <p:txBody>
          <a:bodyPr wrap="none" rtlCol="0">
            <a:spAutoFit/>
          </a:bodyPr>
          <a:lstStyle/>
          <a:p>
            <a:r>
              <a:rPr lang="en-US" dirty="0" smtClean="0"/>
              <a:t>0.33</a:t>
            </a:r>
            <a:endParaRPr lang="en-US" dirty="0"/>
          </a:p>
        </p:txBody>
      </p:sp>
      <p:sp>
        <p:nvSpPr>
          <p:cNvPr id="21" name="TextBox 20"/>
          <p:cNvSpPr txBox="1"/>
          <p:nvPr/>
        </p:nvSpPr>
        <p:spPr>
          <a:xfrm>
            <a:off x="4932401" y="4563946"/>
            <a:ext cx="617477" cy="369332"/>
          </a:xfrm>
          <a:prstGeom prst="rect">
            <a:avLst/>
          </a:prstGeom>
          <a:noFill/>
        </p:spPr>
        <p:txBody>
          <a:bodyPr wrap="none" rtlCol="0">
            <a:spAutoFit/>
          </a:bodyPr>
          <a:lstStyle/>
          <a:p>
            <a:r>
              <a:rPr lang="en-US" dirty="0" smtClean="0"/>
              <a:t>0.33</a:t>
            </a:r>
            <a:endParaRPr lang="en-US" dirty="0"/>
          </a:p>
        </p:txBody>
      </p:sp>
      <p:sp>
        <p:nvSpPr>
          <p:cNvPr id="22" name="TextBox 21"/>
          <p:cNvSpPr txBox="1"/>
          <p:nvPr/>
        </p:nvSpPr>
        <p:spPr>
          <a:xfrm>
            <a:off x="8256637" y="5066111"/>
            <a:ext cx="2044149" cy="523220"/>
          </a:xfrm>
          <a:prstGeom prst="rect">
            <a:avLst/>
          </a:prstGeom>
          <a:noFill/>
        </p:spPr>
        <p:txBody>
          <a:bodyPr wrap="none" rtlCol="0">
            <a:spAutoFit/>
          </a:bodyPr>
          <a:lstStyle/>
          <a:p>
            <a:r>
              <a:rPr lang="en-US" sz="2800" dirty="0" smtClean="0"/>
              <a:t>And so on….</a:t>
            </a:r>
            <a:endParaRPr lang="en-US" sz="2800" dirty="0"/>
          </a:p>
        </p:txBody>
      </p:sp>
    </p:spTree>
    <p:extLst>
      <p:ext uri="{BB962C8B-B14F-4D97-AF65-F5344CB8AC3E}">
        <p14:creationId xmlns:p14="http://schemas.microsoft.com/office/powerpoint/2010/main" val="3289487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340</TotalTime>
  <Words>859</Words>
  <Application>Microsoft Office PowerPoint</Application>
  <PresentationFormat>Widescreen</PresentationFormat>
  <Paragraphs>332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Cambria Math</vt:lpstr>
      <vt:lpstr>Tw Cen MT</vt:lpstr>
      <vt:lpstr>Wingdings</vt:lpstr>
      <vt:lpstr>Wingdings 3</vt:lpstr>
      <vt:lpstr>Integral</vt:lpstr>
      <vt:lpstr>Analysis and ranking of online reviews for doctors</vt:lpstr>
      <vt:lpstr>Roadmap</vt:lpstr>
      <vt:lpstr>Introduction</vt:lpstr>
      <vt:lpstr>Random Walk with Restarts Algorithm</vt:lpstr>
      <vt:lpstr>Random Walk with Restarts Algorithm (contd..)</vt:lpstr>
      <vt:lpstr>Random Walk with Restarts Algorithm (contd..)</vt:lpstr>
      <vt:lpstr>Random Walk with Restarts Algorithm (contd..)</vt:lpstr>
      <vt:lpstr>Random Walk with Restarts Algorithm (contd..)</vt:lpstr>
      <vt:lpstr>Random Walk with Restarts Algorithm (contd..)</vt:lpstr>
      <vt:lpstr>Sentiment Analysis</vt:lpstr>
      <vt:lpstr>Methodology</vt:lpstr>
      <vt:lpstr>Methodology (contd..)</vt:lpstr>
      <vt:lpstr>Methodology (contd..)</vt:lpstr>
      <vt:lpstr>Methodology (contd..)</vt:lpstr>
      <vt:lpstr>Methodology (contd..)</vt:lpstr>
      <vt:lpstr>Results</vt:lpstr>
    </vt:vector>
  </TitlesOfParts>
  <Company>Arizona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ranking of online reviews for doctors</dc:title>
  <dc:creator>Harshaneel Gokhale (Student)</dc:creator>
  <cp:lastModifiedBy>Harshaneel Gokhale (Student)</cp:lastModifiedBy>
  <cp:revision>25</cp:revision>
  <dcterms:created xsi:type="dcterms:W3CDTF">2015-11-29T19:48:07Z</dcterms:created>
  <dcterms:modified xsi:type="dcterms:W3CDTF">2015-11-30T01:28:22Z</dcterms:modified>
</cp:coreProperties>
</file>