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8" r:id="rId3"/>
    <p:sldId id="300" r:id="rId4"/>
    <p:sldId id="299" r:id="rId5"/>
    <p:sldId id="262" r:id="rId6"/>
    <p:sldId id="301" r:id="rId7"/>
    <p:sldId id="302" r:id="rId8"/>
    <p:sldId id="266" r:id="rId9"/>
    <p:sldId id="267" r:id="rId10"/>
    <p:sldId id="269" r:id="rId11"/>
    <p:sldId id="272" r:id="rId12"/>
    <p:sldId id="273" r:id="rId13"/>
    <p:sldId id="296" r:id="rId14"/>
    <p:sldId id="303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E039E-14DD-4EFE-82A9-A79513981A13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585D-AC8B-4FF1-A066-A267DDD88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5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585D-AC8B-4FF1-A066-A267DDD885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9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A5A9-0115-4C6B-BE45-0CB97C6275F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2B8-F33C-423D-8233-9F3E06E54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A5A9-0115-4C6B-BE45-0CB97C6275F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2B8-F33C-423D-8233-9F3E06E54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A5A9-0115-4C6B-BE45-0CB97C6275F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2B8-F33C-423D-8233-9F3E06E54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A5A9-0115-4C6B-BE45-0CB97C6275F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2B8-F33C-423D-8233-9F3E06E54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A5A9-0115-4C6B-BE45-0CB97C6275F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2B8-F33C-423D-8233-9F3E06E54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A5A9-0115-4C6B-BE45-0CB97C6275F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2B8-F33C-423D-8233-9F3E06E54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A5A9-0115-4C6B-BE45-0CB97C6275F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2B8-F33C-423D-8233-9F3E06E54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A5A9-0115-4C6B-BE45-0CB97C6275F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2B8-F33C-423D-8233-9F3E06E54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A5A9-0115-4C6B-BE45-0CB97C6275F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2B8-F33C-423D-8233-9F3E06E54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A5A9-0115-4C6B-BE45-0CB97C6275F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2B8-F33C-423D-8233-9F3E06E54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7A5A9-0115-4C6B-BE45-0CB97C6275F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C72B8-F33C-423D-8233-9F3E06E54B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7A5A9-0115-4C6B-BE45-0CB97C6275F2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C72B8-F33C-423D-8233-9F3E06E54B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Cardiovascular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41910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Pathway of Blood Through the Heart</a:t>
            </a:r>
          </a:p>
          <a:p>
            <a:r>
              <a:rPr lang="en-US" dirty="0"/>
              <a:t> Pulmonary circuit is involved with </a:t>
            </a:r>
            <a:r>
              <a:rPr lang="en-US" dirty="0" smtClean="0"/>
              <a:t>gas exchange</a:t>
            </a:r>
            <a:endParaRPr lang="en-US" dirty="0"/>
          </a:p>
          <a:p>
            <a:r>
              <a:rPr lang="en-US" dirty="0"/>
              <a:t> Systemic circuit pumps </a:t>
            </a:r>
            <a:r>
              <a:rPr lang="en-US" dirty="0" smtClean="0"/>
              <a:t>oxygenated blood </a:t>
            </a:r>
            <a:r>
              <a:rPr lang="en-US" dirty="0"/>
              <a:t>to the body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52400"/>
            <a:ext cx="4038600" cy="665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276600" cy="6019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Heart Valves</a:t>
            </a:r>
          </a:p>
          <a:p>
            <a:r>
              <a:rPr lang="en-US" dirty="0"/>
              <a:t> Heart valves ensure unidirectional blood flow through </a:t>
            </a:r>
            <a:r>
              <a:rPr lang="en-US" dirty="0" smtClean="0"/>
              <a:t>the heart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Atrioventricular</a:t>
            </a:r>
            <a:r>
              <a:rPr lang="en-US" dirty="0"/>
              <a:t> (AV) valves lie between the atria and </a:t>
            </a:r>
            <a:r>
              <a:rPr lang="en-US" dirty="0" smtClean="0"/>
              <a:t>the ventricles </a:t>
            </a:r>
            <a:r>
              <a:rPr lang="en-US" dirty="0"/>
              <a:t>&amp; prevent backflow into the atria </a:t>
            </a:r>
            <a:r>
              <a:rPr lang="en-US" dirty="0" smtClean="0"/>
              <a:t>when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91" y="76200"/>
            <a:ext cx="5212315" cy="642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3932237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Heart Valves</a:t>
            </a:r>
          </a:p>
          <a:p>
            <a:r>
              <a:rPr lang="en-US" dirty="0"/>
              <a:t> Aortic &amp; pulmonary </a:t>
            </a:r>
            <a:r>
              <a:rPr lang="en-US" dirty="0" err="1"/>
              <a:t>semilunar</a:t>
            </a:r>
            <a:r>
              <a:rPr lang="en-US" dirty="0"/>
              <a:t> (SL) valves </a:t>
            </a:r>
            <a:r>
              <a:rPr lang="en-US" dirty="0" smtClean="0"/>
              <a:t>prevent backflow </a:t>
            </a:r>
            <a:r>
              <a:rPr lang="en-US" dirty="0"/>
              <a:t>into the associated ventricles</a:t>
            </a:r>
          </a:p>
          <a:p>
            <a:r>
              <a:rPr lang="en-US" dirty="0"/>
              <a:t> Made of 3 cusps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20472"/>
            <a:ext cx="5211763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Cardiac </a:t>
            </a:r>
            <a:r>
              <a:rPr lang="en-US" dirty="0"/>
              <a:t>Cycle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Cardiac </a:t>
            </a:r>
            <a:r>
              <a:rPr lang="en-US" dirty="0"/>
              <a:t>cycle refers to all events associated </a:t>
            </a:r>
            <a:r>
              <a:rPr lang="en-US" dirty="0" smtClean="0"/>
              <a:t>with blood </a:t>
            </a:r>
            <a:r>
              <a:rPr lang="en-US" dirty="0"/>
              <a:t>flow through the </a:t>
            </a:r>
            <a:r>
              <a:rPr lang="en-US" dirty="0" smtClean="0"/>
              <a:t>heart</a:t>
            </a:r>
          </a:p>
          <a:p>
            <a:pPr marL="457200" lvl="1" indent="0">
              <a:buNone/>
            </a:pPr>
            <a:r>
              <a:rPr lang="en-US" dirty="0" smtClean="0"/>
              <a:t>Cardiac cycle includes </a:t>
            </a:r>
            <a:endParaRPr lang="en-US" dirty="0"/>
          </a:p>
          <a:p>
            <a:pPr lvl="2"/>
            <a:r>
              <a:rPr lang="en-US" dirty="0" smtClean="0"/>
              <a:t>Systole </a:t>
            </a:r>
            <a:r>
              <a:rPr lang="en-US" dirty="0"/>
              <a:t>– contraction of heart muscle</a:t>
            </a:r>
          </a:p>
          <a:p>
            <a:pPr lvl="2"/>
            <a:r>
              <a:rPr lang="en-US" dirty="0" smtClean="0"/>
              <a:t>Diastole </a:t>
            </a:r>
            <a:r>
              <a:rPr lang="en-US" dirty="0"/>
              <a:t>– relaxation of heart </a:t>
            </a:r>
            <a:r>
              <a:rPr lang="en-US" dirty="0" smtClean="0"/>
              <a:t>muscle</a:t>
            </a:r>
          </a:p>
          <a:p>
            <a:pPr marL="914400" lvl="2" indent="0">
              <a:buNone/>
            </a:pPr>
            <a:r>
              <a:rPr lang="en-US" dirty="0" smtClean="0"/>
              <a:t>During systole (contraction) the chambers of the heart empties the blood </a:t>
            </a:r>
          </a:p>
          <a:p>
            <a:pPr marL="914400" lvl="2" indent="0">
              <a:buNone/>
            </a:pPr>
            <a:r>
              <a:rPr lang="en-US" dirty="0" smtClean="0"/>
              <a:t>During diastole (relaxation) the chambers of the heart fills with blood.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4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2550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66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5344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Heart Sounds</a:t>
            </a:r>
          </a:p>
          <a:p>
            <a:r>
              <a:rPr lang="en-US" dirty="0"/>
              <a:t> Two sounds can be distinguished when the </a:t>
            </a:r>
            <a:r>
              <a:rPr lang="en-US" dirty="0" smtClean="0"/>
              <a:t>thorax is listened with stethoscope</a:t>
            </a:r>
            <a:endParaRPr lang="en-US" dirty="0"/>
          </a:p>
          <a:p>
            <a:r>
              <a:rPr lang="en-US" dirty="0"/>
              <a:t> They are associated </a:t>
            </a:r>
            <a:r>
              <a:rPr lang="en-US" dirty="0" smtClean="0"/>
              <a:t>with the </a:t>
            </a:r>
            <a:r>
              <a:rPr lang="en-US" dirty="0"/>
              <a:t>closing of heart valves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sound occurs as AV valves close and </a:t>
            </a:r>
            <a:r>
              <a:rPr lang="en-US" dirty="0" smtClean="0"/>
              <a:t>signifies beginning </a:t>
            </a:r>
            <a:r>
              <a:rPr lang="en-US" dirty="0"/>
              <a:t>of </a:t>
            </a:r>
            <a:r>
              <a:rPr lang="en-US" dirty="0" smtClean="0"/>
              <a:t>ventricular systole </a:t>
            </a:r>
            <a:r>
              <a:rPr lang="en-US" dirty="0" smtClean="0"/>
              <a:t>(contraction)</a:t>
            </a:r>
            <a:endParaRPr lang="en-US" dirty="0"/>
          </a:p>
          <a:p>
            <a:pPr lvl="1"/>
            <a:r>
              <a:rPr lang="en-US" dirty="0" smtClean="0"/>
              <a:t>Second </a:t>
            </a:r>
            <a:r>
              <a:rPr lang="en-US" dirty="0"/>
              <a:t>sound occurs when </a:t>
            </a:r>
            <a:r>
              <a:rPr lang="en-US" dirty="0" smtClean="0"/>
              <a:t>Semi lunar </a:t>
            </a:r>
            <a:r>
              <a:rPr lang="en-US" dirty="0"/>
              <a:t>valves close at </a:t>
            </a:r>
            <a:r>
              <a:rPr lang="en-US" dirty="0" smtClean="0"/>
              <a:t>the beginning </a:t>
            </a:r>
            <a:r>
              <a:rPr lang="en-US" dirty="0"/>
              <a:t>of ventricular </a:t>
            </a:r>
            <a:r>
              <a:rPr lang="en-US" dirty="0" smtClean="0"/>
              <a:t>diastole (relaxation)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2" y="685800"/>
            <a:ext cx="7665508" cy="574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57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Heart is </a:t>
            </a:r>
            <a:r>
              <a:rPr lang="en-GB" dirty="0" smtClean="0"/>
              <a:t>lies in </a:t>
            </a:r>
            <a:r>
              <a:rPr lang="en-GB" dirty="0"/>
              <a:t>the pericardial </a:t>
            </a:r>
            <a:r>
              <a:rPr lang="en-GB" dirty="0" smtClean="0"/>
              <a:t>cavity</a:t>
            </a:r>
          </a:p>
          <a:p>
            <a:r>
              <a:rPr lang="en-GB" dirty="0" smtClean="0"/>
              <a:t>The pericardial cavity is lined by pericardial membrane</a:t>
            </a:r>
          </a:p>
          <a:p>
            <a:r>
              <a:rPr lang="en-GB" dirty="0" smtClean="0"/>
              <a:t>Pericardial membrane is two layered which is filled by fluid called pericardial fluid</a:t>
            </a:r>
            <a:endParaRPr lang="en-GB" dirty="0"/>
          </a:p>
          <a:p>
            <a:r>
              <a:rPr lang="en-GB" dirty="0"/>
              <a:t>The pericardial fluid reduces friction </a:t>
            </a:r>
            <a:r>
              <a:rPr lang="en-GB" dirty="0" smtClean="0"/>
              <a:t>by </a:t>
            </a:r>
            <a:r>
              <a:rPr lang="en-GB" dirty="0"/>
              <a:t>lubricating the </a:t>
            </a:r>
            <a:r>
              <a:rPr lang="en-GB" dirty="0" smtClean="0"/>
              <a:t>membrane </a:t>
            </a:r>
            <a:r>
              <a:rPr lang="en-GB" dirty="0"/>
              <a:t>allowing the membranes to glide over each other with each heart beat.</a:t>
            </a:r>
          </a:p>
        </p:txBody>
      </p:sp>
    </p:spTree>
    <p:extLst>
      <p:ext uri="{BB962C8B-B14F-4D97-AF65-F5344CB8AC3E}">
        <p14:creationId xmlns:p14="http://schemas.microsoft.com/office/powerpoint/2010/main" val="406418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31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05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Heart 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The w</a:t>
            </a:r>
            <a:r>
              <a:rPr lang="en-US" sz="2800" b="1" dirty="0" smtClean="0"/>
              <a:t>all of the heart is made of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1</a:t>
            </a:r>
            <a:r>
              <a:rPr lang="en-US" sz="2800" dirty="0" smtClean="0"/>
              <a:t>. </a:t>
            </a:r>
            <a:r>
              <a:rPr lang="en-US" sz="2800" dirty="0" smtClean="0"/>
              <a:t>Epicardium – external layer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2. Myocardium </a:t>
            </a:r>
            <a:r>
              <a:rPr lang="en-US" sz="2800" dirty="0" smtClean="0"/>
              <a:t>– middle layer</a:t>
            </a:r>
          </a:p>
          <a:p>
            <a:pPr marL="0" indent="0">
              <a:buNone/>
            </a:pPr>
            <a:r>
              <a:rPr lang="en-US" sz="2800" dirty="0" smtClean="0"/>
              <a:t>3</a:t>
            </a:r>
            <a:r>
              <a:rPr lang="en-US" sz="2800" dirty="0" smtClean="0"/>
              <a:t>. Endocardium </a:t>
            </a:r>
            <a:r>
              <a:rPr lang="en-US" sz="2800" dirty="0" smtClean="0"/>
              <a:t>– inner layer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562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05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Heart chambers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four chambers in the heart</a:t>
            </a:r>
          </a:p>
          <a:p>
            <a:r>
              <a:rPr lang="en-GB" dirty="0" smtClean="0"/>
              <a:t>Two upper chambers called atria</a:t>
            </a:r>
          </a:p>
          <a:p>
            <a:r>
              <a:rPr lang="en-GB" dirty="0" smtClean="0"/>
              <a:t>Two lower chambers called ventricles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37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30155"/>
            <a:ext cx="3532086" cy="55165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/>
              <a:t>Atria of the Heart</a:t>
            </a:r>
          </a:p>
          <a:p>
            <a:r>
              <a:rPr lang="en-US" dirty="0"/>
              <a:t> Atria are the receiving chambers of the heart</a:t>
            </a:r>
          </a:p>
          <a:p>
            <a:r>
              <a:rPr lang="en-US" dirty="0" smtClean="0"/>
              <a:t> </a:t>
            </a:r>
            <a:r>
              <a:rPr lang="en-US" dirty="0"/>
              <a:t>Atria are relatively small, thin walled chambers</a:t>
            </a:r>
          </a:p>
          <a:p>
            <a:r>
              <a:rPr lang="en-US" dirty="0" smtClean="0"/>
              <a:t>Blood </a:t>
            </a:r>
            <a:r>
              <a:rPr lang="en-US" dirty="0"/>
              <a:t>enters right atria from superior and </a:t>
            </a:r>
            <a:r>
              <a:rPr lang="en-US" dirty="0" smtClean="0"/>
              <a:t>inferior venae </a:t>
            </a:r>
            <a:r>
              <a:rPr lang="en-US" dirty="0" err="1"/>
              <a:t>cavae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Blood </a:t>
            </a:r>
            <a:r>
              <a:rPr lang="en-US" dirty="0"/>
              <a:t>enters left atria from pulmonary veins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095" y="466725"/>
            <a:ext cx="5429905" cy="587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3581401" cy="6096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Ventricles of the Heart</a:t>
            </a:r>
          </a:p>
          <a:p>
            <a:r>
              <a:rPr lang="en-US" dirty="0"/>
              <a:t> Ventricles are the discharging chambers of </a:t>
            </a:r>
            <a:r>
              <a:rPr lang="en-US" dirty="0" smtClean="0"/>
              <a:t>the heart</a:t>
            </a:r>
            <a:endParaRPr lang="en-US" dirty="0"/>
          </a:p>
          <a:p>
            <a:r>
              <a:rPr lang="en-US" dirty="0" smtClean="0"/>
              <a:t>Right </a:t>
            </a:r>
            <a:r>
              <a:rPr lang="en-US" dirty="0"/>
              <a:t>ventricle pumps blood into the </a:t>
            </a:r>
            <a:r>
              <a:rPr lang="en-US" dirty="0" smtClean="0"/>
              <a:t>pulmonary trunk</a:t>
            </a:r>
            <a:endParaRPr lang="en-US" dirty="0"/>
          </a:p>
          <a:p>
            <a:r>
              <a:rPr lang="en-US" dirty="0"/>
              <a:t> Left ventricle pumps blood into the aorta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55"/>
            <a:ext cx="5715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359</Words>
  <Application>Microsoft Office PowerPoint</Application>
  <PresentationFormat>On-screen Show (4:3)</PresentationFormat>
  <Paragraphs>46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Cardiovascular system</vt:lpstr>
      <vt:lpstr>PowerPoint Presentation</vt:lpstr>
      <vt:lpstr>HEART</vt:lpstr>
      <vt:lpstr>PowerPoint Presentation</vt:lpstr>
      <vt:lpstr>Heart wall</vt:lpstr>
      <vt:lpstr>PowerPoint Presentation</vt:lpstr>
      <vt:lpstr>Heart chambers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Cardiac Cycle </vt:lpstr>
      <vt:lpstr>PowerPoint Presentation</vt:lpstr>
      <vt:lpstr>PowerPoint Presentation</vt:lpstr>
    </vt:vector>
  </TitlesOfParts>
  <Company>UEAB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BIOLOGY</dc:creator>
  <cp:lastModifiedBy>DR. FRANCIS RAMESH</cp:lastModifiedBy>
  <cp:revision>55</cp:revision>
  <dcterms:created xsi:type="dcterms:W3CDTF">2016-01-27T11:17:47Z</dcterms:created>
  <dcterms:modified xsi:type="dcterms:W3CDTF">2019-02-28T08:49:49Z</dcterms:modified>
</cp:coreProperties>
</file>