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8" r:id="rId3"/>
    <p:sldId id="259" r:id="rId4"/>
    <p:sldId id="260" r:id="rId5"/>
    <p:sldId id="264" r:id="rId6"/>
    <p:sldId id="262" r:id="rId7"/>
    <p:sldId id="266" r:id="rId8"/>
    <p:sldId id="274" r:id="rId9"/>
    <p:sldId id="275" r:id="rId10"/>
    <p:sldId id="270" r:id="rId11"/>
    <p:sldId id="271" r:id="rId12"/>
    <p:sldId id="272" r:id="rId13"/>
    <p:sldId id="276" r:id="rId14"/>
  </p:sldIdLst>
  <p:sldSz cx="9144000" cy="5143500" type="screen16x9"/>
  <p:notesSz cx="6858000" cy="9144000"/>
  <p:embeddedFontLst>
    <p:embeddedFont>
      <p:font typeface="Lato" panose="020B0604020202020204" charset="0"/>
      <p:regular r:id="rId16"/>
      <p:bold r:id="rId17"/>
      <p:italic r:id="rId18"/>
      <p:boldItalic r:id="rId19"/>
    </p:embeddedFont>
    <p:embeddedFont>
      <p:font typeface="Montserrat" panose="020B060402020202020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B96C78-43AC-4BC5-B1F0-30383F48D9D5}">
  <a:tblStyle styleId="{2BB96C78-43AC-4BC5-B1F0-30383F48D9D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269378999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94433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19776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59542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21732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19510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16554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13960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57399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81186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8757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wrap="square" lIns="91425" tIns="91425" rIns="91425" bIns="91425" anchor="ctr" anchorCtr="0">
            <a:noAutofit/>
          </a:bodyPr>
          <a:lstStyle/>
          <a:p>
            <a:pPr lvl="0">
              <a:spcBef>
                <a:spcPts val="0"/>
              </a:spcBef>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wrap="square" lIns="91425" tIns="91425" rIns="91425" bIns="91425" anchor="ctr" anchorCtr="0">
              <a:noAutofit/>
            </a:bodyPr>
            <a:lstStyle/>
            <a:p>
              <a:pPr lvl="0">
                <a:spcBef>
                  <a:spcPts val="0"/>
                </a:spcBef>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wrap="square" lIns="91425" tIns="91425" rIns="91425" bIns="91425" anchor="t" anchorCtr="0"/>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wrap="square" lIns="91425" tIns="91425" rIns="91425" bIns="91425" anchor="t" anchorCtr="0"/>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wrap="square" lIns="91425" tIns="91425" rIns="91425" bIns="91425" anchor="t" anchorCtr="0"/>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wrap="square" lIns="91425" tIns="91425" rIns="91425" bIns="91425" anchor="ctr" anchorCtr="0">
              <a:noAutofit/>
            </a:bodyPr>
            <a:lstStyle/>
            <a:p>
              <a:pPr lvl="0">
                <a:spcBef>
                  <a:spcPts val="0"/>
                </a:spcBef>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wrap="square" lIns="91425" tIns="91425" rIns="91425" bIns="91425" anchor="ctr" anchorCtr="0">
              <a:noAutofit/>
            </a:bodyPr>
            <a:lstStyle/>
            <a:p>
              <a:pPr lvl="0">
                <a:spcBef>
                  <a:spcPts val="0"/>
                </a:spcBef>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grpSp>
      <p:sp>
        <p:nvSpPr>
          <p:cNvPr id="125" name="Shape 125"/>
          <p:cNvSpPr txBox="1">
            <a:spLocks noGrp="1"/>
          </p:cNvSpPr>
          <p:nvPr>
            <p:ph type="title"/>
          </p:nvPr>
        </p:nvSpPr>
        <p:spPr>
          <a:xfrm>
            <a:off x="823850" y="1284675"/>
            <a:ext cx="4776000" cy="1300800"/>
          </a:xfrm>
          <a:prstGeom prst="rect">
            <a:avLst/>
          </a:prstGeom>
        </p:spPr>
        <p:txBody>
          <a:bodyPr wrap="square" lIns="91425" tIns="91425" rIns="91425" bIns="91425" anchor="t" anchorCtr="0"/>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a:endParaRPr/>
          </a:p>
        </p:txBody>
      </p:sp>
      <p:sp>
        <p:nvSpPr>
          <p:cNvPr id="126" name="Shape 126"/>
          <p:cNvSpPr txBox="1">
            <a:spLocks noGrp="1"/>
          </p:cNvSpPr>
          <p:nvPr>
            <p:ph type="body" idx="1"/>
          </p:nvPr>
        </p:nvSpPr>
        <p:spPr>
          <a:xfrm>
            <a:off x="823850" y="2643124"/>
            <a:ext cx="4776000" cy="12189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lt1"/>
                </a:solidFill>
                <a:latin typeface="Lato"/>
                <a:ea typeface="Lato"/>
                <a:cs typeface="Lato"/>
                <a:sym typeface="Lato"/>
              </a:rPr>
              <a:t>‹#›</a:t>
            </a:fld>
            <a:endParaRPr lang="en" sz="1000">
              <a:solidFill>
                <a:schemeClr val="lt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2168250" y="359200"/>
            <a:ext cx="6317100" cy="1578900"/>
          </a:xfrm>
          <a:prstGeom prst="rect">
            <a:avLst/>
          </a:prstGeom>
        </p:spPr>
        <p:txBody>
          <a:bodyPr wrap="square" lIns="91425" tIns="91425" rIns="91425" bIns="91425" anchor="t" anchorCtr="0">
            <a:noAutofit/>
          </a:bodyPr>
          <a:lstStyle/>
          <a:p>
            <a:pPr lvl="0">
              <a:spcBef>
                <a:spcPts val="0"/>
              </a:spcBef>
              <a:buNone/>
            </a:pPr>
            <a:r>
              <a:rPr lang="en">
                <a:latin typeface="Times New Roman"/>
                <a:ea typeface="Times New Roman"/>
                <a:cs typeface="Times New Roman"/>
                <a:sym typeface="Times New Roman"/>
              </a:rPr>
              <a:t>Travelers Case Competition</a:t>
            </a:r>
          </a:p>
          <a:p>
            <a:pPr lvl="0">
              <a:spcBef>
                <a:spcPts val="0"/>
              </a:spcBef>
              <a:buNone/>
            </a:pPr>
            <a:r>
              <a:rPr lang="en">
                <a:latin typeface="Times New Roman"/>
                <a:ea typeface="Times New Roman"/>
                <a:cs typeface="Times New Roman"/>
                <a:sym typeface="Times New Roman"/>
              </a:rPr>
              <a:t>			Presentation</a:t>
            </a:r>
          </a:p>
        </p:txBody>
      </p:sp>
      <p:sp>
        <p:nvSpPr>
          <p:cNvPr id="135" name="Shape 135"/>
          <p:cNvSpPr txBox="1">
            <a:spLocks noGrp="1"/>
          </p:cNvSpPr>
          <p:nvPr>
            <p:ph type="subTitle" idx="1"/>
          </p:nvPr>
        </p:nvSpPr>
        <p:spPr>
          <a:xfrm>
            <a:off x="4578925" y="2318700"/>
            <a:ext cx="4287300" cy="2350200"/>
          </a:xfrm>
          <a:prstGeom prst="rect">
            <a:avLst/>
          </a:prstGeom>
        </p:spPr>
        <p:txBody>
          <a:bodyPr wrap="square" lIns="91425" tIns="91425" rIns="91425" bIns="91425" anchor="t" anchorCtr="0">
            <a:noAutofit/>
          </a:bodyPr>
          <a:lstStyle/>
          <a:p>
            <a:pPr lvl="0">
              <a:spcBef>
                <a:spcPts val="0"/>
              </a:spcBef>
              <a:buNone/>
            </a:pPr>
            <a:r>
              <a:rPr lang="en" sz="2400">
                <a:latin typeface="Times New Roman"/>
                <a:ea typeface="Times New Roman"/>
                <a:cs typeface="Times New Roman"/>
                <a:sym typeface="Times New Roman"/>
              </a:rPr>
              <a:t>Team: UConn Machine learners</a:t>
            </a:r>
          </a:p>
          <a:p>
            <a:pPr lvl="0">
              <a:spcBef>
                <a:spcPts val="0"/>
              </a:spcBef>
              <a:buNone/>
            </a:pPr>
            <a:r>
              <a:rPr lang="en" sz="2400">
                <a:latin typeface="Times New Roman"/>
                <a:ea typeface="Times New Roman"/>
                <a:cs typeface="Times New Roman"/>
                <a:sym typeface="Times New Roman"/>
              </a:rPr>
              <a:t>Ashish Kumar Doke</a:t>
            </a:r>
          </a:p>
          <a:p>
            <a:pPr lvl="0">
              <a:spcBef>
                <a:spcPts val="0"/>
              </a:spcBef>
              <a:buNone/>
            </a:pPr>
            <a:r>
              <a:rPr lang="en" sz="2400">
                <a:latin typeface="Times New Roman"/>
                <a:ea typeface="Times New Roman"/>
                <a:cs typeface="Times New Roman"/>
                <a:sym typeface="Times New Roman"/>
              </a:rPr>
              <a:t>Ajay babu addagadda</a:t>
            </a:r>
          </a:p>
          <a:p>
            <a:pPr lvl="0">
              <a:spcBef>
                <a:spcPts val="0"/>
              </a:spcBef>
              <a:buNone/>
            </a:pPr>
            <a:r>
              <a:rPr lang="en" sz="2400">
                <a:latin typeface="Times New Roman"/>
                <a:ea typeface="Times New Roman"/>
                <a:cs typeface="Times New Roman"/>
                <a:sym typeface="Times New Roman"/>
              </a:rPr>
              <a:t>Bhaskar surender pothula</a:t>
            </a:r>
          </a:p>
          <a:p>
            <a:pPr lvl="0">
              <a:spcBef>
                <a:spcPts val="0"/>
              </a:spcBef>
              <a:buNone/>
            </a:pPr>
            <a:r>
              <a:rPr lang="en" sz="2400">
                <a:latin typeface="Times New Roman"/>
                <a:ea typeface="Times New Roman"/>
                <a:cs typeface="Times New Roman"/>
                <a:sym typeface="Times New Roman"/>
              </a:rPr>
              <a:t>Rahul kumar Thatikonda</a:t>
            </a:r>
          </a:p>
          <a:p>
            <a:pPr lvl="0">
              <a:spcBef>
                <a:spcPts val="0"/>
              </a:spcBef>
              <a:buNone/>
            </a:pPr>
            <a:endParaRPr sz="2400">
              <a:latin typeface="Times New Roman"/>
              <a:ea typeface="Times New Roman"/>
              <a:cs typeface="Times New Roman"/>
              <a:sym typeface="Times New Roman"/>
            </a:endParaRPr>
          </a:p>
          <a:p>
            <a:pPr lvl="0">
              <a:spcBef>
                <a:spcPts val="0"/>
              </a:spcBef>
              <a:buNone/>
            </a:pPr>
            <a:endParaRPr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1297500" y="393750"/>
            <a:ext cx="6687600" cy="501000"/>
          </a:xfrm>
          <a:prstGeom prst="rect">
            <a:avLst/>
          </a:prstGeom>
        </p:spPr>
        <p:txBody>
          <a:bodyPr wrap="square" lIns="91425" tIns="91425" rIns="91425" bIns="91425" anchor="t" anchorCtr="0">
            <a:noAutofit/>
          </a:bodyPr>
          <a:lstStyle/>
          <a:p>
            <a:pPr lvl="0" rtl="0">
              <a:lnSpc>
                <a:spcPct val="115000"/>
              </a:lnSpc>
              <a:spcBef>
                <a:spcPts val="0"/>
              </a:spcBef>
              <a:spcAft>
                <a:spcPts val="1600"/>
              </a:spcAft>
              <a:buNone/>
            </a:pPr>
            <a:r>
              <a:rPr lang="en">
                <a:latin typeface="Times New Roman"/>
                <a:ea typeface="Times New Roman"/>
                <a:cs typeface="Times New Roman"/>
                <a:sym typeface="Times New Roman"/>
              </a:rPr>
              <a:t>What variables help explain retention rate?</a:t>
            </a:r>
          </a:p>
          <a:p>
            <a:pPr lvl="0">
              <a:spcBef>
                <a:spcPts val="0"/>
              </a:spcBef>
              <a:buNone/>
            </a:pPr>
            <a:endParaRPr>
              <a:latin typeface="Times New Roman"/>
              <a:ea typeface="Times New Roman"/>
              <a:cs typeface="Times New Roman"/>
              <a:sym typeface="Times New Roman"/>
            </a:endParaRPr>
          </a:p>
        </p:txBody>
      </p:sp>
      <p:sp>
        <p:nvSpPr>
          <p:cNvPr id="219" name="Shape 219"/>
          <p:cNvSpPr txBox="1"/>
          <p:nvPr/>
        </p:nvSpPr>
        <p:spPr>
          <a:xfrm>
            <a:off x="1441275" y="1372975"/>
            <a:ext cx="7363500" cy="3080700"/>
          </a:xfrm>
          <a:prstGeom prst="rect">
            <a:avLst/>
          </a:prstGeom>
          <a:noFill/>
          <a:ln>
            <a:noFill/>
          </a:ln>
        </p:spPr>
        <p:txBody>
          <a:bodyPr wrap="square" lIns="91425" tIns="91425" rIns="91425" bIns="91425" anchor="t" anchorCtr="0">
            <a:noAutofit/>
          </a:bodyPr>
          <a:lstStyle/>
          <a:p>
            <a:pPr marL="285750" lvl="0" indent="-311150" rtl="0">
              <a:spcBef>
                <a:spcPts val="0"/>
              </a:spcBef>
              <a:buClr>
                <a:schemeClr val="lt1"/>
              </a:buClr>
              <a:buSzPct val="100000"/>
              <a:buFont typeface="Times New Roman"/>
              <a:buChar char="•"/>
            </a:pPr>
            <a:r>
              <a:rPr lang="en" sz="1800">
                <a:solidFill>
                  <a:schemeClr val="lt1"/>
                </a:solidFill>
                <a:latin typeface="Times New Roman"/>
                <a:ea typeface="Times New Roman"/>
                <a:cs typeface="Times New Roman"/>
                <a:sym typeface="Times New Roman"/>
              </a:rPr>
              <a:t>Customers with ‘high’ credit and ‘60+’ age have odds ratio of (0.0419). </a:t>
            </a:r>
          </a:p>
          <a:p>
            <a:pPr marL="285750" lvl="0" indent="-311150" rtl="0">
              <a:spcBef>
                <a:spcPts val="0"/>
              </a:spcBef>
              <a:buClr>
                <a:schemeClr val="lt1"/>
              </a:buClr>
              <a:buSzPct val="100000"/>
              <a:buFont typeface="Times New Roman"/>
              <a:buChar char="•"/>
            </a:pPr>
            <a:r>
              <a:rPr lang="en" sz="1800">
                <a:solidFill>
                  <a:schemeClr val="lt1"/>
                </a:solidFill>
                <a:latin typeface="Times New Roman"/>
                <a:ea typeface="Times New Roman"/>
                <a:cs typeface="Times New Roman"/>
                <a:sym typeface="Times New Roman"/>
              </a:rPr>
              <a:t>Customers who bought policy through ‘Broker’ have odds ratio of (-4.17). </a:t>
            </a:r>
          </a:p>
          <a:p>
            <a:pPr marL="285750" lvl="0" indent="-311150" rtl="0">
              <a:spcBef>
                <a:spcPts val="0"/>
              </a:spcBef>
              <a:buClr>
                <a:schemeClr val="lt1"/>
              </a:buClr>
              <a:buSzPct val="100000"/>
              <a:buFont typeface="Times New Roman"/>
              <a:buChar char="•"/>
            </a:pPr>
            <a:r>
              <a:rPr lang="en" sz="1800">
                <a:solidFill>
                  <a:schemeClr val="lt1"/>
                </a:solidFill>
                <a:latin typeface="Times New Roman"/>
                <a:ea typeface="Times New Roman"/>
                <a:cs typeface="Times New Roman"/>
                <a:sym typeface="Times New Roman"/>
              </a:rPr>
              <a:t>Customers who are unmarried have odds ratio of (-0.66). </a:t>
            </a:r>
          </a:p>
          <a:p>
            <a:pPr marL="285750" lvl="0" indent="-311150" rtl="0">
              <a:spcBef>
                <a:spcPts val="0"/>
              </a:spcBef>
              <a:buClr>
                <a:schemeClr val="lt1"/>
              </a:buClr>
              <a:buSzPct val="100000"/>
              <a:buFont typeface="Times New Roman"/>
              <a:buChar char="•"/>
            </a:pPr>
            <a:r>
              <a:rPr lang="en" sz="1800">
                <a:solidFill>
                  <a:schemeClr val="lt1"/>
                </a:solidFill>
                <a:latin typeface="Times New Roman"/>
                <a:ea typeface="Times New Roman"/>
                <a:cs typeface="Times New Roman"/>
                <a:sym typeface="Times New Roman"/>
              </a:rPr>
              <a:t>These customers have highest retention rate when compared to other categories.</a:t>
            </a:r>
          </a:p>
          <a:p>
            <a:pPr lvl="0">
              <a:spcBef>
                <a:spcPts val="0"/>
              </a:spcBef>
              <a:buNone/>
            </a:pP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1297500" y="393750"/>
            <a:ext cx="6835200" cy="617100"/>
          </a:xfrm>
          <a:prstGeom prst="rect">
            <a:avLst/>
          </a:prstGeom>
        </p:spPr>
        <p:txBody>
          <a:bodyPr wrap="square" lIns="91425" tIns="91425" rIns="91425" bIns="91425" anchor="t" anchorCtr="0">
            <a:noAutofit/>
          </a:bodyPr>
          <a:lstStyle/>
          <a:p>
            <a:pPr lvl="0">
              <a:spcBef>
                <a:spcPts val="0"/>
              </a:spcBef>
              <a:buNone/>
            </a:pPr>
            <a:r>
              <a:rPr lang="en">
                <a:latin typeface="Times New Roman"/>
                <a:ea typeface="Times New Roman"/>
                <a:cs typeface="Times New Roman"/>
                <a:sym typeface="Times New Roman"/>
              </a:rPr>
              <a:t>What questions do you have about the data?</a:t>
            </a:r>
          </a:p>
        </p:txBody>
      </p:sp>
      <p:sp>
        <p:nvSpPr>
          <p:cNvPr id="225" name="Shape 225"/>
          <p:cNvSpPr txBox="1"/>
          <p:nvPr/>
        </p:nvSpPr>
        <p:spPr>
          <a:xfrm>
            <a:off x="1400275" y="1325175"/>
            <a:ext cx="6461700" cy="3244500"/>
          </a:xfrm>
          <a:prstGeom prst="rect">
            <a:avLst/>
          </a:prstGeom>
          <a:noFill/>
          <a:ln>
            <a:noFill/>
          </a:ln>
        </p:spPr>
        <p:txBody>
          <a:bodyPr wrap="square" lIns="91425" tIns="91425" rIns="91425" bIns="91425" anchor="t" anchorCtr="0">
            <a:noAutofit/>
          </a:bodyPr>
          <a:lstStyle/>
          <a:p>
            <a:pPr marL="285750" lvl="0" indent="-311150" rtl="0">
              <a:spcBef>
                <a:spcPts val="0"/>
              </a:spcBef>
              <a:buClr>
                <a:schemeClr val="lt1"/>
              </a:buClr>
              <a:buSzPct val="100000"/>
              <a:buFont typeface="Times New Roman"/>
              <a:buChar char="•"/>
            </a:pPr>
            <a:r>
              <a:rPr lang="en" sz="1800">
                <a:solidFill>
                  <a:schemeClr val="lt1"/>
                </a:solidFill>
                <a:latin typeface="Times New Roman"/>
                <a:ea typeface="Times New Roman"/>
                <a:cs typeface="Times New Roman"/>
                <a:sym typeface="Times New Roman"/>
              </a:rPr>
              <a:t>When did the customer cancel and/or claim i.e., the exact date and time of the year?</a:t>
            </a:r>
          </a:p>
          <a:p>
            <a:pPr marL="285750" lvl="0" indent="-311150" rtl="0">
              <a:spcBef>
                <a:spcPts val="0"/>
              </a:spcBef>
              <a:buClr>
                <a:schemeClr val="lt1"/>
              </a:buClr>
              <a:buSzPct val="100000"/>
              <a:buFont typeface="Times New Roman"/>
              <a:buChar char="•"/>
            </a:pPr>
            <a:r>
              <a:rPr lang="en" sz="1800">
                <a:solidFill>
                  <a:schemeClr val="lt1"/>
                </a:solidFill>
                <a:latin typeface="Times New Roman"/>
                <a:ea typeface="Times New Roman"/>
                <a:cs typeface="Times New Roman"/>
                <a:sym typeface="Times New Roman"/>
              </a:rPr>
              <a:t>What is the worth of claim?</a:t>
            </a:r>
          </a:p>
          <a:p>
            <a:pPr marL="285750" lvl="0" indent="-311150" rtl="0">
              <a:spcBef>
                <a:spcPts val="0"/>
              </a:spcBef>
              <a:buClr>
                <a:schemeClr val="lt1"/>
              </a:buClr>
              <a:buSzPct val="100000"/>
              <a:buFont typeface="Times New Roman"/>
              <a:buChar char="•"/>
            </a:pPr>
            <a:r>
              <a:rPr lang="en" sz="1800">
                <a:solidFill>
                  <a:schemeClr val="lt1"/>
                </a:solidFill>
                <a:latin typeface="Times New Roman"/>
                <a:ea typeface="Times New Roman"/>
                <a:cs typeface="Times New Roman"/>
                <a:sym typeface="Times New Roman"/>
              </a:rPr>
              <a:t>What is the nature of claim?</a:t>
            </a:r>
          </a:p>
          <a:p>
            <a:pPr marL="285750" lvl="0" indent="-311150" rtl="0">
              <a:spcBef>
                <a:spcPts val="0"/>
              </a:spcBef>
              <a:buClr>
                <a:schemeClr val="lt1"/>
              </a:buClr>
              <a:buSzPct val="100000"/>
              <a:buFont typeface="Times New Roman"/>
              <a:buChar char="•"/>
            </a:pPr>
            <a:r>
              <a:rPr lang="en" sz="1800">
                <a:solidFill>
                  <a:schemeClr val="lt1"/>
                </a:solidFill>
                <a:latin typeface="Times New Roman"/>
                <a:ea typeface="Times New Roman"/>
                <a:cs typeface="Times New Roman"/>
                <a:sym typeface="Times New Roman"/>
              </a:rPr>
              <a:t> History (Count) of claims made by individual customer?</a:t>
            </a:r>
          </a:p>
          <a:p>
            <a:pPr marL="285750" lvl="0" indent="-311150" rtl="0">
              <a:spcBef>
                <a:spcPts val="0"/>
              </a:spcBef>
              <a:buClr>
                <a:schemeClr val="lt1"/>
              </a:buClr>
              <a:buSzPct val="100000"/>
              <a:buFont typeface="Times New Roman"/>
              <a:buChar char="•"/>
            </a:pPr>
            <a:r>
              <a:rPr lang="en" sz="1800">
                <a:solidFill>
                  <a:schemeClr val="lt1"/>
                </a:solidFill>
                <a:latin typeface="Times New Roman"/>
                <a:ea typeface="Times New Roman"/>
                <a:cs typeface="Times New Roman"/>
                <a:sym typeface="Times New Roman"/>
              </a:rPr>
              <a:t>What is the current condition of the house? </a:t>
            </a:r>
          </a:p>
          <a:p>
            <a:pPr marL="285750" lvl="0" indent="-311150" rtl="0">
              <a:spcBef>
                <a:spcPts val="0"/>
              </a:spcBef>
              <a:buClr>
                <a:schemeClr val="lt1"/>
              </a:buClr>
              <a:buSzPct val="100000"/>
              <a:buFont typeface="Times New Roman"/>
              <a:buChar char="•"/>
            </a:pPr>
            <a:r>
              <a:rPr lang="en" sz="1800">
                <a:solidFill>
                  <a:schemeClr val="lt1"/>
                </a:solidFill>
                <a:latin typeface="Times New Roman"/>
                <a:ea typeface="Times New Roman"/>
                <a:cs typeface="Times New Roman"/>
                <a:sym typeface="Times New Roman"/>
              </a:rPr>
              <a:t>Additional data around customer demographics information (occupation, education level) and survey results showing the results of claim and/or cancel would help better analyse the reasons behind them.</a:t>
            </a:r>
          </a:p>
          <a:p>
            <a:pPr lvl="0" rtl="0">
              <a:spcBef>
                <a:spcPts val="0"/>
              </a:spcBef>
              <a:buClr>
                <a:schemeClr val="lt1"/>
              </a:buClr>
              <a:buSzPct val="77777"/>
              <a:buFont typeface="Arial"/>
              <a:buNone/>
            </a:pPr>
            <a:r>
              <a:rPr lang="en" sz="1800">
                <a:solidFill>
                  <a:schemeClr val="lt1"/>
                </a:solidFill>
                <a:latin typeface="Times New Roman"/>
                <a:ea typeface="Times New Roman"/>
                <a:cs typeface="Times New Roman"/>
                <a:sym typeface="Times New Roman"/>
              </a:rPr>
              <a:t> </a:t>
            </a:r>
          </a:p>
          <a:p>
            <a:pPr lvl="0">
              <a:spcBef>
                <a:spcPts val="0"/>
              </a:spcBef>
              <a:buNone/>
            </a:pP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1297500" y="393750"/>
            <a:ext cx="5792700" cy="549000"/>
          </a:xfrm>
          <a:prstGeom prst="rect">
            <a:avLst/>
          </a:prstGeom>
        </p:spPr>
        <p:txBody>
          <a:bodyPr wrap="square" lIns="91425" tIns="91425" rIns="91425" bIns="91425" anchor="t" anchorCtr="0">
            <a:noAutofit/>
          </a:bodyPr>
          <a:lstStyle/>
          <a:p>
            <a:pPr lvl="0">
              <a:spcBef>
                <a:spcPts val="0"/>
              </a:spcBef>
              <a:buClr>
                <a:schemeClr val="lt1"/>
              </a:buClr>
              <a:buSzPct val="100000"/>
              <a:buFont typeface="Montserrat"/>
              <a:buNone/>
            </a:pPr>
            <a:r>
              <a:rPr lang="en">
                <a:latin typeface="Times New Roman"/>
                <a:ea typeface="Times New Roman"/>
                <a:cs typeface="Times New Roman"/>
                <a:sym typeface="Times New Roman"/>
              </a:rPr>
              <a:t>Business Recommendations</a:t>
            </a:r>
          </a:p>
          <a:p>
            <a:pPr lvl="0">
              <a:spcBef>
                <a:spcPts val="0"/>
              </a:spcBef>
              <a:buNone/>
            </a:pPr>
            <a:endParaRPr>
              <a:latin typeface="Times New Roman"/>
              <a:ea typeface="Times New Roman"/>
              <a:cs typeface="Times New Roman"/>
              <a:sym typeface="Times New Roman"/>
            </a:endParaRPr>
          </a:p>
        </p:txBody>
      </p:sp>
      <p:sp>
        <p:nvSpPr>
          <p:cNvPr id="231" name="Shape 231"/>
          <p:cNvSpPr txBox="1">
            <a:spLocks noGrp="1"/>
          </p:cNvSpPr>
          <p:nvPr>
            <p:ph type="body" idx="1"/>
          </p:nvPr>
        </p:nvSpPr>
        <p:spPr>
          <a:xfrm>
            <a:off x="1113100" y="1098225"/>
            <a:ext cx="3012600" cy="1859400"/>
          </a:xfrm>
          <a:prstGeom prst="rect">
            <a:avLst/>
          </a:prstGeom>
        </p:spPr>
        <p:txBody>
          <a:bodyPr wrap="square" lIns="91425" tIns="91425" rIns="91425" bIns="91425" anchor="t" anchorCtr="0">
            <a:noAutofit/>
          </a:bodyPr>
          <a:lstStyle/>
          <a:p>
            <a:pPr lvl="0" rtl="0">
              <a:lnSpc>
                <a:spcPct val="100000"/>
              </a:lnSpc>
              <a:spcBef>
                <a:spcPts val="0"/>
              </a:spcBef>
              <a:spcAft>
                <a:spcPts val="0"/>
              </a:spcAft>
              <a:buClr>
                <a:schemeClr val="lt1"/>
              </a:buClr>
              <a:buSzPct val="82352"/>
              <a:buFont typeface="Arial"/>
              <a:buNone/>
            </a:pPr>
            <a:r>
              <a:rPr lang="en" sz="1700">
                <a:latin typeface="Times New Roman"/>
                <a:ea typeface="Times New Roman"/>
                <a:cs typeface="Times New Roman"/>
                <a:sym typeface="Times New Roman"/>
              </a:rPr>
              <a:t>Data from the table shows that customers living in ‘Condo’ and ‘House’ with ‘high’ credit in age group ‘30-39’ are with the same policy. But, customers who are ‘Tenants’ with ‘high’ credit in age group ’30-39’ are cancelling their policies. </a:t>
            </a:r>
          </a:p>
          <a:p>
            <a:pPr lvl="0">
              <a:spcBef>
                <a:spcPts val="0"/>
              </a:spcBef>
              <a:buNone/>
            </a:pPr>
            <a:endParaRPr sz="1700">
              <a:latin typeface="Times New Roman"/>
              <a:ea typeface="Times New Roman"/>
              <a:cs typeface="Times New Roman"/>
              <a:sym typeface="Times New Roman"/>
            </a:endParaRPr>
          </a:p>
        </p:txBody>
      </p:sp>
      <p:graphicFrame>
        <p:nvGraphicFramePr>
          <p:cNvPr id="232" name="Shape 232"/>
          <p:cNvGraphicFramePr/>
          <p:nvPr/>
        </p:nvGraphicFramePr>
        <p:xfrm>
          <a:off x="4522574" y="1060711"/>
          <a:ext cx="3973725" cy="2004460"/>
        </p:xfrm>
        <a:graphic>
          <a:graphicData uri="http://schemas.openxmlformats.org/drawingml/2006/table">
            <a:tbl>
              <a:tblPr>
                <a:noFill/>
                <a:tableStyleId>{2BB96C78-43AC-4BC5-B1F0-30383F48D9D5}</a:tableStyleId>
              </a:tblPr>
              <a:tblGrid>
                <a:gridCol w="567675"/>
                <a:gridCol w="567675"/>
                <a:gridCol w="567675"/>
                <a:gridCol w="567675"/>
                <a:gridCol w="567675"/>
                <a:gridCol w="567675"/>
                <a:gridCol w="567675"/>
              </a:tblGrid>
              <a:tr h="419500">
                <a:tc>
                  <a:txBody>
                    <a:bodyPr/>
                    <a:lstStyle/>
                    <a:p>
                      <a:pPr marL="0" marR="0" lvl="0" indent="-69850" algn="l" rtl="0">
                        <a:lnSpc>
                          <a:spcPct val="100000"/>
                        </a:lnSpc>
                        <a:spcBef>
                          <a:spcPts val="0"/>
                        </a:spcBef>
                        <a:spcAft>
                          <a:spcPts val="0"/>
                        </a:spcAft>
                        <a:buClr>
                          <a:srgbClr val="FFFFFF"/>
                        </a:buClr>
                        <a:buSzPct val="100000"/>
                        <a:buFont typeface="Calibri"/>
                        <a:buNone/>
                      </a:pPr>
                      <a:r>
                        <a:rPr lang="en" sz="1100" b="1" i="0" u="none" strike="noStrike" cap="none">
                          <a:solidFill>
                            <a:srgbClr val="FFFFFF"/>
                          </a:solidFill>
                          <a:latin typeface="Calibri"/>
                          <a:ea typeface="Calibri"/>
                          <a:cs typeface="Calibri"/>
                          <a:sym typeface="Calibri"/>
                        </a:rPr>
                        <a:t>Coverage Type</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2060"/>
                    </a:solidFill>
                  </a:tcPr>
                </a:tc>
                <a:tc>
                  <a:txBody>
                    <a:bodyPr/>
                    <a:lstStyle/>
                    <a:p>
                      <a:pPr marL="0" marR="0" lvl="0" indent="-69850" algn="l" rtl="0">
                        <a:lnSpc>
                          <a:spcPct val="100000"/>
                        </a:lnSpc>
                        <a:spcBef>
                          <a:spcPts val="0"/>
                        </a:spcBef>
                        <a:spcAft>
                          <a:spcPts val="0"/>
                        </a:spcAft>
                        <a:buClr>
                          <a:srgbClr val="FFFFFF"/>
                        </a:buClr>
                        <a:buSzPct val="100000"/>
                        <a:buFont typeface="Calibri"/>
                        <a:buNone/>
                      </a:pPr>
                      <a:r>
                        <a:rPr lang="en" sz="1100" b="1" i="0" u="none" strike="noStrike" cap="none">
                          <a:solidFill>
                            <a:srgbClr val="FFFFFF"/>
                          </a:solidFill>
                          <a:latin typeface="Calibri"/>
                          <a:ea typeface="Calibri"/>
                          <a:cs typeface="Calibri"/>
                          <a:sym typeface="Calibri"/>
                        </a:rPr>
                        <a:t>Dwelling Type</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2060"/>
                    </a:solidFill>
                  </a:tcPr>
                </a:tc>
                <a:tc>
                  <a:txBody>
                    <a:bodyPr/>
                    <a:lstStyle/>
                    <a:p>
                      <a:pPr marL="0" marR="0" lvl="0" indent="-69850" algn="l" rtl="0">
                        <a:lnSpc>
                          <a:spcPct val="100000"/>
                        </a:lnSpc>
                        <a:spcBef>
                          <a:spcPts val="0"/>
                        </a:spcBef>
                        <a:spcAft>
                          <a:spcPts val="0"/>
                        </a:spcAft>
                        <a:buClr>
                          <a:srgbClr val="FFFFFF"/>
                        </a:buClr>
                        <a:buSzPct val="100000"/>
                        <a:buFont typeface="Calibri"/>
                        <a:buNone/>
                      </a:pPr>
                      <a:r>
                        <a:rPr lang="en" sz="1100" b="1" i="0" u="none" strike="noStrike" cap="none">
                          <a:solidFill>
                            <a:srgbClr val="FFFFFF"/>
                          </a:solidFill>
                          <a:latin typeface="Calibri"/>
                          <a:ea typeface="Calibri"/>
                          <a:cs typeface="Calibri"/>
                          <a:sym typeface="Calibri"/>
                        </a:rPr>
                        <a:t>Credit</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2060"/>
                    </a:solidFill>
                  </a:tcPr>
                </a:tc>
                <a:tc>
                  <a:txBody>
                    <a:bodyPr/>
                    <a:lstStyle/>
                    <a:p>
                      <a:pPr marL="0" marR="0" lvl="0" indent="-69850" algn="l" rtl="0">
                        <a:lnSpc>
                          <a:spcPct val="100000"/>
                        </a:lnSpc>
                        <a:spcBef>
                          <a:spcPts val="0"/>
                        </a:spcBef>
                        <a:spcAft>
                          <a:spcPts val="0"/>
                        </a:spcAft>
                        <a:buClr>
                          <a:srgbClr val="FFFFFF"/>
                        </a:buClr>
                        <a:buSzPct val="100000"/>
                        <a:buFont typeface="Calibri"/>
                        <a:buNone/>
                      </a:pPr>
                      <a:r>
                        <a:rPr lang="en" sz="1100" b="1" i="0" u="none" strike="noStrike" cap="none">
                          <a:solidFill>
                            <a:srgbClr val="FFFFFF"/>
                          </a:solidFill>
                          <a:latin typeface="Calibri"/>
                          <a:ea typeface="Calibri"/>
                          <a:cs typeface="Calibri"/>
                          <a:sym typeface="Calibri"/>
                        </a:rPr>
                        <a:t>Age</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2060"/>
                    </a:solidFill>
                  </a:tcPr>
                </a:tc>
                <a:tc>
                  <a:txBody>
                    <a:bodyPr/>
                    <a:lstStyle/>
                    <a:p>
                      <a:pPr marL="0" marR="0" lvl="0" indent="-69850" algn="l" rtl="0">
                        <a:lnSpc>
                          <a:spcPct val="100000"/>
                        </a:lnSpc>
                        <a:spcBef>
                          <a:spcPts val="0"/>
                        </a:spcBef>
                        <a:spcAft>
                          <a:spcPts val="0"/>
                        </a:spcAft>
                        <a:buClr>
                          <a:srgbClr val="000000"/>
                        </a:buClr>
                        <a:buSzPct val="100000"/>
                        <a:buFont typeface="Calibri"/>
                        <a:buNone/>
                      </a:pPr>
                      <a:r>
                        <a:rPr lang="en" sz="1100" b="1" i="0" u="none" strike="noStrike" cap="none">
                          <a:solidFill>
                            <a:srgbClr val="000000"/>
                          </a:solidFill>
                          <a:latin typeface="Calibri"/>
                          <a:ea typeface="Calibri"/>
                          <a:cs typeface="Calibri"/>
                          <a:sym typeface="Calibri"/>
                        </a:rPr>
                        <a:t>Cancel %  (No)(0)</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00"/>
                    </a:solidFill>
                  </a:tcPr>
                </a:tc>
                <a:tc>
                  <a:txBody>
                    <a:bodyPr/>
                    <a:lstStyle/>
                    <a:p>
                      <a:pPr marL="0" marR="0" lvl="0" indent="-69850" algn="l" rtl="0">
                        <a:lnSpc>
                          <a:spcPct val="100000"/>
                        </a:lnSpc>
                        <a:spcBef>
                          <a:spcPts val="0"/>
                        </a:spcBef>
                        <a:spcAft>
                          <a:spcPts val="0"/>
                        </a:spcAft>
                        <a:buClr>
                          <a:srgbClr val="FFFFFF"/>
                        </a:buClr>
                        <a:buSzPct val="100000"/>
                        <a:buFont typeface="Calibri"/>
                        <a:buNone/>
                      </a:pPr>
                      <a:r>
                        <a:rPr lang="en" sz="1100" b="1" i="0" u="none" strike="noStrike" cap="none">
                          <a:solidFill>
                            <a:srgbClr val="FFFFFF"/>
                          </a:solidFill>
                          <a:latin typeface="Calibri"/>
                          <a:ea typeface="Calibri"/>
                          <a:cs typeface="Calibri"/>
                          <a:sym typeface="Calibri"/>
                        </a:rPr>
                        <a:t>Cancel % (Yes)(1)</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2060"/>
                    </a:solidFill>
                  </a:tcPr>
                </a:tc>
                <a:tc>
                  <a:txBody>
                    <a:bodyPr/>
                    <a:lstStyle/>
                    <a:p>
                      <a:pPr marL="0" marR="0" lvl="0" indent="-69850" algn="l" rtl="0">
                        <a:lnSpc>
                          <a:spcPct val="100000"/>
                        </a:lnSpc>
                        <a:spcBef>
                          <a:spcPts val="0"/>
                        </a:spcBef>
                        <a:spcAft>
                          <a:spcPts val="0"/>
                        </a:spcAft>
                        <a:buClr>
                          <a:srgbClr val="FFFFFF"/>
                        </a:buClr>
                        <a:buSzPct val="100000"/>
                        <a:buFont typeface="Calibri"/>
                        <a:buNone/>
                      </a:pPr>
                      <a:r>
                        <a:rPr lang="en" sz="1100" b="1" i="0" u="none" strike="noStrike" cap="none">
                          <a:solidFill>
                            <a:srgbClr val="FFFFFF"/>
                          </a:solidFill>
                          <a:latin typeface="Calibri"/>
                          <a:ea typeface="Calibri"/>
                          <a:cs typeface="Calibri"/>
                          <a:sym typeface="Calibri"/>
                        </a:rPr>
                        <a:t>Count of records</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2060"/>
                    </a:solidFill>
                  </a:tcPr>
                </a:tc>
              </a:tr>
              <a:tr h="167525">
                <a:tc>
                  <a:txBody>
                    <a:bodyPr/>
                    <a:lstStyle/>
                    <a:p>
                      <a:pPr marL="0" marR="0" lvl="0" indent="-69850" algn="l"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A</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8CBAD"/>
                    </a:solidFill>
                  </a:tcPr>
                </a:tc>
                <a:tc>
                  <a:txBody>
                    <a:bodyPr/>
                    <a:lstStyle/>
                    <a:p>
                      <a:pPr marL="0" marR="0" lvl="0" indent="-69850" algn="l"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Condo</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8CBAD"/>
                    </a:solidFill>
                  </a:tcPr>
                </a:tc>
                <a:tc>
                  <a:txBody>
                    <a:bodyPr/>
                    <a:lstStyle/>
                    <a:p>
                      <a:pPr marL="0" marR="0" lvl="0" indent="-69850" algn="l"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High</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8CBAD"/>
                    </a:solidFill>
                  </a:tcPr>
                </a:tc>
                <a:tc>
                  <a:txBody>
                    <a:bodyPr/>
                    <a:lstStyle/>
                    <a:p>
                      <a:pPr marL="0" marR="0" lvl="0" indent="-69850" algn="l"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30-39</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8CBAD"/>
                    </a:solidFill>
                  </a:tcPr>
                </a:tc>
                <a:tc>
                  <a:txBody>
                    <a:bodyPr/>
                    <a:lstStyle/>
                    <a:p>
                      <a:pPr marL="0" marR="0" lvl="0" indent="-69850" algn="r"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89.25%</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8CBAD"/>
                    </a:solidFill>
                  </a:tcPr>
                </a:tc>
                <a:tc>
                  <a:txBody>
                    <a:bodyPr/>
                    <a:lstStyle/>
                    <a:p>
                      <a:pPr marL="0" marR="0" lvl="0" indent="-69850" algn="r"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10.75%</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8CBAD"/>
                    </a:solidFill>
                  </a:tcPr>
                </a:tc>
                <a:tc>
                  <a:txBody>
                    <a:bodyPr/>
                    <a:lstStyle/>
                    <a:p>
                      <a:pPr marL="0" marR="0" lvl="0" indent="-69850" algn="r"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121</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8CBAD"/>
                    </a:solidFill>
                  </a:tcPr>
                </a:tc>
              </a:tr>
              <a:tr h="167525">
                <a:tc>
                  <a:txBody>
                    <a:bodyPr/>
                    <a:lstStyle/>
                    <a:p>
                      <a:pPr marL="0" marR="0" lvl="0" indent="-69850" algn="l"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B</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8CBAD"/>
                    </a:solidFill>
                  </a:tcPr>
                </a:tc>
                <a:tc>
                  <a:txBody>
                    <a:bodyPr/>
                    <a:lstStyle/>
                    <a:p>
                      <a:pPr marL="0" marR="0" lvl="0" indent="-69850" algn="l"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House</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8CBAD"/>
                    </a:solidFill>
                  </a:tcPr>
                </a:tc>
                <a:tc>
                  <a:txBody>
                    <a:bodyPr/>
                    <a:lstStyle/>
                    <a:p>
                      <a:pPr marL="0" marR="0" lvl="0" indent="-69850" algn="l"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High</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8CBAD"/>
                    </a:solidFill>
                  </a:tcPr>
                </a:tc>
                <a:tc>
                  <a:txBody>
                    <a:bodyPr/>
                    <a:lstStyle/>
                    <a:p>
                      <a:pPr marL="0" marR="0" lvl="0" indent="-69850" algn="l"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30-39</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8CBAD"/>
                    </a:solidFill>
                  </a:tcPr>
                </a:tc>
                <a:tc>
                  <a:txBody>
                    <a:bodyPr/>
                    <a:lstStyle/>
                    <a:p>
                      <a:pPr marL="0" marR="0" lvl="0" indent="-69850" algn="r"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86.67%</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8CBAD"/>
                    </a:solidFill>
                  </a:tcPr>
                </a:tc>
                <a:tc>
                  <a:txBody>
                    <a:bodyPr/>
                    <a:lstStyle/>
                    <a:p>
                      <a:pPr marL="0" marR="0" lvl="0" indent="-69850" algn="r"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13.33%</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8CBAD"/>
                    </a:solidFill>
                  </a:tcPr>
                </a:tc>
                <a:tc>
                  <a:txBody>
                    <a:bodyPr/>
                    <a:lstStyle/>
                    <a:p>
                      <a:pPr marL="0" marR="0" lvl="0" indent="-69850" algn="r"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105</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8CBAD"/>
                    </a:solidFill>
                  </a:tcPr>
                </a:tc>
              </a:tr>
              <a:tr h="167525">
                <a:tc>
                  <a:txBody>
                    <a:bodyPr/>
                    <a:lstStyle/>
                    <a:p>
                      <a:pPr marL="0" marR="0" lvl="0" indent="-69850" algn="l"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A</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69850" algn="l"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Tenant</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69850" algn="l"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High</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69850" algn="l"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40-49</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69850" algn="r"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86.29%</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69850" algn="r"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13.71%</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69850" algn="r"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124</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r>
              <a:tr h="164000">
                <a:tc>
                  <a:txBody>
                    <a:bodyPr/>
                    <a:lstStyle/>
                    <a:p>
                      <a:pPr marL="0" marR="0" lvl="0" indent="-69850" algn="l" rtl="0">
                        <a:lnSpc>
                          <a:spcPct val="100000"/>
                        </a:lnSpc>
                        <a:spcBef>
                          <a:spcPts val="0"/>
                        </a:spcBef>
                        <a:spcAft>
                          <a:spcPts val="0"/>
                        </a:spcAft>
                        <a:buClr>
                          <a:srgbClr val="000000"/>
                        </a:buClr>
                        <a:buSzPct val="100000"/>
                        <a:buFont typeface="Arial"/>
                        <a:buNone/>
                      </a:pPr>
                      <a:endParaRPr sz="1100" b="0" i="0" u="none" strike="noStrike" cap="non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69850" algn="l" rtl="0">
                        <a:lnSpc>
                          <a:spcPct val="100000"/>
                        </a:lnSpc>
                        <a:spcBef>
                          <a:spcPts val="0"/>
                        </a:spcBef>
                        <a:spcAft>
                          <a:spcPts val="0"/>
                        </a:spcAft>
                        <a:buClr>
                          <a:srgbClr val="000000"/>
                        </a:buClr>
                        <a:buSzPct val="100000"/>
                        <a:buFont typeface="Arial"/>
                        <a:buNone/>
                      </a:pPr>
                      <a:endParaRPr sz="1100" b="0" i="0" u="none" strike="noStrike" cap="non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69850" algn="l" rtl="0">
                        <a:lnSpc>
                          <a:spcPct val="100000"/>
                        </a:lnSpc>
                        <a:spcBef>
                          <a:spcPts val="0"/>
                        </a:spcBef>
                        <a:spcAft>
                          <a:spcPts val="0"/>
                        </a:spcAft>
                        <a:buClr>
                          <a:srgbClr val="000000"/>
                        </a:buClr>
                        <a:buSzPct val="100000"/>
                        <a:buFont typeface="Arial"/>
                        <a:buNone/>
                      </a:pPr>
                      <a:endParaRPr sz="1100" b="0" i="0" u="none" strike="noStrike" cap="non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69850" algn="l" rtl="0">
                        <a:lnSpc>
                          <a:spcPct val="100000"/>
                        </a:lnSpc>
                        <a:spcBef>
                          <a:spcPts val="0"/>
                        </a:spcBef>
                        <a:spcAft>
                          <a:spcPts val="0"/>
                        </a:spcAft>
                        <a:buClr>
                          <a:srgbClr val="000000"/>
                        </a:buClr>
                        <a:buSzPct val="100000"/>
                        <a:buFont typeface="Arial"/>
                        <a:buNone/>
                      </a:pPr>
                      <a:endParaRPr sz="1100" b="0" i="0" u="none" strike="noStrike" cap="non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69850" algn="l" rtl="0">
                        <a:lnSpc>
                          <a:spcPct val="100000"/>
                        </a:lnSpc>
                        <a:spcBef>
                          <a:spcPts val="0"/>
                        </a:spcBef>
                        <a:spcAft>
                          <a:spcPts val="0"/>
                        </a:spcAft>
                        <a:buClr>
                          <a:srgbClr val="000000"/>
                        </a:buClr>
                        <a:buSzPct val="100000"/>
                        <a:buFont typeface="Arial"/>
                        <a:buNone/>
                      </a:pPr>
                      <a:endParaRPr sz="1100" b="0" i="0" u="none" strike="noStrike" cap="non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69850" algn="l" rtl="0">
                        <a:lnSpc>
                          <a:spcPct val="100000"/>
                        </a:lnSpc>
                        <a:spcBef>
                          <a:spcPts val="0"/>
                        </a:spcBef>
                        <a:spcAft>
                          <a:spcPts val="0"/>
                        </a:spcAft>
                        <a:buClr>
                          <a:srgbClr val="000000"/>
                        </a:buClr>
                        <a:buSzPct val="100000"/>
                        <a:buFont typeface="Arial"/>
                        <a:buNone/>
                      </a:pPr>
                      <a:endParaRPr sz="1100" b="0" i="0" u="none" strike="noStrike" cap="non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69850" algn="l" rtl="0">
                        <a:lnSpc>
                          <a:spcPct val="100000"/>
                        </a:lnSpc>
                        <a:spcBef>
                          <a:spcPts val="0"/>
                        </a:spcBef>
                        <a:spcAft>
                          <a:spcPts val="0"/>
                        </a:spcAft>
                        <a:buClr>
                          <a:srgbClr val="000000"/>
                        </a:buClr>
                        <a:buSzPct val="100000"/>
                        <a:buFont typeface="Arial"/>
                        <a:buNone/>
                      </a:pPr>
                      <a:endParaRPr sz="1100" b="0" i="0" u="none" strike="noStrike" cap="non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26250">
                <a:tc>
                  <a:txBody>
                    <a:bodyPr/>
                    <a:lstStyle/>
                    <a:p>
                      <a:pPr marL="0" marR="0" lvl="0" indent="-69850" algn="l" rtl="0">
                        <a:lnSpc>
                          <a:spcPct val="100000"/>
                        </a:lnSpc>
                        <a:spcBef>
                          <a:spcPts val="0"/>
                        </a:spcBef>
                        <a:spcAft>
                          <a:spcPts val="0"/>
                        </a:spcAft>
                        <a:buClr>
                          <a:srgbClr val="FFFFFF"/>
                        </a:buClr>
                        <a:buSzPct val="100000"/>
                        <a:buFont typeface="Calibri"/>
                        <a:buNone/>
                      </a:pPr>
                      <a:r>
                        <a:rPr lang="en" sz="1100" b="1" i="0" u="none" strike="noStrike" cap="none">
                          <a:solidFill>
                            <a:srgbClr val="FFFFFF"/>
                          </a:solidFill>
                          <a:latin typeface="Calibri"/>
                          <a:ea typeface="Calibri"/>
                          <a:cs typeface="Calibri"/>
                          <a:sym typeface="Calibri"/>
                        </a:rPr>
                        <a:t>Coverage Type</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2060"/>
                    </a:solidFill>
                  </a:tcPr>
                </a:tc>
                <a:tc>
                  <a:txBody>
                    <a:bodyPr/>
                    <a:lstStyle/>
                    <a:p>
                      <a:pPr marL="0" marR="0" lvl="0" indent="-69850" algn="l" rtl="0">
                        <a:lnSpc>
                          <a:spcPct val="100000"/>
                        </a:lnSpc>
                        <a:spcBef>
                          <a:spcPts val="0"/>
                        </a:spcBef>
                        <a:spcAft>
                          <a:spcPts val="0"/>
                        </a:spcAft>
                        <a:buClr>
                          <a:srgbClr val="FFFFFF"/>
                        </a:buClr>
                        <a:buSzPct val="100000"/>
                        <a:buFont typeface="Calibri"/>
                        <a:buNone/>
                      </a:pPr>
                      <a:r>
                        <a:rPr lang="en" sz="1100" b="1" i="0" u="none" strike="noStrike" cap="none">
                          <a:solidFill>
                            <a:srgbClr val="FFFFFF"/>
                          </a:solidFill>
                          <a:latin typeface="Calibri"/>
                          <a:ea typeface="Calibri"/>
                          <a:cs typeface="Calibri"/>
                          <a:sym typeface="Calibri"/>
                        </a:rPr>
                        <a:t>Dwelling Type</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2060"/>
                    </a:solidFill>
                  </a:tcPr>
                </a:tc>
                <a:tc>
                  <a:txBody>
                    <a:bodyPr/>
                    <a:lstStyle/>
                    <a:p>
                      <a:pPr marL="0" marR="0" lvl="0" indent="-69850" algn="l" rtl="0">
                        <a:lnSpc>
                          <a:spcPct val="100000"/>
                        </a:lnSpc>
                        <a:spcBef>
                          <a:spcPts val="0"/>
                        </a:spcBef>
                        <a:spcAft>
                          <a:spcPts val="0"/>
                        </a:spcAft>
                        <a:buClr>
                          <a:srgbClr val="FFFFFF"/>
                        </a:buClr>
                        <a:buSzPct val="100000"/>
                        <a:buFont typeface="Calibri"/>
                        <a:buNone/>
                      </a:pPr>
                      <a:r>
                        <a:rPr lang="en" sz="1100" b="1" i="0" u="none" strike="noStrike" cap="none">
                          <a:solidFill>
                            <a:srgbClr val="FFFFFF"/>
                          </a:solidFill>
                          <a:latin typeface="Calibri"/>
                          <a:ea typeface="Calibri"/>
                          <a:cs typeface="Calibri"/>
                          <a:sym typeface="Calibri"/>
                        </a:rPr>
                        <a:t>Credit</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2060"/>
                    </a:solidFill>
                  </a:tcPr>
                </a:tc>
                <a:tc>
                  <a:txBody>
                    <a:bodyPr/>
                    <a:lstStyle/>
                    <a:p>
                      <a:pPr marL="0" marR="0" lvl="0" indent="-69850" algn="l" rtl="0">
                        <a:lnSpc>
                          <a:spcPct val="100000"/>
                        </a:lnSpc>
                        <a:spcBef>
                          <a:spcPts val="0"/>
                        </a:spcBef>
                        <a:spcAft>
                          <a:spcPts val="0"/>
                        </a:spcAft>
                        <a:buClr>
                          <a:srgbClr val="FFFFFF"/>
                        </a:buClr>
                        <a:buSzPct val="100000"/>
                        <a:buFont typeface="Calibri"/>
                        <a:buNone/>
                      </a:pPr>
                      <a:r>
                        <a:rPr lang="en" sz="1100" b="1" i="0" u="none" strike="noStrike" cap="none">
                          <a:solidFill>
                            <a:srgbClr val="FFFFFF"/>
                          </a:solidFill>
                          <a:latin typeface="Calibri"/>
                          <a:ea typeface="Calibri"/>
                          <a:cs typeface="Calibri"/>
                          <a:sym typeface="Calibri"/>
                        </a:rPr>
                        <a:t>Age</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2060"/>
                    </a:solidFill>
                  </a:tcPr>
                </a:tc>
                <a:tc>
                  <a:txBody>
                    <a:bodyPr/>
                    <a:lstStyle/>
                    <a:p>
                      <a:pPr marL="0" marR="0" lvl="0" indent="-69850" algn="l" rtl="0">
                        <a:lnSpc>
                          <a:spcPct val="100000"/>
                        </a:lnSpc>
                        <a:spcBef>
                          <a:spcPts val="0"/>
                        </a:spcBef>
                        <a:spcAft>
                          <a:spcPts val="0"/>
                        </a:spcAft>
                        <a:buClr>
                          <a:srgbClr val="FFFFFF"/>
                        </a:buClr>
                        <a:buSzPct val="100000"/>
                        <a:buFont typeface="Calibri"/>
                        <a:buNone/>
                      </a:pPr>
                      <a:r>
                        <a:rPr lang="en" sz="1100" b="1" i="0" u="none" strike="noStrike" cap="none">
                          <a:solidFill>
                            <a:srgbClr val="FFFFFF"/>
                          </a:solidFill>
                          <a:latin typeface="Calibri"/>
                          <a:ea typeface="Calibri"/>
                          <a:cs typeface="Calibri"/>
                          <a:sym typeface="Calibri"/>
                        </a:rPr>
                        <a:t>Cancel %  (No)(0)</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2060"/>
                    </a:solidFill>
                  </a:tcPr>
                </a:tc>
                <a:tc>
                  <a:txBody>
                    <a:bodyPr/>
                    <a:lstStyle/>
                    <a:p>
                      <a:pPr marL="0" marR="0" lvl="0" indent="-69850" algn="l" rtl="0">
                        <a:lnSpc>
                          <a:spcPct val="100000"/>
                        </a:lnSpc>
                        <a:spcBef>
                          <a:spcPts val="0"/>
                        </a:spcBef>
                        <a:spcAft>
                          <a:spcPts val="0"/>
                        </a:spcAft>
                        <a:buClr>
                          <a:srgbClr val="000000"/>
                        </a:buClr>
                        <a:buSzPct val="100000"/>
                        <a:buFont typeface="Calibri"/>
                        <a:buNone/>
                      </a:pPr>
                      <a:r>
                        <a:rPr lang="en" sz="1100" b="1" i="0" u="none" strike="noStrike" cap="none">
                          <a:solidFill>
                            <a:srgbClr val="000000"/>
                          </a:solidFill>
                          <a:latin typeface="Calibri"/>
                          <a:ea typeface="Calibri"/>
                          <a:cs typeface="Calibri"/>
                          <a:sym typeface="Calibri"/>
                        </a:rPr>
                        <a:t>Cancel % (Yes)(1)</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00"/>
                    </a:solidFill>
                  </a:tcPr>
                </a:tc>
                <a:tc>
                  <a:txBody>
                    <a:bodyPr/>
                    <a:lstStyle/>
                    <a:p>
                      <a:pPr marL="0" marR="0" lvl="0" indent="-69850" algn="l" rtl="0">
                        <a:lnSpc>
                          <a:spcPct val="100000"/>
                        </a:lnSpc>
                        <a:spcBef>
                          <a:spcPts val="0"/>
                        </a:spcBef>
                        <a:spcAft>
                          <a:spcPts val="0"/>
                        </a:spcAft>
                        <a:buClr>
                          <a:srgbClr val="FFFFFF"/>
                        </a:buClr>
                        <a:buSzPct val="100000"/>
                        <a:buFont typeface="Calibri"/>
                        <a:buNone/>
                      </a:pPr>
                      <a:r>
                        <a:rPr lang="en" sz="1100" b="1" i="0" u="none" strike="noStrike" cap="none">
                          <a:solidFill>
                            <a:srgbClr val="FFFFFF"/>
                          </a:solidFill>
                          <a:latin typeface="Calibri"/>
                          <a:ea typeface="Calibri"/>
                          <a:cs typeface="Calibri"/>
                          <a:sym typeface="Calibri"/>
                        </a:rPr>
                        <a:t>Count of records</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2060"/>
                    </a:solidFill>
                  </a:tcPr>
                </a:tc>
              </a:tr>
              <a:tr h="167525">
                <a:tc>
                  <a:txBody>
                    <a:bodyPr/>
                    <a:lstStyle/>
                    <a:p>
                      <a:pPr marL="0" marR="0" lvl="0" indent="-69850" algn="l"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C</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69850" algn="l"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House</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69850" algn="l"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Medium</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69850" algn="l"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50-59</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69850" algn="r"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74.76%</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69850" algn="r"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25.24%</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69850" algn="r"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103</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r>
              <a:tr h="167525">
                <a:tc>
                  <a:txBody>
                    <a:bodyPr/>
                    <a:lstStyle/>
                    <a:p>
                      <a:pPr marL="0" marR="0" lvl="0" indent="-69850" algn="l"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B</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69850" algn="l"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House</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69850" algn="l"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High</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69850" algn="l"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40-49</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69850" algn="r"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76.54%</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69850" algn="r"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23.46%</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69850" algn="r"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179</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r>
              <a:tr h="167525">
                <a:tc>
                  <a:txBody>
                    <a:bodyPr/>
                    <a:lstStyle/>
                    <a:p>
                      <a:pPr marL="0" marR="0" lvl="0" indent="-69850" algn="l"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A</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8CBAD"/>
                    </a:solidFill>
                  </a:tcPr>
                </a:tc>
                <a:tc>
                  <a:txBody>
                    <a:bodyPr/>
                    <a:lstStyle/>
                    <a:p>
                      <a:pPr marL="0" marR="0" lvl="0" indent="-69850" algn="l"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Tenant</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8CBAD"/>
                    </a:solidFill>
                  </a:tcPr>
                </a:tc>
                <a:tc>
                  <a:txBody>
                    <a:bodyPr/>
                    <a:lstStyle/>
                    <a:p>
                      <a:pPr marL="0" marR="0" lvl="0" indent="-69850" algn="l"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High</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8CBAD"/>
                    </a:solidFill>
                  </a:tcPr>
                </a:tc>
                <a:tc>
                  <a:txBody>
                    <a:bodyPr/>
                    <a:lstStyle/>
                    <a:p>
                      <a:pPr marL="0" marR="0" lvl="0" indent="-69850" algn="l"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30-39</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8CBAD"/>
                    </a:solidFill>
                  </a:tcPr>
                </a:tc>
                <a:tc>
                  <a:txBody>
                    <a:bodyPr/>
                    <a:lstStyle/>
                    <a:p>
                      <a:pPr marL="0" marR="0" lvl="0" indent="-69850" algn="r"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76.86%</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8CBAD"/>
                    </a:solidFill>
                  </a:tcPr>
                </a:tc>
                <a:tc>
                  <a:txBody>
                    <a:bodyPr/>
                    <a:lstStyle/>
                    <a:p>
                      <a:pPr marL="0" marR="0" lvl="0" indent="-69850" algn="r"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23.14%</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8CBAD"/>
                    </a:solidFill>
                  </a:tcPr>
                </a:tc>
                <a:tc>
                  <a:txBody>
                    <a:bodyPr/>
                    <a:lstStyle/>
                    <a:p>
                      <a:pPr marL="0" marR="0" lvl="0" indent="-69850" algn="r" rtl="0">
                        <a:lnSpc>
                          <a:spcPct val="100000"/>
                        </a:lnSpc>
                        <a:spcBef>
                          <a:spcPts val="0"/>
                        </a:spcBef>
                        <a:spcAft>
                          <a:spcPts val="0"/>
                        </a:spcAft>
                        <a:buClr>
                          <a:srgbClr val="000000"/>
                        </a:buClr>
                        <a:buSzPct val="100000"/>
                        <a:buFont typeface="Calibri"/>
                        <a:buNone/>
                      </a:pPr>
                      <a:r>
                        <a:rPr lang="en" sz="1100" b="0" i="0" u="none" strike="noStrike" cap="none">
                          <a:solidFill>
                            <a:srgbClr val="000000"/>
                          </a:solidFill>
                          <a:latin typeface="Calibri"/>
                          <a:ea typeface="Calibri"/>
                          <a:cs typeface="Calibri"/>
                          <a:sym typeface="Calibri"/>
                        </a:rPr>
                        <a:t>108</a:t>
                      </a:r>
                    </a:p>
                  </a:txBody>
                  <a:tcPr marL="9525" marR="9525" marT="9525"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8CBAD"/>
                    </a:solidFill>
                  </a:tcPr>
                </a:tc>
              </a:tr>
            </a:tbl>
          </a:graphicData>
        </a:graphic>
      </p:graphicFrame>
      <p:sp>
        <p:nvSpPr>
          <p:cNvPr id="233" name="Shape 233"/>
          <p:cNvSpPr txBox="1"/>
          <p:nvPr/>
        </p:nvSpPr>
        <p:spPr>
          <a:xfrm>
            <a:off x="929000" y="3329150"/>
            <a:ext cx="6878400" cy="1691400"/>
          </a:xfrm>
          <a:prstGeom prst="rect">
            <a:avLst/>
          </a:prstGeom>
          <a:noFill/>
          <a:ln>
            <a:noFill/>
          </a:ln>
        </p:spPr>
        <p:txBody>
          <a:bodyPr wrap="square" lIns="91425" tIns="91425" rIns="91425" bIns="91425" anchor="t" anchorCtr="0">
            <a:noAutofit/>
          </a:bodyPr>
          <a:lstStyle/>
          <a:p>
            <a:pPr marL="285750" lvl="0" indent="-304800" rtl="0">
              <a:spcBef>
                <a:spcPts val="0"/>
              </a:spcBef>
              <a:buClr>
                <a:schemeClr val="lt1"/>
              </a:buClr>
              <a:buSzPct val="100000"/>
              <a:buFont typeface="Times New Roman"/>
              <a:buChar char="•"/>
            </a:pPr>
            <a:r>
              <a:rPr lang="en" sz="1700" u="sng">
                <a:solidFill>
                  <a:schemeClr val="lt1"/>
                </a:solidFill>
                <a:latin typeface="Times New Roman"/>
                <a:ea typeface="Times New Roman"/>
                <a:cs typeface="Times New Roman"/>
                <a:sym typeface="Times New Roman"/>
              </a:rPr>
              <a:t>Inference:</a:t>
            </a:r>
            <a:r>
              <a:rPr lang="en" sz="1700">
                <a:solidFill>
                  <a:schemeClr val="lt1"/>
                </a:solidFill>
                <a:latin typeface="Times New Roman"/>
                <a:ea typeface="Times New Roman"/>
                <a:cs typeface="Times New Roman"/>
                <a:sym typeface="Times New Roman"/>
              </a:rPr>
              <a:t> Customers face issues transferring their address in their policies. </a:t>
            </a:r>
          </a:p>
          <a:p>
            <a:pPr marL="285750" lvl="0" indent="-304800" rtl="0">
              <a:spcBef>
                <a:spcPts val="0"/>
              </a:spcBef>
              <a:buClr>
                <a:schemeClr val="lt1"/>
              </a:buClr>
              <a:buSzPct val="100000"/>
              <a:buFont typeface="Times New Roman"/>
              <a:buChar char="•"/>
            </a:pPr>
            <a:r>
              <a:rPr lang="en" sz="1700" u="sng">
                <a:solidFill>
                  <a:schemeClr val="lt1"/>
                </a:solidFill>
                <a:latin typeface="Times New Roman"/>
                <a:ea typeface="Times New Roman"/>
                <a:cs typeface="Times New Roman"/>
                <a:sym typeface="Times New Roman"/>
              </a:rPr>
              <a:t>Recommendation:</a:t>
            </a:r>
            <a:r>
              <a:rPr lang="en" sz="1700">
                <a:solidFill>
                  <a:schemeClr val="lt1"/>
                </a:solidFill>
                <a:latin typeface="Times New Roman"/>
                <a:ea typeface="Times New Roman"/>
                <a:cs typeface="Times New Roman"/>
                <a:sym typeface="Times New Roman"/>
              </a:rPr>
              <a:t> Better customer service must be provided to resolve their issue. Predicting those customers who change their address frequently must be identified and better premium rates must be offered based on location and other demographics.</a:t>
            </a:r>
          </a:p>
          <a:p>
            <a:pPr lvl="0">
              <a:spcBef>
                <a:spcPts val="0"/>
              </a:spcBef>
              <a:buNone/>
            </a:pPr>
            <a:endParaRPr sz="1700">
              <a:latin typeface="Times New Roman"/>
              <a:ea typeface="Times New Roman"/>
              <a:cs typeface="Times New Roman"/>
              <a:sym typeface="Times New Roman"/>
            </a:endParaRPr>
          </a:p>
        </p:txBody>
      </p:sp>
      <p:sp>
        <p:nvSpPr>
          <p:cNvPr id="234" name="Shape 234"/>
          <p:cNvSpPr txBox="1"/>
          <p:nvPr/>
        </p:nvSpPr>
        <p:spPr>
          <a:xfrm>
            <a:off x="4535575" y="3155775"/>
            <a:ext cx="3920700" cy="300600"/>
          </a:xfrm>
          <a:prstGeom prst="rect">
            <a:avLst/>
          </a:prstGeom>
          <a:noFill/>
          <a:ln>
            <a:noFill/>
          </a:ln>
        </p:spPr>
        <p:txBody>
          <a:bodyPr wrap="square" lIns="91425" tIns="91425" rIns="91425" bIns="91425" anchor="t" anchorCtr="0">
            <a:noAutofit/>
          </a:bodyPr>
          <a:lstStyle/>
          <a:p>
            <a:pPr lvl="0" rtl="0">
              <a:spcBef>
                <a:spcPts val="0"/>
              </a:spcBef>
              <a:buClr>
                <a:schemeClr val="lt1"/>
              </a:buClr>
              <a:buSzPct val="100000"/>
              <a:buFont typeface="Arial"/>
              <a:buNone/>
            </a:pPr>
            <a:r>
              <a:rPr lang="en" sz="1100">
                <a:solidFill>
                  <a:schemeClr val="lt1"/>
                </a:solidFill>
              </a:rPr>
              <a:t>%calculations are based on total of its own category.</a:t>
            </a:r>
            <a:r>
              <a:rPr lang="en" sz="110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ques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723014"/>
            <a:ext cx="8425380" cy="384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700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1297500" y="393750"/>
            <a:ext cx="7038900" cy="535200"/>
          </a:xfrm>
          <a:prstGeom prst="rect">
            <a:avLst/>
          </a:prstGeom>
        </p:spPr>
        <p:txBody>
          <a:bodyPr wrap="square" lIns="91425" tIns="91425" rIns="91425" bIns="91425" anchor="t" anchorCtr="0">
            <a:noAutofit/>
          </a:bodyPr>
          <a:lstStyle/>
          <a:p>
            <a:pPr lvl="0">
              <a:spcBef>
                <a:spcPts val="0"/>
              </a:spcBef>
              <a:buNone/>
            </a:pPr>
            <a:r>
              <a:rPr lang="en" sz="1800" dirty="0" smtClean="0">
                <a:latin typeface="Times New Roman"/>
                <a:ea typeface="Times New Roman"/>
                <a:cs typeface="Times New Roman"/>
                <a:sym typeface="Times New Roman"/>
              </a:rPr>
              <a:t>Agenda</a:t>
            </a:r>
            <a:endParaRPr lang="en" sz="1800" dirty="0">
              <a:latin typeface="Times New Roman"/>
              <a:ea typeface="Times New Roman"/>
              <a:cs typeface="Times New Roman"/>
              <a:sym typeface="Times New Roman"/>
            </a:endParaRPr>
          </a:p>
        </p:txBody>
      </p:sp>
      <p:sp>
        <p:nvSpPr>
          <p:cNvPr id="146" name="Shape 146"/>
          <p:cNvSpPr txBox="1">
            <a:spLocks noGrp="1"/>
          </p:cNvSpPr>
          <p:nvPr>
            <p:ph type="body" idx="1"/>
          </p:nvPr>
        </p:nvSpPr>
        <p:spPr>
          <a:xfrm>
            <a:off x="1297500" y="1033479"/>
            <a:ext cx="7038900" cy="2911200"/>
          </a:xfrm>
          <a:prstGeom prst="rect">
            <a:avLst/>
          </a:prstGeom>
        </p:spPr>
        <p:txBody>
          <a:bodyPr wrap="square" lIns="91425" tIns="91425" rIns="91425" bIns="91425" anchor="t" anchorCtr="0">
            <a:noAutofit/>
          </a:bodyPr>
          <a:lstStyle/>
          <a:p>
            <a:pPr marL="285750" indent="-285750"/>
            <a:r>
              <a:rPr lang="en" sz="1800" dirty="0">
                <a:latin typeface="Times New Roman"/>
                <a:ea typeface="Times New Roman"/>
                <a:cs typeface="Times New Roman"/>
                <a:sym typeface="Times New Roman"/>
              </a:rPr>
              <a:t>Data Sampling</a:t>
            </a:r>
          </a:p>
          <a:p>
            <a:pPr marL="285750" indent="-285750"/>
            <a:r>
              <a:rPr lang="en" sz="1800" dirty="0">
                <a:latin typeface="Times New Roman"/>
                <a:ea typeface="Times New Roman"/>
                <a:cs typeface="Times New Roman"/>
                <a:sym typeface="Times New Roman"/>
              </a:rPr>
              <a:t>Data Pre-Processing and Feature engineering</a:t>
            </a:r>
          </a:p>
          <a:p>
            <a:pPr marL="285750" indent="-285750"/>
            <a:r>
              <a:rPr lang="en" sz="1800" dirty="0">
                <a:latin typeface="Times New Roman"/>
                <a:ea typeface="Times New Roman"/>
                <a:cs typeface="Times New Roman"/>
                <a:sym typeface="Times New Roman"/>
              </a:rPr>
              <a:t>Data Modeling</a:t>
            </a:r>
          </a:p>
          <a:p>
            <a:pPr marL="285750" indent="-285750"/>
            <a:r>
              <a:rPr lang="en" sz="1800" dirty="0">
                <a:latin typeface="Times New Roman"/>
                <a:ea typeface="Times New Roman"/>
                <a:cs typeface="Times New Roman"/>
                <a:sym typeface="Times New Roman"/>
              </a:rPr>
              <a:t>Model Evaluation and </a:t>
            </a:r>
            <a:r>
              <a:rPr lang="en" sz="1800" dirty="0" smtClean="0">
                <a:latin typeface="Times New Roman"/>
                <a:ea typeface="Times New Roman"/>
                <a:cs typeface="Times New Roman"/>
                <a:sym typeface="Times New Roman"/>
              </a:rPr>
              <a:t>Implementation</a:t>
            </a:r>
          </a:p>
          <a:p>
            <a:pPr marL="285750" indent="-285750"/>
            <a:r>
              <a:rPr lang="en" sz="1800" dirty="0" smtClean="0">
                <a:latin typeface="Times New Roman"/>
                <a:ea typeface="Times New Roman"/>
                <a:cs typeface="Times New Roman"/>
                <a:sym typeface="Times New Roman"/>
              </a:rPr>
              <a:t>Questions about data</a:t>
            </a:r>
          </a:p>
          <a:p>
            <a:pPr marL="285750" indent="-285750"/>
            <a:r>
              <a:rPr lang="en" sz="1800" dirty="0" smtClean="0">
                <a:latin typeface="Times New Roman"/>
                <a:ea typeface="Times New Roman"/>
                <a:cs typeface="Times New Roman"/>
                <a:sym typeface="Times New Roman"/>
              </a:rPr>
              <a:t>Recommendations</a:t>
            </a:r>
            <a:endParaRPr lang="en" sz="1800" dirty="0">
              <a:latin typeface="Times New Roman"/>
              <a:ea typeface="Times New Roman"/>
              <a:cs typeface="Times New Roman"/>
              <a:sym typeface="Times New Roman"/>
            </a:endParaRPr>
          </a:p>
          <a:p>
            <a:pPr lvl="0">
              <a:spcBef>
                <a:spcPts val="0"/>
              </a:spcBef>
              <a:buNone/>
            </a:pPr>
            <a:endParaRPr sz="1800" dirty="0">
              <a:latin typeface="Times New Roman"/>
              <a:ea typeface="Times New Roman"/>
              <a:cs typeface="Times New Roman"/>
              <a:sym typeface="Times New Roman"/>
            </a:endParaRPr>
          </a:p>
          <a:p>
            <a:pPr lvl="0">
              <a:spcBef>
                <a:spcPts val="0"/>
              </a:spcBef>
              <a:buNone/>
            </a:pPr>
            <a:endParaRPr sz="1800" dirty="0">
              <a:latin typeface="Times New Roman"/>
              <a:ea typeface="Times New Roman"/>
              <a:cs typeface="Times New Roman"/>
              <a:sym typeface="Times New Roman"/>
            </a:endParaRPr>
          </a:p>
          <a:p>
            <a:pPr lvl="0">
              <a:spcBef>
                <a:spcPts val="0"/>
              </a:spcBef>
              <a:buNone/>
            </a:pPr>
            <a:endParaRPr sz="1800" dirty="0">
              <a:latin typeface="Times New Roman"/>
              <a:ea typeface="Times New Roman"/>
              <a:cs typeface="Times New Roman"/>
              <a:sym typeface="Times New Roman"/>
            </a:endParaRPr>
          </a:p>
          <a:p>
            <a:pPr lvl="0">
              <a:spcBef>
                <a:spcPts val="0"/>
              </a:spcBef>
              <a:buNone/>
            </a:pPr>
            <a:endParaRPr sz="18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1297500" y="580600"/>
            <a:ext cx="7038900" cy="3898200"/>
          </a:xfrm>
          <a:prstGeom prst="rect">
            <a:avLst/>
          </a:prstGeom>
        </p:spPr>
        <p:txBody>
          <a:bodyPr wrap="square" lIns="91425" tIns="91425" rIns="91425" bIns="91425" anchor="t" anchorCtr="0">
            <a:noAutofit/>
          </a:bodyPr>
          <a:lstStyle/>
          <a:p>
            <a:pPr marL="457200" lvl="0" indent="-342900" rtl="0">
              <a:spcBef>
                <a:spcPts val="0"/>
              </a:spcBef>
              <a:buSzPct val="100000"/>
              <a:buFont typeface="Times New Roman"/>
            </a:pPr>
            <a:r>
              <a:rPr lang="en" sz="1800">
                <a:latin typeface="Times New Roman"/>
                <a:ea typeface="Times New Roman"/>
                <a:cs typeface="Times New Roman"/>
                <a:sym typeface="Times New Roman"/>
              </a:rPr>
              <a:t>Data Sampling:  </a:t>
            </a:r>
          </a:p>
          <a:p>
            <a:pPr lvl="0">
              <a:spcBef>
                <a:spcPts val="0"/>
              </a:spcBef>
              <a:buNone/>
            </a:pPr>
            <a:r>
              <a:rPr lang="en" sz="1800">
                <a:latin typeface="Times New Roman"/>
                <a:ea typeface="Times New Roman"/>
                <a:cs typeface="Times New Roman"/>
                <a:sym typeface="Times New Roman"/>
              </a:rPr>
              <a:t>The data with 9990 (Train +Test) observations and 18 variables (17+1) was split in a 70:30  for training and validation.</a:t>
            </a:r>
          </a:p>
          <a:p>
            <a:pPr marL="457200" lvl="0" indent="-342900" rtl="0">
              <a:spcBef>
                <a:spcPts val="0"/>
              </a:spcBef>
              <a:spcAft>
                <a:spcPts val="0"/>
              </a:spcAft>
              <a:buSzPct val="100000"/>
              <a:buFont typeface="Times New Roman"/>
            </a:pPr>
            <a:r>
              <a:rPr lang="en" sz="1800">
                <a:latin typeface="Times New Roman"/>
                <a:ea typeface="Times New Roman"/>
                <a:cs typeface="Times New Roman"/>
                <a:sym typeface="Times New Roman"/>
              </a:rPr>
              <a:t>Data Pre-Processing:</a:t>
            </a:r>
          </a:p>
          <a:p>
            <a:pPr marL="457200" lvl="0" indent="-342900">
              <a:spcBef>
                <a:spcPts val="0"/>
              </a:spcBef>
              <a:spcAft>
                <a:spcPts val="0"/>
              </a:spcAft>
              <a:buSzPct val="100000"/>
              <a:buFont typeface="Times New Roman"/>
              <a:buAutoNum type="arabicPeriod"/>
            </a:pPr>
            <a:r>
              <a:rPr lang="en" sz="1800">
                <a:latin typeface="Times New Roman"/>
                <a:ea typeface="Times New Roman"/>
                <a:cs typeface="Times New Roman"/>
                <a:sym typeface="Times New Roman"/>
              </a:rPr>
              <a:t>Missing values :</a:t>
            </a:r>
          </a:p>
          <a:p>
            <a:pPr marL="457200" lvl="0" indent="-342900">
              <a:spcBef>
                <a:spcPts val="0"/>
              </a:spcBef>
              <a:spcAft>
                <a:spcPts val="0"/>
              </a:spcAft>
              <a:buSzPct val="100000"/>
              <a:buFont typeface="Times New Roman"/>
              <a:buAutoNum type="arabicPeriod"/>
            </a:pPr>
            <a:r>
              <a:rPr lang="en" sz="1800">
                <a:latin typeface="Times New Roman"/>
                <a:ea typeface="Times New Roman"/>
                <a:cs typeface="Times New Roman"/>
                <a:sym typeface="Times New Roman"/>
              </a:rPr>
              <a:t>Outlier Detection and Treatment:</a:t>
            </a:r>
          </a:p>
          <a:p>
            <a:pPr marL="457200" lvl="0" indent="-342900" rtl="0">
              <a:spcBef>
                <a:spcPts val="0"/>
              </a:spcBef>
              <a:buSzPct val="100000"/>
              <a:buFont typeface="Times New Roman"/>
              <a:buAutoNum type="arabicPeriod"/>
            </a:pPr>
            <a:r>
              <a:rPr lang="en" sz="1800">
                <a:latin typeface="Times New Roman"/>
                <a:ea typeface="Times New Roman"/>
                <a:cs typeface="Times New Roman"/>
                <a:sym typeface="Times New Roman"/>
              </a:rPr>
              <a:t>Feature Engineering:</a:t>
            </a:r>
          </a:p>
          <a:p>
            <a:pPr marL="457200" lvl="0" indent="0" rtl="0">
              <a:spcBef>
                <a:spcPts val="0"/>
              </a:spcBef>
              <a:buNone/>
            </a:pPr>
            <a:r>
              <a:rPr lang="en" sz="1800">
                <a:latin typeface="Times New Roman"/>
                <a:ea typeface="Times New Roman"/>
                <a:cs typeface="Times New Roman"/>
                <a:sym typeface="Times New Roman"/>
              </a:rPr>
              <a:t>Introduced Credit_Age_category, State, Std_Premium_per_Age, Std_Age_Residence, Std_Tenure_Residence.</a:t>
            </a:r>
          </a:p>
          <a:p>
            <a:pPr lvl="0">
              <a:spcBef>
                <a:spcPts val="0"/>
              </a:spcBef>
              <a:buNone/>
            </a:pP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297500" y="393750"/>
            <a:ext cx="7038900" cy="535200"/>
          </a:xfrm>
          <a:prstGeom prst="rect">
            <a:avLst/>
          </a:prstGeom>
        </p:spPr>
        <p:txBody>
          <a:bodyPr wrap="square" lIns="91425" tIns="91425" rIns="91425" bIns="91425" anchor="t" anchorCtr="0">
            <a:noAutofit/>
          </a:bodyPr>
          <a:lstStyle/>
          <a:p>
            <a:pPr lvl="0">
              <a:spcBef>
                <a:spcPts val="0"/>
              </a:spcBef>
              <a:buNone/>
            </a:pPr>
            <a:r>
              <a:rPr lang="en" dirty="0">
                <a:latin typeface="Times New Roman"/>
                <a:ea typeface="Times New Roman"/>
                <a:cs typeface="Times New Roman"/>
                <a:sym typeface="Times New Roman"/>
              </a:rPr>
              <a:t>Data Modeling: Variable Selection</a:t>
            </a:r>
          </a:p>
        </p:txBody>
      </p:sp>
      <p:sp>
        <p:nvSpPr>
          <p:cNvPr id="157" name="Shape 157"/>
          <p:cNvSpPr txBox="1">
            <a:spLocks noGrp="1"/>
          </p:cNvSpPr>
          <p:nvPr>
            <p:ph type="body" idx="1"/>
          </p:nvPr>
        </p:nvSpPr>
        <p:spPr>
          <a:xfrm>
            <a:off x="1051375" y="1055250"/>
            <a:ext cx="7562100" cy="2585400"/>
          </a:xfrm>
          <a:prstGeom prst="rect">
            <a:avLst/>
          </a:prstGeom>
        </p:spPr>
        <p:txBody>
          <a:bodyPr wrap="square" lIns="91425" tIns="91425" rIns="91425" bIns="91425" anchor="t" anchorCtr="0">
            <a:noAutofit/>
          </a:bodyPr>
          <a:lstStyle/>
          <a:p>
            <a:pPr marL="457200" lvl="0" indent="-342900" rtl="0">
              <a:spcBef>
                <a:spcPts val="0"/>
              </a:spcBef>
              <a:spcAft>
                <a:spcPts val="0"/>
              </a:spcAft>
              <a:buSzPct val="100000"/>
              <a:buFont typeface="Times New Roman"/>
            </a:pPr>
            <a:r>
              <a:rPr lang="en" sz="1800">
                <a:latin typeface="Times New Roman"/>
                <a:ea typeface="Times New Roman"/>
                <a:cs typeface="Times New Roman"/>
                <a:sym typeface="Times New Roman"/>
              </a:rPr>
              <a:t>Eliminated Continuous variables which exhibited correlation</a:t>
            </a:r>
          </a:p>
          <a:p>
            <a:pPr marL="457200" lvl="0" indent="-342900" rtl="0">
              <a:spcBef>
                <a:spcPts val="0"/>
              </a:spcBef>
              <a:spcAft>
                <a:spcPts val="0"/>
              </a:spcAft>
              <a:buSzPct val="100000"/>
              <a:buFont typeface="Times New Roman"/>
            </a:pPr>
            <a:r>
              <a:rPr lang="en" sz="1800">
                <a:latin typeface="Times New Roman"/>
                <a:ea typeface="Times New Roman"/>
                <a:cs typeface="Times New Roman"/>
                <a:sym typeface="Times New Roman"/>
              </a:rPr>
              <a:t>Tested Categorical features Independence by Chi-Square test for selection</a:t>
            </a:r>
          </a:p>
          <a:p>
            <a:pPr marL="457200" lvl="0" indent="-342900" rtl="0">
              <a:spcBef>
                <a:spcPts val="0"/>
              </a:spcBef>
              <a:spcAft>
                <a:spcPts val="0"/>
              </a:spcAft>
              <a:buSzPct val="100000"/>
              <a:buFont typeface="Times New Roman"/>
            </a:pPr>
            <a:r>
              <a:rPr lang="en" sz="1800">
                <a:latin typeface="Times New Roman"/>
                <a:ea typeface="Times New Roman"/>
                <a:cs typeface="Times New Roman"/>
                <a:sym typeface="Times New Roman"/>
              </a:rPr>
              <a:t>Stepwise Regression to narrow down your search by using regularisation with cross-validation and tallied with random forests</a:t>
            </a:r>
          </a:p>
          <a:p>
            <a:pPr marL="457200" lvl="0" indent="-342900" rtl="0">
              <a:spcBef>
                <a:spcPts val="0"/>
              </a:spcBef>
              <a:spcAft>
                <a:spcPts val="0"/>
              </a:spcAft>
              <a:buSzPct val="100000"/>
              <a:buFont typeface="Times New Roman"/>
            </a:pPr>
            <a:r>
              <a:rPr lang="en" sz="1800">
                <a:latin typeface="Times New Roman"/>
                <a:ea typeface="Times New Roman"/>
                <a:cs typeface="Times New Roman"/>
                <a:sym typeface="Times New Roman"/>
              </a:rPr>
              <a:t>Leveraged Gradient boosting classifier ensemble to test Single feature effect on the Metric(AUC)</a:t>
            </a:r>
          </a:p>
          <a:p>
            <a:pPr marL="457200" lvl="0" indent="-342900" rtl="0">
              <a:spcBef>
                <a:spcPts val="0"/>
              </a:spcBef>
              <a:buSzPct val="100000"/>
              <a:buFont typeface="Times New Roman"/>
            </a:pPr>
            <a:r>
              <a:rPr lang="en" sz="1800">
                <a:latin typeface="Times New Roman"/>
                <a:ea typeface="Times New Roman"/>
                <a:cs typeface="Times New Roman"/>
                <a:sym typeface="Times New Roman"/>
              </a:rPr>
              <a:t>Optimised the search  for Group of predictors and their combinations to build the model to come up  with the best features.</a:t>
            </a:r>
          </a:p>
          <a:p>
            <a:pPr lvl="0">
              <a:spcBef>
                <a:spcPts val="0"/>
              </a:spcBef>
              <a:buNone/>
            </a:pPr>
            <a:endParaRPr sz="1800">
              <a:latin typeface="Times New Roman"/>
              <a:ea typeface="Times New Roman"/>
              <a:cs typeface="Times New Roman"/>
              <a:sym typeface="Times New Roman"/>
            </a:endParaRPr>
          </a:p>
        </p:txBody>
      </p:sp>
      <p:sp>
        <p:nvSpPr>
          <p:cNvPr id="158" name="Shape 158"/>
          <p:cNvSpPr txBox="1">
            <a:spLocks noGrp="1"/>
          </p:cNvSpPr>
          <p:nvPr>
            <p:ph type="body" idx="1"/>
          </p:nvPr>
        </p:nvSpPr>
        <p:spPr>
          <a:xfrm>
            <a:off x="901650" y="3766950"/>
            <a:ext cx="7516500" cy="905100"/>
          </a:xfrm>
          <a:prstGeom prst="rect">
            <a:avLst/>
          </a:prstGeom>
        </p:spPr>
        <p:txBody>
          <a:bodyPr wrap="square" lIns="91425" tIns="91425" rIns="91425" bIns="91425" anchor="t" anchorCtr="0">
            <a:noAutofit/>
          </a:bodyPr>
          <a:lstStyle/>
          <a:p>
            <a:pPr marL="457200" lvl="0" indent="-342900" rtl="0">
              <a:lnSpc>
                <a:spcPct val="100000"/>
              </a:lnSpc>
              <a:spcBef>
                <a:spcPts val="0"/>
              </a:spcBef>
              <a:spcAft>
                <a:spcPts val="0"/>
              </a:spcAft>
              <a:buClr>
                <a:srgbClr val="F3F3F3"/>
              </a:buClr>
              <a:buSzPct val="100000"/>
              <a:buFont typeface="Times New Roman"/>
            </a:pPr>
            <a:r>
              <a:rPr lang="en" sz="1800">
                <a:solidFill>
                  <a:srgbClr val="F3F3F3"/>
                </a:solidFill>
                <a:latin typeface="Times New Roman"/>
                <a:ea typeface="Times New Roman"/>
                <a:cs typeface="Times New Roman"/>
                <a:sym typeface="Times New Roman"/>
              </a:rPr>
              <a:t>Variables Selected: Total_members, Std_Premium_age, Std_age_residence, Std_tenure_residence, Claim_ind, Credit, Credit_age_category, Sales_channel and Marital_status</a:t>
            </a:r>
          </a:p>
          <a:p>
            <a:pPr lvl="0" rtl="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134406" y="1131468"/>
            <a:ext cx="7185144" cy="3885843"/>
          </a:xfrm>
          <a:prstGeom prst="rect">
            <a:avLst/>
          </a:prstGeom>
        </p:spPr>
      </p:pic>
      <p:sp>
        <p:nvSpPr>
          <p:cNvPr id="5" name="TextBox 4"/>
          <p:cNvSpPr txBox="1"/>
          <p:nvPr/>
        </p:nvSpPr>
        <p:spPr>
          <a:xfrm>
            <a:off x="1134406" y="495013"/>
            <a:ext cx="6098292" cy="461665"/>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Individual feature importance</a:t>
            </a:r>
            <a:endParaRPr lang="en-US"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478164" y="1230659"/>
            <a:ext cx="6428301" cy="3644708"/>
          </a:xfrm>
          <a:prstGeom prst="rect">
            <a:avLst/>
          </a:prstGeom>
        </p:spPr>
      </p:pic>
      <p:sp>
        <p:nvSpPr>
          <p:cNvPr id="3" name="TextBox 2"/>
          <p:cNvSpPr txBox="1"/>
          <p:nvPr/>
        </p:nvSpPr>
        <p:spPr>
          <a:xfrm>
            <a:off x="1436911" y="336884"/>
            <a:ext cx="6118919" cy="461665"/>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Best combination of features by AUC metric</a:t>
            </a:r>
            <a:endParaRPr lang="en-US"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297500" y="393750"/>
            <a:ext cx="7038900" cy="309900"/>
          </a:xfrm>
          <a:prstGeom prst="rect">
            <a:avLst/>
          </a:prstGeom>
        </p:spPr>
        <p:txBody>
          <a:bodyPr wrap="square" lIns="91425" tIns="91425" rIns="91425" bIns="91425" anchor="t" anchorCtr="0">
            <a:noAutofit/>
          </a:bodyPr>
          <a:lstStyle/>
          <a:p>
            <a:pPr lvl="0">
              <a:spcBef>
                <a:spcPts val="0"/>
              </a:spcBef>
              <a:buNone/>
            </a:pPr>
            <a:r>
              <a:rPr lang="en" sz="1800" dirty="0">
                <a:latin typeface="Times New Roman"/>
                <a:ea typeface="Times New Roman"/>
                <a:cs typeface="Times New Roman"/>
                <a:sym typeface="Times New Roman"/>
              </a:rPr>
              <a:t>How did you test the assumptions of this method?</a:t>
            </a:r>
          </a:p>
        </p:txBody>
      </p:sp>
      <p:sp>
        <p:nvSpPr>
          <p:cNvPr id="195" name="Shape 195"/>
          <p:cNvSpPr txBox="1">
            <a:spLocks noGrp="1"/>
          </p:cNvSpPr>
          <p:nvPr>
            <p:ph type="body" idx="2"/>
          </p:nvPr>
        </p:nvSpPr>
        <p:spPr>
          <a:xfrm>
            <a:off x="1451700" y="915600"/>
            <a:ext cx="6884700" cy="3312300"/>
          </a:xfrm>
          <a:prstGeom prst="rect">
            <a:avLst/>
          </a:prstGeom>
        </p:spPr>
        <p:txBody>
          <a:bodyPr wrap="square" lIns="91425" tIns="91425" rIns="91425" bIns="91425" anchor="t" anchorCtr="0">
            <a:noAutofit/>
          </a:bodyPr>
          <a:lstStyle/>
          <a:p>
            <a:pPr lvl="0" rtl="0">
              <a:spcBef>
                <a:spcPts val="0"/>
              </a:spcBef>
              <a:buNone/>
            </a:pPr>
            <a:r>
              <a:rPr lang="en" sz="1800">
                <a:latin typeface="Times New Roman"/>
                <a:ea typeface="Times New Roman"/>
                <a:cs typeface="Times New Roman"/>
                <a:sym typeface="Times New Roman"/>
              </a:rPr>
              <a:t>Assumptions of logistic regression:</a:t>
            </a:r>
          </a:p>
          <a:p>
            <a:pPr marL="457200" lvl="0" indent="-342900">
              <a:spcBef>
                <a:spcPts val="0"/>
              </a:spcBef>
              <a:buSzPct val="100000"/>
              <a:buFont typeface="Times New Roman"/>
            </a:pPr>
            <a:r>
              <a:rPr lang="en" sz="1800">
                <a:latin typeface="Times New Roman"/>
                <a:ea typeface="Times New Roman"/>
                <a:cs typeface="Times New Roman"/>
                <a:sym typeface="Times New Roman"/>
              </a:rPr>
              <a:t>Dependent variable to be binary and ordinal:</a:t>
            </a:r>
          </a:p>
          <a:p>
            <a:pPr marL="457200" lvl="0" indent="0">
              <a:spcBef>
                <a:spcPts val="0"/>
              </a:spcBef>
              <a:buNone/>
            </a:pPr>
            <a:r>
              <a:rPr lang="en" sz="1800">
                <a:latin typeface="Times New Roman"/>
                <a:ea typeface="Times New Roman"/>
                <a:cs typeface="Times New Roman"/>
                <a:sym typeface="Times New Roman"/>
              </a:rPr>
              <a:t>Value ordered  the dependent variable ( Cancel)  category to represent the desired outcome.</a:t>
            </a:r>
          </a:p>
          <a:p>
            <a:pPr marL="457200" lvl="0" indent="-342900" rtl="0">
              <a:spcBef>
                <a:spcPts val="0"/>
              </a:spcBef>
              <a:buSzPct val="100000"/>
              <a:buFont typeface="Times New Roman"/>
            </a:pPr>
            <a:r>
              <a:rPr lang="en" sz="1800">
                <a:latin typeface="Times New Roman"/>
                <a:ea typeface="Times New Roman"/>
                <a:cs typeface="Times New Roman"/>
                <a:sym typeface="Times New Roman"/>
              </a:rPr>
              <a:t>Test of model fit: </a:t>
            </a:r>
          </a:p>
          <a:p>
            <a:pPr marL="457200" lvl="0" indent="0" rtl="0">
              <a:spcBef>
                <a:spcPts val="0"/>
              </a:spcBef>
              <a:buNone/>
            </a:pPr>
            <a:r>
              <a:rPr lang="en" sz="1800">
                <a:latin typeface="Times New Roman"/>
                <a:ea typeface="Times New Roman"/>
                <a:cs typeface="Times New Roman"/>
                <a:sym typeface="Times New Roman"/>
              </a:rPr>
              <a:t>Used K-fold cross validation to eliminate overfitting and underfitting of the model by including only meaningful variables by stepwise regression search and xgboost classifier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800840514"/>
              </p:ext>
            </p:extLst>
          </p:nvPr>
        </p:nvGraphicFramePr>
        <p:xfrm>
          <a:off x="1276874" y="1787548"/>
          <a:ext cx="6107457" cy="1863176"/>
        </p:xfrm>
        <a:graphic>
          <a:graphicData uri="http://schemas.openxmlformats.org/drawingml/2006/table">
            <a:tbl>
              <a:tblPr firstRow="1" bandRow="1">
                <a:tableStyleId>{5940675A-B579-460E-94D1-54222C63F5DA}</a:tableStyleId>
              </a:tblPr>
              <a:tblGrid>
                <a:gridCol w="2035819"/>
                <a:gridCol w="2035819"/>
                <a:gridCol w="2035819"/>
              </a:tblGrid>
              <a:tr h="465794">
                <a:tc>
                  <a:txBody>
                    <a:bodyPr/>
                    <a:lstStyle/>
                    <a:p>
                      <a:r>
                        <a:rPr lang="en-US" dirty="0" smtClean="0">
                          <a:solidFill>
                            <a:schemeClr val="bg1"/>
                          </a:solidFill>
                        </a:rPr>
                        <a:t>Model</a:t>
                      </a:r>
                      <a:endParaRPr lang="en-US" dirty="0">
                        <a:solidFill>
                          <a:schemeClr val="bg1"/>
                        </a:solidFill>
                      </a:endParaRPr>
                    </a:p>
                  </a:txBody>
                  <a:tcPr/>
                </a:tc>
                <a:tc>
                  <a:txBody>
                    <a:bodyPr/>
                    <a:lstStyle/>
                    <a:p>
                      <a:r>
                        <a:rPr lang="en-US" dirty="0" smtClean="0">
                          <a:solidFill>
                            <a:schemeClr val="bg1"/>
                          </a:solidFill>
                        </a:rPr>
                        <a:t>Raw Data</a:t>
                      </a:r>
                      <a:endParaRPr lang="en-US" dirty="0">
                        <a:solidFill>
                          <a:schemeClr val="bg1"/>
                        </a:solidFill>
                      </a:endParaRPr>
                    </a:p>
                  </a:txBody>
                  <a:tcPr/>
                </a:tc>
                <a:tc>
                  <a:txBody>
                    <a:bodyPr/>
                    <a:lstStyle/>
                    <a:p>
                      <a:r>
                        <a:rPr lang="en-US" dirty="0" smtClean="0">
                          <a:solidFill>
                            <a:schemeClr val="bg1"/>
                          </a:solidFill>
                        </a:rPr>
                        <a:t>Processed</a:t>
                      </a:r>
                      <a:r>
                        <a:rPr lang="en-US" baseline="0" dirty="0" smtClean="0">
                          <a:solidFill>
                            <a:schemeClr val="bg1"/>
                          </a:solidFill>
                        </a:rPr>
                        <a:t> Data</a:t>
                      </a:r>
                      <a:endParaRPr lang="en-US" dirty="0">
                        <a:solidFill>
                          <a:schemeClr val="bg1"/>
                        </a:solidFill>
                      </a:endParaRPr>
                    </a:p>
                  </a:txBody>
                  <a:tcPr/>
                </a:tc>
              </a:tr>
              <a:tr h="465794">
                <a:tc>
                  <a:txBody>
                    <a:bodyPr/>
                    <a:lstStyle/>
                    <a:p>
                      <a:r>
                        <a:rPr lang="en-US" dirty="0" smtClean="0">
                          <a:solidFill>
                            <a:schemeClr val="bg1"/>
                          </a:solidFill>
                        </a:rPr>
                        <a:t>Logistic Regression</a:t>
                      </a:r>
                      <a:endParaRPr lang="en-US" dirty="0">
                        <a:solidFill>
                          <a:schemeClr val="bg1"/>
                        </a:solidFill>
                      </a:endParaRPr>
                    </a:p>
                  </a:txBody>
                  <a:tcPr/>
                </a:tc>
                <a:tc>
                  <a:txBody>
                    <a:bodyPr/>
                    <a:lstStyle/>
                    <a:p>
                      <a:r>
                        <a:rPr lang="en-US" dirty="0" smtClean="0">
                          <a:solidFill>
                            <a:schemeClr val="bg1"/>
                          </a:solidFill>
                        </a:rPr>
                        <a:t>0.63</a:t>
                      </a:r>
                      <a:endParaRPr lang="en-US" dirty="0">
                        <a:solidFill>
                          <a:schemeClr val="bg1"/>
                        </a:solidFill>
                      </a:endParaRPr>
                    </a:p>
                  </a:txBody>
                  <a:tcPr/>
                </a:tc>
                <a:tc>
                  <a:txBody>
                    <a:bodyPr/>
                    <a:lstStyle/>
                    <a:p>
                      <a:r>
                        <a:rPr lang="en-US" dirty="0" smtClean="0">
                          <a:solidFill>
                            <a:schemeClr val="bg1"/>
                          </a:solidFill>
                        </a:rPr>
                        <a:t>0.68</a:t>
                      </a:r>
                      <a:endParaRPr lang="en-US" dirty="0">
                        <a:solidFill>
                          <a:schemeClr val="bg1"/>
                        </a:solidFill>
                      </a:endParaRPr>
                    </a:p>
                  </a:txBody>
                  <a:tcPr/>
                </a:tc>
              </a:tr>
              <a:tr h="465794">
                <a:tc>
                  <a:txBody>
                    <a:bodyPr/>
                    <a:lstStyle/>
                    <a:p>
                      <a:r>
                        <a:rPr lang="en-US" dirty="0" smtClean="0">
                          <a:solidFill>
                            <a:schemeClr val="bg1"/>
                          </a:solidFill>
                        </a:rPr>
                        <a:t>Random Forest</a:t>
                      </a:r>
                      <a:endParaRPr lang="en-US" dirty="0">
                        <a:solidFill>
                          <a:schemeClr val="bg1"/>
                        </a:solidFill>
                      </a:endParaRPr>
                    </a:p>
                  </a:txBody>
                  <a:tcPr/>
                </a:tc>
                <a:tc>
                  <a:txBody>
                    <a:bodyPr/>
                    <a:lstStyle/>
                    <a:p>
                      <a:r>
                        <a:rPr lang="en-US" dirty="0" smtClean="0">
                          <a:solidFill>
                            <a:schemeClr val="bg1"/>
                          </a:solidFill>
                        </a:rPr>
                        <a:t>0.57</a:t>
                      </a:r>
                      <a:endParaRPr lang="en-US" dirty="0">
                        <a:solidFill>
                          <a:schemeClr val="bg1"/>
                        </a:solidFill>
                      </a:endParaRPr>
                    </a:p>
                  </a:txBody>
                  <a:tcPr/>
                </a:tc>
                <a:tc>
                  <a:txBody>
                    <a:bodyPr/>
                    <a:lstStyle/>
                    <a:p>
                      <a:r>
                        <a:rPr lang="en-US" dirty="0" smtClean="0">
                          <a:solidFill>
                            <a:schemeClr val="bg1"/>
                          </a:solidFill>
                        </a:rPr>
                        <a:t>0.62</a:t>
                      </a:r>
                      <a:endParaRPr lang="en-US" dirty="0">
                        <a:solidFill>
                          <a:schemeClr val="bg1"/>
                        </a:solidFill>
                      </a:endParaRPr>
                    </a:p>
                  </a:txBody>
                  <a:tcPr/>
                </a:tc>
              </a:tr>
              <a:tr h="465794">
                <a:tc>
                  <a:txBody>
                    <a:bodyPr/>
                    <a:lstStyle/>
                    <a:p>
                      <a:endParaRPr lang="en-US" dirty="0">
                        <a:solidFill>
                          <a:schemeClr val="bg1"/>
                        </a:solidFill>
                      </a:endParaRPr>
                    </a:p>
                  </a:txBody>
                  <a:tcPr/>
                </a:tc>
                <a:tc>
                  <a:txBody>
                    <a:bodyPr/>
                    <a:lstStyle/>
                    <a:p>
                      <a:endParaRPr lang="en-US">
                        <a:solidFill>
                          <a:schemeClr val="bg1"/>
                        </a:solidFill>
                      </a:endParaRPr>
                    </a:p>
                  </a:txBody>
                  <a:tcPr/>
                </a:tc>
                <a:tc>
                  <a:txBody>
                    <a:bodyPr/>
                    <a:lstStyle/>
                    <a:p>
                      <a:endParaRPr lang="en-US" dirty="0">
                        <a:solidFill>
                          <a:schemeClr val="bg1"/>
                        </a:solidFill>
                      </a:endParaRPr>
                    </a:p>
                  </a:txBody>
                  <a:tcPr/>
                </a:tc>
              </a:tr>
            </a:tbl>
          </a:graphicData>
        </a:graphic>
      </p:graphicFrame>
      <p:sp>
        <p:nvSpPr>
          <p:cNvPr id="8" name="Shape 206"/>
          <p:cNvSpPr txBox="1">
            <a:spLocks noGrp="1"/>
          </p:cNvSpPr>
          <p:nvPr>
            <p:ph type="title"/>
          </p:nvPr>
        </p:nvSpPr>
        <p:spPr>
          <a:xfrm>
            <a:off x="1276874" y="545004"/>
            <a:ext cx="7038900" cy="914100"/>
          </a:xfrm>
          <a:prstGeom prst="rect">
            <a:avLst/>
          </a:prstGeom>
        </p:spPr>
        <p:txBody>
          <a:bodyPr wrap="square" lIns="91425" tIns="91425" rIns="91425" bIns="91425" anchor="t" anchorCtr="0">
            <a:noAutofit/>
          </a:bodyPr>
          <a:lstStyle/>
          <a:p>
            <a:pPr lvl="0">
              <a:spcBef>
                <a:spcPts val="0"/>
              </a:spcBef>
              <a:buNone/>
            </a:pPr>
            <a:r>
              <a:rPr lang="en" dirty="0">
                <a:latin typeface="Times New Roman"/>
                <a:ea typeface="Times New Roman"/>
                <a:cs typeface="Times New Roman"/>
                <a:sym typeface="Times New Roman"/>
              </a:rPr>
              <a:t>Algorithms Implemented: Metric: AUC</a:t>
            </a:r>
          </a:p>
        </p:txBody>
      </p:sp>
    </p:spTree>
    <p:extLst>
      <p:ext uri="{BB962C8B-B14F-4D97-AF65-F5344CB8AC3E}">
        <p14:creationId xmlns:p14="http://schemas.microsoft.com/office/powerpoint/2010/main" val="2349159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029130287"/>
              </p:ext>
            </p:extLst>
          </p:nvPr>
        </p:nvGraphicFramePr>
        <p:xfrm>
          <a:off x="990029" y="2227560"/>
          <a:ext cx="7658960" cy="1567543"/>
        </p:xfrm>
        <a:graphic>
          <a:graphicData uri="http://schemas.openxmlformats.org/drawingml/2006/table">
            <a:tbl>
              <a:tblPr firstRow="1" bandRow="1">
                <a:tableStyleId>{5940675A-B579-460E-94D1-54222C63F5DA}</a:tableStyleId>
              </a:tblPr>
              <a:tblGrid>
                <a:gridCol w="1914740"/>
                <a:gridCol w="1914740"/>
                <a:gridCol w="1914740"/>
                <a:gridCol w="1914740"/>
              </a:tblGrid>
              <a:tr h="315236">
                <a:tc>
                  <a:txBody>
                    <a:bodyPr/>
                    <a:lstStyle/>
                    <a:p>
                      <a:r>
                        <a:rPr lang="en-US" dirty="0" smtClean="0">
                          <a:solidFill>
                            <a:schemeClr val="bg1"/>
                          </a:solidFill>
                        </a:rPr>
                        <a:t>Model</a:t>
                      </a:r>
                      <a:endParaRPr lang="en-US" dirty="0">
                        <a:solidFill>
                          <a:schemeClr val="bg1"/>
                        </a:solidFill>
                      </a:endParaRPr>
                    </a:p>
                  </a:txBody>
                  <a:tcPr/>
                </a:tc>
                <a:tc>
                  <a:txBody>
                    <a:bodyPr/>
                    <a:lstStyle/>
                    <a:p>
                      <a:r>
                        <a:rPr lang="en-US" dirty="0" smtClean="0">
                          <a:solidFill>
                            <a:schemeClr val="bg1"/>
                          </a:solidFill>
                        </a:rPr>
                        <a:t>AUC</a:t>
                      </a:r>
                      <a:endParaRPr lang="en-US" dirty="0">
                        <a:solidFill>
                          <a:schemeClr val="bg1"/>
                        </a:solidFill>
                      </a:endParaRPr>
                    </a:p>
                  </a:txBody>
                  <a:tcPr/>
                </a:tc>
                <a:tc>
                  <a:txBody>
                    <a:bodyPr/>
                    <a:lstStyle/>
                    <a:p>
                      <a:r>
                        <a:rPr lang="en-US" dirty="0" smtClean="0">
                          <a:solidFill>
                            <a:schemeClr val="bg1"/>
                          </a:solidFill>
                        </a:rPr>
                        <a:t>Recall</a:t>
                      </a:r>
                      <a:r>
                        <a:rPr lang="en-US" baseline="0" dirty="0" smtClean="0">
                          <a:solidFill>
                            <a:schemeClr val="bg1"/>
                          </a:solidFill>
                        </a:rPr>
                        <a:t> </a:t>
                      </a:r>
                      <a:endParaRPr lang="en-US" dirty="0">
                        <a:solidFill>
                          <a:schemeClr val="bg1"/>
                        </a:solidFill>
                      </a:endParaRPr>
                    </a:p>
                  </a:txBody>
                  <a:tcPr/>
                </a:tc>
                <a:tc>
                  <a:txBody>
                    <a:bodyPr/>
                    <a:lstStyle/>
                    <a:p>
                      <a:r>
                        <a:rPr lang="en-US" dirty="0" smtClean="0">
                          <a:solidFill>
                            <a:schemeClr val="bg1"/>
                          </a:solidFill>
                        </a:rPr>
                        <a:t>Precision</a:t>
                      </a:r>
                    </a:p>
                  </a:txBody>
                  <a:tcPr/>
                </a:tc>
              </a:tr>
              <a:tr h="315236">
                <a:tc>
                  <a:txBody>
                    <a:bodyPr/>
                    <a:lstStyle/>
                    <a:p>
                      <a:r>
                        <a:rPr lang="en-US" dirty="0" smtClean="0">
                          <a:solidFill>
                            <a:schemeClr val="bg1"/>
                          </a:solidFill>
                        </a:rPr>
                        <a:t>Logistic</a:t>
                      </a:r>
                      <a:endParaRPr lang="en-US" dirty="0">
                        <a:solidFill>
                          <a:schemeClr val="bg1"/>
                        </a:solidFill>
                      </a:endParaRPr>
                    </a:p>
                  </a:txBody>
                  <a:tcPr/>
                </a:tc>
                <a:tc>
                  <a:txBody>
                    <a:bodyPr/>
                    <a:lstStyle/>
                    <a:p>
                      <a:r>
                        <a:rPr lang="en-US" dirty="0" smtClean="0">
                          <a:solidFill>
                            <a:schemeClr val="bg1"/>
                          </a:solidFill>
                        </a:rPr>
                        <a:t>0.725</a:t>
                      </a:r>
                      <a:endParaRPr lang="en-US" dirty="0">
                        <a:solidFill>
                          <a:schemeClr val="bg1"/>
                        </a:solidFill>
                      </a:endParaRPr>
                    </a:p>
                  </a:txBody>
                  <a:tcPr/>
                </a:tc>
                <a:tc>
                  <a:txBody>
                    <a:bodyPr/>
                    <a:lstStyle/>
                    <a:p>
                      <a:r>
                        <a:rPr lang="en-US" dirty="0" smtClean="0">
                          <a:solidFill>
                            <a:schemeClr val="bg1"/>
                          </a:solidFill>
                        </a:rPr>
                        <a:t>0.62</a:t>
                      </a:r>
                      <a:endParaRPr lang="en-US" dirty="0">
                        <a:solidFill>
                          <a:schemeClr val="bg1"/>
                        </a:solidFill>
                      </a:endParaRPr>
                    </a:p>
                  </a:txBody>
                  <a:tcPr/>
                </a:tc>
                <a:tc>
                  <a:txBody>
                    <a:bodyPr/>
                    <a:lstStyle/>
                    <a:p>
                      <a:r>
                        <a:rPr lang="en-US" dirty="0" smtClean="0">
                          <a:solidFill>
                            <a:schemeClr val="bg1"/>
                          </a:solidFill>
                        </a:rPr>
                        <a:t>0.45</a:t>
                      </a:r>
                      <a:endParaRPr lang="en-US" dirty="0">
                        <a:solidFill>
                          <a:schemeClr val="bg1"/>
                        </a:solidFill>
                      </a:endParaRPr>
                    </a:p>
                  </a:txBody>
                  <a:tcPr/>
                </a:tc>
              </a:tr>
              <a:tr h="315236">
                <a:tc>
                  <a:txBody>
                    <a:bodyPr/>
                    <a:lstStyle/>
                    <a:p>
                      <a:r>
                        <a:rPr lang="en-US" dirty="0" smtClean="0">
                          <a:solidFill>
                            <a:schemeClr val="bg1"/>
                          </a:solidFill>
                        </a:rPr>
                        <a:t>Random Forest</a:t>
                      </a:r>
                      <a:endParaRPr lang="en-US" dirty="0">
                        <a:solidFill>
                          <a:schemeClr val="bg1"/>
                        </a:solidFill>
                      </a:endParaRPr>
                    </a:p>
                  </a:txBody>
                  <a:tcPr/>
                </a:tc>
                <a:tc>
                  <a:txBody>
                    <a:bodyPr/>
                    <a:lstStyle/>
                    <a:p>
                      <a:r>
                        <a:rPr lang="en-US" dirty="0" smtClean="0">
                          <a:solidFill>
                            <a:schemeClr val="bg1"/>
                          </a:solidFill>
                        </a:rPr>
                        <a:t>0.707</a:t>
                      </a:r>
                      <a:endParaRPr lang="en-US" dirty="0">
                        <a:solidFill>
                          <a:schemeClr val="bg1"/>
                        </a:solidFill>
                      </a:endParaRPr>
                    </a:p>
                  </a:txBody>
                  <a:tcPr/>
                </a:tc>
                <a:tc>
                  <a:txBody>
                    <a:bodyPr/>
                    <a:lstStyle/>
                    <a:p>
                      <a:r>
                        <a:rPr lang="en-US" dirty="0" smtClean="0">
                          <a:solidFill>
                            <a:schemeClr val="bg1"/>
                          </a:solidFill>
                        </a:rPr>
                        <a:t>0.34</a:t>
                      </a:r>
                      <a:endParaRPr lang="en-US" dirty="0">
                        <a:solidFill>
                          <a:schemeClr val="bg1"/>
                        </a:solidFill>
                      </a:endParaRPr>
                    </a:p>
                  </a:txBody>
                  <a:tcPr/>
                </a:tc>
                <a:tc>
                  <a:txBody>
                    <a:bodyPr/>
                    <a:lstStyle/>
                    <a:p>
                      <a:r>
                        <a:rPr lang="en-US" dirty="0" smtClean="0">
                          <a:solidFill>
                            <a:schemeClr val="bg1"/>
                          </a:solidFill>
                        </a:rPr>
                        <a:t>0.48</a:t>
                      </a:r>
                      <a:endParaRPr lang="en-US" dirty="0">
                        <a:solidFill>
                          <a:schemeClr val="bg1"/>
                        </a:solidFill>
                      </a:endParaRPr>
                    </a:p>
                  </a:txBody>
                  <a:tcPr/>
                </a:tc>
              </a:tr>
              <a:tr h="621835">
                <a:tc>
                  <a:txBody>
                    <a:bodyPr/>
                    <a:lstStyle/>
                    <a:p>
                      <a:r>
                        <a:rPr lang="en-US" dirty="0" smtClean="0">
                          <a:solidFill>
                            <a:schemeClr val="bg1"/>
                          </a:solidFill>
                        </a:rPr>
                        <a:t>Logistic Regression with L2 regularization</a:t>
                      </a:r>
                      <a:endParaRPr lang="en-US" dirty="0">
                        <a:solidFill>
                          <a:schemeClr val="bg1"/>
                        </a:solidFill>
                      </a:endParaRPr>
                    </a:p>
                  </a:txBody>
                  <a:tcPr/>
                </a:tc>
                <a:tc>
                  <a:txBody>
                    <a:bodyPr/>
                    <a:lstStyle/>
                    <a:p>
                      <a:r>
                        <a:rPr lang="en-US" dirty="0" smtClean="0">
                          <a:solidFill>
                            <a:schemeClr val="bg1"/>
                          </a:solidFill>
                        </a:rPr>
                        <a:t>0.730</a:t>
                      </a:r>
                      <a:endParaRPr lang="en-US" dirty="0">
                        <a:solidFill>
                          <a:schemeClr val="bg1"/>
                        </a:solidFill>
                      </a:endParaRPr>
                    </a:p>
                  </a:txBody>
                  <a:tcPr/>
                </a:tc>
                <a:tc>
                  <a:txBody>
                    <a:bodyPr/>
                    <a:lstStyle/>
                    <a:p>
                      <a:pPr algn="l"/>
                      <a:r>
                        <a:rPr lang="en-US" dirty="0" smtClean="0">
                          <a:solidFill>
                            <a:schemeClr val="bg1"/>
                          </a:solidFill>
                        </a:rPr>
                        <a:t>--</a:t>
                      </a:r>
                      <a:endParaRPr lang="en-US" dirty="0">
                        <a:solidFill>
                          <a:schemeClr val="bg1"/>
                        </a:solidFill>
                      </a:endParaRPr>
                    </a:p>
                  </a:txBody>
                  <a:tcPr/>
                </a:tc>
                <a:tc>
                  <a:txBody>
                    <a:bodyPr/>
                    <a:lstStyle/>
                    <a:p>
                      <a:r>
                        <a:rPr lang="en-US" dirty="0" smtClean="0">
                          <a:solidFill>
                            <a:schemeClr val="bg1"/>
                          </a:solidFill>
                        </a:rPr>
                        <a:t>--</a:t>
                      </a:r>
                      <a:endParaRPr lang="en-US" dirty="0">
                        <a:solidFill>
                          <a:schemeClr val="bg1"/>
                        </a:solidFill>
                      </a:endParaRPr>
                    </a:p>
                  </a:txBody>
                  <a:tcPr/>
                </a:tc>
              </a:tr>
            </a:tbl>
          </a:graphicData>
        </a:graphic>
      </p:graphicFrame>
      <p:sp>
        <p:nvSpPr>
          <p:cNvPr id="8" name="Shape 212"/>
          <p:cNvSpPr txBox="1">
            <a:spLocks noGrp="1"/>
          </p:cNvSpPr>
          <p:nvPr>
            <p:ph type="title"/>
          </p:nvPr>
        </p:nvSpPr>
        <p:spPr>
          <a:xfrm>
            <a:off x="1084369" y="393750"/>
            <a:ext cx="7038900" cy="648000"/>
          </a:xfrm>
          <a:prstGeom prst="rect">
            <a:avLst/>
          </a:prstGeom>
        </p:spPr>
        <p:txBody>
          <a:bodyPr wrap="square" lIns="91425" tIns="91425" rIns="91425" bIns="91425" anchor="t" anchorCtr="0">
            <a:noAutofit/>
          </a:bodyPr>
          <a:lstStyle/>
          <a:p>
            <a:pPr lvl="0">
              <a:spcBef>
                <a:spcPts val="0"/>
              </a:spcBef>
              <a:buNone/>
            </a:pPr>
            <a:r>
              <a:rPr lang="en" dirty="0">
                <a:latin typeface="Times New Roman"/>
                <a:ea typeface="Times New Roman"/>
                <a:cs typeface="Times New Roman"/>
                <a:sym typeface="Times New Roman"/>
              </a:rPr>
              <a:t>Model Selection: After Feature Selection</a:t>
            </a:r>
          </a:p>
        </p:txBody>
      </p:sp>
      <p:sp>
        <p:nvSpPr>
          <p:cNvPr id="9" name="TextBox 8"/>
          <p:cNvSpPr txBox="1"/>
          <p:nvPr/>
        </p:nvSpPr>
        <p:spPr>
          <a:xfrm>
            <a:off x="1084369" y="1571140"/>
            <a:ext cx="4152613" cy="369332"/>
          </a:xfrm>
          <a:prstGeom prst="rect">
            <a:avLst/>
          </a:prstGeom>
          <a:noFill/>
        </p:spPr>
        <p:txBody>
          <a:bodyPr wrap="square" rtlCol="0">
            <a:spAutoFit/>
          </a:bodyPr>
          <a:lstStyle/>
          <a:p>
            <a:pPr lvl="0"/>
            <a:r>
              <a:rPr lang="en" sz="1800" dirty="0">
                <a:solidFill>
                  <a:schemeClr val="bg1"/>
                </a:solidFill>
                <a:latin typeface="Times New Roman"/>
                <a:ea typeface="Times New Roman"/>
                <a:cs typeface="Times New Roman"/>
                <a:sym typeface="Times New Roman"/>
              </a:rPr>
              <a:t>K-fold Cross validation (k=10)</a:t>
            </a:r>
          </a:p>
        </p:txBody>
      </p:sp>
    </p:spTree>
    <p:extLst>
      <p:ext uri="{BB962C8B-B14F-4D97-AF65-F5344CB8AC3E}">
        <p14:creationId xmlns:p14="http://schemas.microsoft.com/office/powerpoint/2010/main" val="1354321"/>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690</Words>
  <Application>Microsoft Office PowerPoint</Application>
  <PresentationFormat>On-screen Show (16:9)</PresentationFormat>
  <Paragraphs>140</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Lato</vt:lpstr>
      <vt:lpstr>Montserrat</vt:lpstr>
      <vt:lpstr>Calibri</vt:lpstr>
      <vt:lpstr>Arial</vt:lpstr>
      <vt:lpstr>Focus</vt:lpstr>
      <vt:lpstr>Travelers Case Competition    Presentation</vt:lpstr>
      <vt:lpstr>Agenda</vt:lpstr>
      <vt:lpstr>PowerPoint Presentation</vt:lpstr>
      <vt:lpstr>Data Modeling: Variable Selection</vt:lpstr>
      <vt:lpstr>PowerPoint Presentation</vt:lpstr>
      <vt:lpstr>PowerPoint Presentation</vt:lpstr>
      <vt:lpstr>How did you test the assumptions of this method?</vt:lpstr>
      <vt:lpstr>Algorithms Implemented: Metric: AUC</vt:lpstr>
      <vt:lpstr>Model Selection: After Feature Selection</vt:lpstr>
      <vt:lpstr>What variables help explain retention rate? </vt:lpstr>
      <vt:lpstr>What questions do you have about the data?</vt:lpstr>
      <vt:lpstr>Business Recommendations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Travelers Case Competition    Presentation</dc:title>
  <cp:lastModifiedBy>Bhaskara</cp:lastModifiedBy>
  <cp:revision>14</cp:revision>
  <dcterms:modified xsi:type="dcterms:W3CDTF">2017-11-09T17:26:57Z</dcterms:modified>
</cp:coreProperties>
</file>