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FF3EF4-EB20-405D-A35D-4DB220E12C4A}">
  <a:tblStyle styleId="{AEFF3EF4-EB20-405D-A35D-4DB220E12C4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0"/>
          </a:solidFill>
        </a:fill>
      </a:tcStyle>
    </a:wholeTbl>
    <a:band1H>
      <a:tcTxStyle b="off" i="off"/>
      <a:tcStyle>
        <a:fill>
          <a:solidFill>
            <a:srgbClr val="CADDE1"/>
          </a:solidFill>
        </a:fill>
      </a:tcStyle>
    </a:band1H>
    <a:band2H>
      <a:tcTxStyle b="off" i="off"/>
    </a:band2H>
    <a:band1V>
      <a:tcTxStyle b="off" i="off"/>
      <a:tcStyle>
        <a:fill>
          <a:solidFill>
            <a:srgbClr val="CADDE1"/>
          </a:solidFill>
        </a:fill>
      </a:tcStyle>
    </a:band1V>
    <a:band2V>
      <a:tcTxStyle b="off" i="off"/>
    </a:band2V>
    <a:lastCol>
      <a:tcTxStyle b="on" i="off">
        <a:font>
          <a:latin typeface="Arial"/>
          <a:ea typeface="Arial"/>
          <a:cs typeface="Arial"/>
        </a:font>
        <a:schemeClr val="lt1"/>
      </a:tcTxStyle>
      <a:tcStyle>
        <a:fill>
          <a:solidFill>
            <a:schemeClr val="accent5"/>
          </a:solidFill>
        </a:fill>
      </a:tcStyle>
    </a:lastCol>
    <a:firstCol>
      <a:tcTxStyle b="on" i="off">
        <a:font>
          <a:latin typeface="Arial"/>
          <a:ea typeface="Arial"/>
          <a:cs typeface="Arial"/>
        </a:font>
        <a:schemeClr val="lt1"/>
      </a:tcTxStyle>
      <a:tcStyle>
        <a:fill>
          <a:solidFill>
            <a:schemeClr val="accent5"/>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b="off" i="off"/>
    </a:neCell>
    <a:nwCell>
      <a:tcTxStyle b="off" i="off"/>
    </a:nwCell>
  </a:tblStyle>
  <a:tblStyle styleId="{716851F9-A0FE-4795-897C-0A2A31225D08}" styleName="Table_1">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457200" y="1200150"/>
            <a:ext cx="7467600" cy="3655314"/>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4"/>
          <p:cNvSpPr txBox="1"/>
          <p:nvPr>
            <p:ph idx="10" type="dt"/>
          </p:nvPr>
        </p:nvSpPr>
        <p:spPr>
          <a:xfrm rot="5400000">
            <a:off x="7840980" y="763382"/>
            <a:ext cx="1508760" cy="38404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4"/>
          <p:cNvSpPr txBox="1"/>
          <p:nvPr>
            <p:ph idx="11" type="ftr"/>
          </p:nvPr>
        </p:nvSpPr>
        <p:spPr>
          <a:xfrm rot="5400000">
            <a:off x="7390236" y="2757210"/>
            <a:ext cx="2400300" cy="3657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155883" y="1904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1100"/>
              <a:buNone/>
            </a:pPr>
            <a:r>
              <a:rPr b="1" lang="en-US" sz="1800">
                <a:latin typeface="Times New Roman"/>
                <a:ea typeface="Times New Roman"/>
                <a:cs typeface="Times New Roman"/>
                <a:sym typeface="Times New Roman"/>
              </a:rPr>
              <a:t>PREDICTING FUTURE ACTIVITIES OF PERSON AND HUMAN TRAJECTORY USING DEEP NEURAL NETWORK</a:t>
            </a:r>
            <a:endParaRPr b="1" sz="1800">
              <a:latin typeface="Times New Roman"/>
              <a:ea typeface="Times New Roman"/>
              <a:cs typeface="Times New Roman"/>
              <a:sym typeface="Times New Roman"/>
            </a:endParaRPr>
          </a:p>
          <a:p>
            <a:pPr indent="0" lvl="0" marL="0" rtl="0" algn="ctr">
              <a:lnSpc>
                <a:spcPct val="100000"/>
              </a:lnSpc>
              <a:spcBef>
                <a:spcPts val="1000"/>
              </a:spcBef>
              <a:spcAft>
                <a:spcPts val="0"/>
              </a:spcAft>
              <a:buSzPts val="5200"/>
              <a:buNone/>
            </a:pPr>
            <a:r>
              <a:t/>
            </a:r>
            <a:endParaRPr/>
          </a:p>
        </p:txBody>
      </p:sp>
      <p:graphicFrame>
        <p:nvGraphicFramePr>
          <p:cNvPr id="58" name="Google Shape;58;p13"/>
          <p:cNvGraphicFramePr/>
          <p:nvPr/>
        </p:nvGraphicFramePr>
        <p:xfrm>
          <a:off x="155864" y="1662543"/>
          <a:ext cx="3000000" cy="3000000"/>
        </p:xfrm>
        <a:graphic>
          <a:graphicData uri="http://schemas.openxmlformats.org/drawingml/2006/table">
            <a:tbl>
              <a:tblPr bandRow="1" firstRow="1">
                <a:noFill/>
                <a:tableStyleId>{AEFF3EF4-EB20-405D-A35D-4DB220E12C4A}</a:tableStyleId>
              </a:tblPr>
              <a:tblGrid>
                <a:gridCol w="4385725"/>
                <a:gridCol w="4425775"/>
              </a:tblGrid>
              <a:tr h="8182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Submitted by</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Guided by</a:t>
                      </a:r>
                      <a:endParaRPr sz="1800" u="none" cap="none" strike="noStrike">
                        <a:latin typeface="Times New Roman"/>
                        <a:ea typeface="Times New Roman"/>
                        <a:cs typeface="Times New Roman"/>
                        <a:sym typeface="Times New Roman"/>
                      </a:endParaRPr>
                    </a:p>
                  </a:txBody>
                  <a:tcPr marT="45725" marB="45725" marR="91450" marL="91450"/>
                </a:tc>
              </a:tr>
              <a:tr h="8182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HARSHA PRIYA G</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Dr. V MARY ANITA RAJAM</a:t>
                      </a:r>
                      <a:endParaRPr sz="1800" u="none" cap="none" strike="noStrike">
                        <a:latin typeface="Times New Roman"/>
                        <a:ea typeface="Times New Roman"/>
                        <a:cs typeface="Times New Roman"/>
                        <a:sym typeface="Times New Roman"/>
                      </a:endParaRPr>
                    </a:p>
                  </a:txBody>
                  <a:tcPr marT="45725" marB="45725" marR="91450" marL="91450"/>
                </a:tc>
              </a:tr>
              <a:tr h="8182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Reg. No. : 2019207029</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latin typeface="Times New Roman"/>
                          <a:ea typeface="Times New Roman"/>
                          <a:cs typeface="Times New Roman"/>
                          <a:sym typeface="Times New Roman"/>
                        </a:rPr>
                        <a:t> Professor</a:t>
                      </a:r>
                      <a:endParaRPr i="0" sz="1800" u="none" cap="none" strike="noStrike">
                        <a:solidFill>
                          <a:schemeClr val="dk1"/>
                        </a:solidFill>
                        <a:latin typeface="Times New Roman"/>
                        <a:ea typeface="Times New Roman"/>
                        <a:cs typeface="Times New Roman"/>
                        <a:sym typeface="Times New Roman"/>
                      </a:endParaRPr>
                    </a:p>
                  </a:txBody>
                  <a:tcPr marT="45725" marB="45725" marR="91450" marL="91450"/>
                </a:tc>
              </a:tr>
              <a:tr h="8182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ME-CSE(R)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latin typeface="Times New Roman"/>
                          <a:ea typeface="Times New Roman"/>
                          <a:cs typeface="Times New Roman"/>
                          <a:sym typeface="Times New Roman"/>
                        </a:rPr>
                        <a:t>Anna University - CEG</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SUMMARY OF ISSUES</a:t>
            </a:r>
            <a:endParaRPr b="1" sz="1800">
              <a:latin typeface="Times New Roman"/>
              <a:ea typeface="Times New Roman"/>
              <a:cs typeface="Times New Roman"/>
              <a:sym typeface="Times New Roman"/>
            </a:endParaRPr>
          </a:p>
        </p:txBody>
      </p:sp>
      <p:sp>
        <p:nvSpPr>
          <p:cNvPr id="112" name="Google Shape;112;p22"/>
          <p:cNvSpPr txBox="1"/>
          <p:nvPr>
            <p:ph idx="1" type="body"/>
          </p:nvPr>
        </p:nvSpPr>
        <p:spPr>
          <a:xfrm>
            <a:off x="311700" y="1017725"/>
            <a:ext cx="8520600" cy="3551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New Roman"/>
              <a:buChar char="●"/>
            </a:pPr>
            <a:r>
              <a:rPr lang="en-US">
                <a:solidFill>
                  <a:srgbClr val="000000"/>
                </a:solidFill>
                <a:latin typeface="Times New Roman"/>
                <a:ea typeface="Times New Roman"/>
                <a:cs typeface="Times New Roman"/>
                <a:sym typeface="Times New Roman"/>
              </a:rPr>
              <a:t>Video prediction is considered as the challenging task of generating the future frames of a video.</a:t>
            </a:r>
            <a:endParaRPr>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US">
                <a:solidFill>
                  <a:srgbClr val="000000"/>
                </a:solidFill>
                <a:latin typeface="Times New Roman"/>
                <a:ea typeface="Times New Roman"/>
                <a:cs typeface="Times New Roman"/>
                <a:sym typeface="Times New Roman"/>
              </a:rPr>
              <a:t>Extraction of the neutral pose and fusing different modalities to improve the accuracy is found challenging.</a:t>
            </a:r>
            <a:endParaRPr>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US">
                <a:solidFill>
                  <a:schemeClr val="dk1"/>
                </a:solidFill>
                <a:latin typeface="Times New Roman"/>
                <a:ea typeface="Times New Roman"/>
                <a:cs typeface="Times New Roman"/>
                <a:sym typeface="Times New Roman"/>
              </a:rPr>
              <a:t>Anomalous behaviors are found difficult to model.</a:t>
            </a:r>
            <a:endParaRPr>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Human-space interaction is not modeled in one framework and does not allow modeling of human-human and human-space interactions.</a:t>
            </a:r>
            <a:endParaRPr>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 spatial size is still chosen in ad hoc manner.</a:t>
            </a:r>
            <a:endParaRPr>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Ad-hoc Video Search (AVS)task is only a task query video by natural language description in zero shot manner.</a:t>
            </a:r>
            <a:endParaRPr>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Char char="●"/>
            </a:pPr>
            <a:r>
              <a:rPr lang="en-US">
                <a:solidFill>
                  <a:srgbClr val="000000"/>
                </a:solidFill>
                <a:latin typeface="Times New Roman"/>
                <a:ea typeface="Times New Roman"/>
                <a:cs typeface="Times New Roman"/>
                <a:sym typeface="Times New Roman"/>
              </a:rPr>
              <a:t>Our work is the first on joint future path and activity prediction in streaming videos, and more importantly the first to demonstrate such joint modeling can considerably improve the future path prediction.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HIGH LEVEL BLOCK DIAGRAM</a:t>
            </a:r>
            <a:endParaRPr b="1" sz="1800">
              <a:latin typeface="Times New Roman"/>
              <a:ea typeface="Times New Roman"/>
              <a:cs typeface="Times New Roman"/>
              <a:sym typeface="Times New Roman"/>
            </a:endParaRPr>
          </a:p>
        </p:txBody>
      </p:sp>
      <p:sp>
        <p:nvSpPr>
          <p:cNvPr id="118" name="Google Shape;118;p23"/>
          <p:cNvSpPr txBox="1"/>
          <p:nvPr/>
        </p:nvSpPr>
        <p:spPr>
          <a:xfrm>
            <a:off x="60500" y="123300"/>
            <a:ext cx="9083700" cy="502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9" name="Google Shape;119;p23"/>
          <p:cNvSpPr/>
          <p:nvPr/>
        </p:nvSpPr>
        <p:spPr>
          <a:xfrm>
            <a:off x="143839" y="1736334"/>
            <a:ext cx="1243172" cy="1243172"/>
          </a:xfrm>
          <a:prstGeom prst="flowChartPunchedCard">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25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Video Dataset</a:t>
            </a:r>
            <a:endParaRPr b="0" i="0" sz="1400" u="none" cap="none" strike="noStrike">
              <a:solidFill>
                <a:schemeClr val="lt1"/>
              </a:solidFill>
              <a:latin typeface="Arial"/>
              <a:ea typeface="Arial"/>
              <a:cs typeface="Arial"/>
              <a:sym typeface="Arial"/>
            </a:endParaRPr>
          </a:p>
        </p:txBody>
      </p:sp>
      <p:sp>
        <p:nvSpPr>
          <p:cNvPr id="120" name="Google Shape;120;p23"/>
          <p:cNvSpPr/>
          <p:nvPr/>
        </p:nvSpPr>
        <p:spPr>
          <a:xfrm>
            <a:off x="1585644" y="1715784"/>
            <a:ext cx="1373313" cy="115413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23"/>
          <p:cNvSpPr/>
          <p:nvPr/>
        </p:nvSpPr>
        <p:spPr>
          <a:xfrm>
            <a:off x="1715783" y="1839075"/>
            <a:ext cx="1387012" cy="114043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2" name="Google Shape;122;p23"/>
          <p:cNvSpPr/>
          <p:nvPr/>
        </p:nvSpPr>
        <p:spPr>
          <a:xfrm>
            <a:off x="1845923" y="1962363"/>
            <a:ext cx="1441808" cy="116782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C0C0C"/>
                </a:solidFill>
                <a:latin typeface="Times New Roman"/>
                <a:ea typeface="Times New Roman"/>
                <a:cs typeface="Times New Roman"/>
                <a:sym typeface="Times New Roman"/>
              </a:rPr>
              <a:t>Sequence of frames containing the person-Object interactions</a:t>
            </a:r>
            <a:endParaRPr b="0" i="0" sz="1400" u="none" cap="none" strike="noStrike">
              <a:solidFill>
                <a:srgbClr val="0C0C0C"/>
              </a:solidFill>
              <a:latin typeface="Times New Roman"/>
              <a:ea typeface="Times New Roman"/>
              <a:cs typeface="Times New Roman"/>
              <a:sym typeface="Times New Roman"/>
            </a:endParaRPr>
          </a:p>
        </p:txBody>
      </p:sp>
      <p:sp>
        <p:nvSpPr>
          <p:cNvPr id="123" name="Google Shape;123;p23"/>
          <p:cNvSpPr/>
          <p:nvPr/>
        </p:nvSpPr>
        <p:spPr>
          <a:xfrm>
            <a:off x="3595953" y="1777429"/>
            <a:ext cx="2321962" cy="177742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C0C0C"/>
                </a:solidFill>
                <a:latin typeface="Times New Roman"/>
                <a:ea typeface="Times New Roman"/>
                <a:cs typeface="Times New Roman"/>
                <a:sym typeface="Times New Roman"/>
              </a:rPr>
              <a:t>Person Behavior Module</a:t>
            </a:r>
            <a:endParaRPr b="0" i="0" sz="1400" u="none" cap="none" strike="noStrike">
              <a:solidFill>
                <a:srgbClr val="0C0C0C"/>
              </a:solidFill>
              <a:latin typeface="Times New Roman"/>
              <a:ea typeface="Times New Roman"/>
              <a:cs typeface="Times New Roman"/>
              <a:sym typeface="Times New Roman"/>
            </a:endParaRPr>
          </a:p>
        </p:txBody>
      </p:sp>
      <p:sp>
        <p:nvSpPr>
          <p:cNvPr id="124" name="Google Shape;124;p23"/>
          <p:cNvSpPr/>
          <p:nvPr/>
        </p:nvSpPr>
        <p:spPr>
          <a:xfrm>
            <a:off x="7479587" y="1684962"/>
            <a:ext cx="1376737" cy="1715783"/>
          </a:xfrm>
          <a:prstGeom prst="rect">
            <a:avLst/>
          </a:prstGeom>
          <a:solidFill>
            <a:schemeClr val="lt1"/>
          </a:solid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C0C0C"/>
                </a:solidFill>
                <a:latin typeface="Times New Roman"/>
                <a:ea typeface="Times New Roman"/>
                <a:cs typeface="Times New Roman"/>
                <a:sym typeface="Times New Roman"/>
              </a:rPr>
              <a:t>Activity Prediction</a:t>
            </a:r>
            <a:endParaRPr/>
          </a:p>
          <a:p>
            <a:pPr indent="0" lvl="0" marL="0" marR="0" rtl="0" algn="ctr">
              <a:lnSpc>
                <a:spcPct val="100000"/>
              </a:lnSpc>
              <a:spcBef>
                <a:spcPts val="0"/>
              </a:spcBef>
              <a:spcAft>
                <a:spcPts val="0"/>
              </a:spcAft>
              <a:buNone/>
            </a:pPr>
            <a:r>
              <a:t/>
            </a:r>
            <a:endParaRPr b="0" i="0" sz="1400" u="none" cap="none" strike="noStrike">
              <a:solidFill>
                <a:srgbClr val="0C0C0C"/>
              </a:solidFill>
              <a:latin typeface="Arial"/>
              <a:ea typeface="Arial"/>
              <a:cs typeface="Arial"/>
              <a:sym typeface="Arial"/>
            </a:endParaRPr>
          </a:p>
        </p:txBody>
      </p:sp>
      <p:sp>
        <p:nvSpPr>
          <p:cNvPr id="125" name="Google Shape;125;p23"/>
          <p:cNvSpPr/>
          <p:nvPr/>
        </p:nvSpPr>
        <p:spPr>
          <a:xfrm>
            <a:off x="7356297" y="328772"/>
            <a:ext cx="1644000" cy="10890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Trajectory Generator</a:t>
            </a:r>
            <a:endParaRPr b="0" i="0" sz="1400" u="none" cap="none" strike="noStrike">
              <a:solidFill>
                <a:schemeClr val="dk1"/>
              </a:solidFill>
              <a:latin typeface="Times New Roman"/>
              <a:ea typeface="Times New Roman"/>
              <a:cs typeface="Times New Roman"/>
              <a:sym typeface="Times New Roman"/>
            </a:endParaRPr>
          </a:p>
        </p:txBody>
      </p:sp>
      <p:sp>
        <p:nvSpPr>
          <p:cNvPr id="126" name="Google Shape;126;p23"/>
          <p:cNvSpPr/>
          <p:nvPr/>
        </p:nvSpPr>
        <p:spPr>
          <a:xfrm>
            <a:off x="6041204" y="1767155"/>
            <a:ext cx="1345800" cy="18288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rgbClr val="0C0C0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i="0" sz="1400" u="none" cap="none" strike="noStrike">
              <a:solidFill>
                <a:srgbClr val="0C0C0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400" u="none" cap="none" strike="noStrike">
                <a:solidFill>
                  <a:srgbClr val="0C0C0C"/>
                </a:solidFill>
                <a:latin typeface="Times New Roman"/>
                <a:ea typeface="Times New Roman"/>
                <a:cs typeface="Times New Roman"/>
                <a:sym typeface="Times New Roman"/>
              </a:rPr>
              <a:t>Visual Feature Tensor Q</a:t>
            </a:r>
            <a:endParaRPr b="0" i="0" sz="1400" u="none" cap="none" strike="noStrike">
              <a:solidFill>
                <a:srgbClr val="0C0C0C"/>
              </a:solidFill>
              <a:latin typeface="Times New Roman"/>
              <a:ea typeface="Times New Roman"/>
              <a:cs typeface="Times New Roman"/>
              <a:sym typeface="Times New Roman"/>
            </a:endParaRPr>
          </a:p>
        </p:txBody>
      </p:sp>
      <p:sp>
        <p:nvSpPr>
          <p:cNvPr id="127" name="Google Shape;127;p23"/>
          <p:cNvSpPr/>
          <p:nvPr/>
        </p:nvSpPr>
        <p:spPr>
          <a:xfrm>
            <a:off x="3585675" y="3707249"/>
            <a:ext cx="2322000" cy="1375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C0C0C"/>
                </a:solidFill>
                <a:latin typeface="Times New Roman"/>
                <a:ea typeface="Times New Roman"/>
                <a:cs typeface="Times New Roman"/>
                <a:sym typeface="Times New Roman"/>
              </a:rPr>
              <a:t>Person Interaction Module</a:t>
            </a:r>
            <a:endParaRPr b="0" i="0" sz="1400" u="none" cap="none" strike="noStrike">
              <a:solidFill>
                <a:srgbClr val="0C0C0C"/>
              </a:solidFill>
              <a:latin typeface="Times New Roman"/>
              <a:ea typeface="Times New Roman"/>
              <a:cs typeface="Times New Roman"/>
              <a:sym typeface="Times New Roman"/>
            </a:endParaRPr>
          </a:p>
        </p:txBody>
      </p:sp>
      <p:sp>
        <p:nvSpPr>
          <p:cNvPr id="128" name="Google Shape;128;p23"/>
          <p:cNvSpPr/>
          <p:nvPr/>
        </p:nvSpPr>
        <p:spPr>
          <a:xfrm>
            <a:off x="154112" y="3157602"/>
            <a:ext cx="1469204"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ActEV/VIRAT and ETH &amp; UCY  public datasets </a:t>
            </a:r>
            <a:endParaRPr b="0" i="0" sz="1400" u="none" cap="none" strike="noStrike">
              <a:solidFill>
                <a:srgbClr val="000000"/>
              </a:solidFill>
              <a:latin typeface="Arial"/>
              <a:ea typeface="Arial"/>
              <a:cs typeface="Arial"/>
              <a:sym typeface="Arial"/>
            </a:endParaRPr>
          </a:p>
        </p:txBody>
      </p:sp>
      <p:cxnSp>
        <p:nvCxnSpPr>
          <p:cNvPr id="129" name="Google Shape;129;p23"/>
          <p:cNvCxnSpPr/>
          <p:nvPr/>
        </p:nvCxnSpPr>
        <p:spPr>
          <a:xfrm>
            <a:off x="1397285" y="2250040"/>
            <a:ext cx="195209" cy="1"/>
          </a:xfrm>
          <a:prstGeom prst="straightConnector1">
            <a:avLst/>
          </a:prstGeom>
          <a:noFill/>
          <a:ln cap="flat" cmpd="sng" w="9525">
            <a:solidFill>
              <a:schemeClr val="dk1"/>
            </a:solidFill>
            <a:prstDash val="solid"/>
            <a:round/>
            <a:headEnd len="sm" w="sm" type="none"/>
            <a:tailEnd len="med" w="med" type="stealth"/>
          </a:ln>
        </p:spPr>
      </p:cxnSp>
      <p:sp>
        <p:nvSpPr>
          <p:cNvPr id="130" name="Google Shape;130;p23"/>
          <p:cNvSpPr/>
          <p:nvPr/>
        </p:nvSpPr>
        <p:spPr>
          <a:xfrm>
            <a:off x="6072027" y="1839076"/>
            <a:ext cx="1253445" cy="61645"/>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p23"/>
          <p:cNvSpPr txBox="1"/>
          <p:nvPr/>
        </p:nvSpPr>
        <p:spPr>
          <a:xfrm>
            <a:off x="6482993" y="2342507"/>
            <a:ext cx="400691"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050" u="none" cap="none" strike="noStrike">
                <a:solidFill>
                  <a:srgbClr val="0C0C0C"/>
                </a:solidFill>
                <a:latin typeface="Arial"/>
                <a:ea typeface="Arial"/>
                <a:cs typeface="Arial"/>
                <a:sym typeface="Arial"/>
              </a:rPr>
              <a:t>.</a:t>
            </a:r>
            <a:endParaRPr/>
          </a:p>
          <a:p>
            <a:pPr indent="0" lvl="0" marL="0" marR="0" rtl="0" algn="ctr">
              <a:lnSpc>
                <a:spcPct val="100000"/>
              </a:lnSpc>
              <a:spcBef>
                <a:spcPts val="0"/>
              </a:spcBef>
              <a:spcAft>
                <a:spcPts val="0"/>
              </a:spcAft>
              <a:buNone/>
            </a:pPr>
            <a:r>
              <a:rPr b="0" i="0" lang="en-US" sz="1050" u="none" cap="none" strike="noStrike">
                <a:solidFill>
                  <a:srgbClr val="0C0C0C"/>
                </a:solidFill>
                <a:latin typeface="Arial"/>
                <a:ea typeface="Arial"/>
                <a:cs typeface="Arial"/>
                <a:sym typeface="Arial"/>
              </a:rPr>
              <a:t>.</a:t>
            </a:r>
            <a:endParaRPr b="0" i="0" sz="1050" u="none" cap="none" strike="noStrike">
              <a:solidFill>
                <a:srgbClr val="0C0C0C"/>
              </a:solidFill>
              <a:latin typeface="Arial"/>
              <a:ea typeface="Arial"/>
              <a:cs typeface="Arial"/>
              <a:sym typeface="Arial"/>
            </a:endParaRPr>
          </a:p>
        </p:txBody>
      </p:sp>
      <p:sp>
        <p:nvSpPr>
          <p:cNvPr id="132" name="Google Shape;132;p23"/>
          <p:cNvSpPr/>
          <p:nvPr/>
        </p:nvSpPr>
        <p:spPr>
          <a:xfrm>
            <a:off x="7787811" y="2351068"/>
            <a:ext cx="964058" cy="441789"/>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C0C0C"/>
                </a:solidFill>
                <a:latin typeface="Times New Roman"/>
                <a:ea typeface="Times New Roman"/>
                <a:cs typeface="Times New Roman"/>
                <a:sym typeface="Times New Roman"/>
              </a:rPr>
              <a:t>Label Prediction</a:t>
            </a:r>
            <a:endParaRPr b="0" i="0" sz="1400" u="none" cap="none" strike="noStrike">
              <a:solidFill>
                <a:srgbClr val="0C0C0C"/>
              </a:solidFill>
              <a:latin typeface="Times New Roman"/>
              <a:ea typeface="Times New Roman"/>
              <a:cs typeface="Times New Roman"/>
              <a:sym typeface="Times New Roman"/>
            </a:endParaRPr>
          </a:p>
        </p:txBody>
      </p:sp>
      <p:sp>
        <p:nvSpPr>
          <p:cNvPr id="133" name="Google Shape;133;p23"/>
          <p:cNvSpPr/>
          <p:nvPr/>
        </p:nvSpPr>
        <p:spPr>
          <a:xfrm>
            <a:off x="7756989" y="3077109"/>
            <a:ext cx="1027500" cy="441900"/>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C0C0C"/>
                </a:solidFill>
                <a:latin typeface="Times New Roman"/>
                <a:ea typeface="Times New Roman"/>
                <a:cs typeface="Times New Roman"/>
                <a:sym typeface="Times New Roman"/>
              </a:rPr>
              <a:t>Trajectory Prediction</a:t>
            </a:r>
            <a:endParaRPr b="0" i="0" sz="1400" u="none" cap="none" strike="noStrike">
              <a:solidFill>
                <a:srgbClr val="0C0C0C"/>
              </a:solidFill>
              <a:latin typeface="Times New Roman"/>
              <a:ea typeface="Times New Roman"/>
              <a:cs typeface="Times New Roman"/>
              <a:sym typeface="Times New Roman"/>
            </a:endParaRPr>
          </a:p>
        </p:txBody>
      </p:sp>
      <p:cxnSp>
        <p:nvCxnSpPr>
          <p:cNvPr id="134" name="Google Shape;134;p23"/>
          <p:cNvCxnSpPr/>
          <p:nvPr/>
        </p:nvCxnSpPr>
        <p:spPr>
          <a:xfrm>
            <a:off x="4284326" y="2517137"/>
            <a:ext cx="154112" cy="3236"/>
          </a:xfrm>
          <a:prstGeom prst="straightConnector1">
            <a:avLst/>
          </a:prstGeom>
          <a:noFill/>
          <a:ln cap="flat" cmpd="sng" w="9525">
            <a:solidFill>
              <a:schemeClr val="dk1"/>
            </a:solidFill>
            <a:prstDash val="solid"/>
            <a:round/>
            <a:headEnd len="sm" w="sm" type="none"/>
            <a:tailEnd len="med" w="med" type="stealth"/>
          </a:ln>
        </p:spPr>
      </p:cxnSp>
      <p:cxnSp>
        <p:nvCxnSpPr>
          <p:cNvPr id="135" name="Google Shape;135;p23"/>
          <p:cNvCxnSpPr/>
          <p:nvPr/>
        </p:nvCxnSpPr>
        <p:spPr>
          <a:xfrm flipH="1" rot="10800000">
            <a:off x="5895655" y="3595857"/>
            <a:ext cx="828900" cy="471000"/>
          </a:xfrm>
          <a:prstGeom prst="bentConnector2">
            <a:avLst/>
          </a:prstGeom>
          <a:noFill/>
          <a:ln cap="flat" cmpd="sng" w="9525">
            <a:solidFill>
              <a:schemeClr val="dk1"/>
            </a:solidFill>
            <a:prstDash val="solid"/>
            <a:round/>
            <a:headEnd len="sm" w="sm" type="none"/>
            <a:tailEnd len="med" w="med" type="stealth"/>
          </a:ln>
        </p:spPr>
      </p:cxnSp>
      <p:cxnSp>
        <p:nvCxnSpPr>
          <p:cNvPr id="136" name="Google Shape;136;p23"/>
          <p:cNvCxnSpPr/>
          <p:nvPr/>
        </p:nvCxnSpPr>
        <p:spPr>
          <a:xfrm flipH="1" rot="-5400000">
            <a:off x="2430262" y="3215389"/>
            <a:ext cx="1220100" cy="1049700"/>
          </a:xfrm>
          <a:prstGeom prst="bentConnector2">
            <a:avLst/>
          </a:prstGeom>
          <a:noFill/>
          <a:ln cap="flat" cmpd="sng" w="9525">
            <a:solidFill>
              <a:schemeClr val="dk1"/>
            </a:solidFill>
            <a:prstDash val="solid"/>
            <a:round/>
            <a:headEnd len="sm" w="sm" type="none"/>
            <a:tailEnd len="med" w="med" type="stealth"/>
          </a:ln>
        </p:spPr>
      </p:cxnSp>
      <p:sp>
        <p:nvSpPr>
          <p:cNvPr id="137" name="Google Shape;137;p23"/>
          <p:cNvSpPr/>
          <p:nvPr/>
        </p:nvSpPr>
        <p:spPr>
          <a:xfrm>
            <a:off x="7393969" y="797959"/>
            <a:ext cx="476035" cy="19863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800" u="none" cap="none" strike="noStrike">
                <a:solidFill>
                  <a:srgbClr val="0C0C0C"/>
                </a:solidFill>
                <a:latin typeface="Arial"/>
                <a:ea typeface="Arial"/>
                <a:cs typeface="Arial"/>
                <a:sym typeface="Arial"/>
              </a:rPr>
              <a:t>LSTM</a:t>
            </a:r>
            <a:endParaRPr b="0" i="0" sz="800" u="none" cap="none" strike="noStrike">
              <a:solidFill>
                <a:srgbClr val="0C0C0C"/>
              </a:solidFill>
              <a:latin typeface="Arial"/>
              <a:ea typeface="Arial"/>
              <a:cs typeface="Arial"/>
              <a:sym typeface="Arial"/>
            </a:endParaRPr>
          </a:p>
        </p:txBody>
      </p:sp>
      <p:sp>
        <p:nvSpPr>
          <p:cNvPr id="138" name="Google Shape;138;p23"/>
          <p:cNvSpPr/>
          <p:nvPr/>
        </p:nvSpPr>
        <p:spPr>
          <a:xfrm>
            <a:off x="7926514" y="806520"/>
            <a:ext cx="476035" cy="19863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800" u="none" cap="none" strike="noStrike">
                <a:solidFill>
                  <a:srgbClr val="0C0C0C"/>
                </a:solidFill>
                <a:latin typeface="Arial"/>
                <a:ea typeface="Arial"/>
                <a:cs typeface="Arial"/>
                <a:sym typeface="Arial"/>
              </a:rPr>
              <a:t>LSTM</a:t>
            </a:r>
            <a:endParaRPr b="0" i="0" sz="800" u="none" cap="none" strike="noStrike">
              <a:solidFill>
                <a:srgbClr val="0C0C0C"/>
              </a:solidFill>
              <a:latin typeface="Arial"/>
              <a:ea typeface="Arial"/>
              <a:cs typeface="Arial"/>
              <a:sym typeface="Arial"/>
            </a:endParaRPr>
          </a:p>
        </p:txBody>
      </p:sp>
      <p:sp>
        <p:nvSpPr>
          <p:cNvPr id="139" name="Google Shape;139;p23"/>
          <p:cNvSpPr/>
          <p:nvPr/>
        </p:nvSpPr>
        <p:spPr>
          <a:xfrm>
            <a:off x="8460769" y="806521"/>
            <a:ext cx="476035" cy="19863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800" u="none" cap="none" strike="noStrike">
                <a:solidFill>
                  <a:srgbClr val="0C0C0C"/>
                </a:solidFill>
                <a:latin typeface="Arial"/>
                <a:ea typeface="Arial"/>
                <a:cs typeface="Arial"/>
                <a:sym typeface="Arial"/>
              </a:rPr>
              <a:t>LSTM</a:t>
            </a:r>
            <a:endParaRPr b="0" i="0" sz="800" u="none" cap="none" strike="noStrike">
              <a:solidFill>
                <a:srgbClr val="0C0C0C"/>
              </a:solidFill>
              <a:latin typeface="Arial"/>
              <a:ea typeface="Arial"/>
              <a:cs typeface="Arial"/>
              <a:sym typeface="Arial"/>
            </a:endParaRPr>
          </a:p>
        </p:txBody>
      </p:sp>
      <p:sp>
        <p:nvSpPr>
          <p:cNvPr id="140" name="Google Shape;140;p23"/>
          <p:cNvSpPr/>
          <p:nvPr/>
        </p:nvSpPr>
        <p:spPr>
          <a:xfrm>
            <a:off x="7428216" y="1083924"/>
            <a:ext cx="1520575" cy="231168"/>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800" u="none" cap="none" strike="noStrike">
                <a:solidFill>
                  <a:srgbClr val="0C0C0C"/>
                </a:solidFill>
                <a:latin typeface="Arial"/>
                <a:ea typeface="Arial"/>
                <a:cs typeface="Arial"/>
                <a:sym typeface="Arial"/>
              </a:rPr>
              <a:t>Focal Attention</a:t>
            </a:r>
            <a:endParaRPr b="0" i="0" sz="800" u="none" cap="none" strike="noStrike">
              <a:solidFill>
                <a:srgbClr val="0C0C0C"/>
              </a:solidFill>
              <a:latin typeface="Arial"/>
              <a:ea typeface="Arial"/>
              <a:cs typeface="Arial"/>
              <a:sym typeface="Arial"/>
            </a:endParaRPr>
          </a:p>
        </p:txBody>
      </p:sp>
      <p:graphicFrame>
        <p:nvGraphicFramePr>
          <p:cNvPr id="141" name="Google Shape;141;p23"/>
          <p:cNvGraphicFramePr/>
          <p:nvPr/>
        </p:nvGraphicFramePr>
        <p:xfrm>
          <a:off x="3661026" y="2255535"/>
          <a:ext cx="3000000" cy="3000000"/>
        </p:xfrm>
        <a:graphic>
          <a:graphicData uri="http://schemas.openxmlformats.org/drawingml/2006/table">
            <a:tbl>
              <a:tblPr bandRow="1" firstRow="1">
                <a:noFill/>
                <a:tableStyleId>{716851F9-A0FE-4795-897C-0A2A31225D08}</a:tableStyleId>
              </a:tblPr>
              <a:tblGrid>
                <a:gridCol w="208275"/>
                <a:gridCol w="208275"/>
                <a:gridCol w="208275"/>
              </a:tblGrid>
              <a:tr h="127050">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r>
              <a:tr h="127050">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r>
              <a:tr h="127050">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r>
              <a:tr h="127050">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r>
              <a:tr h="127050">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sz="200" u="none" cap="none" strike="noStrike">
                        <a:solidFill>
                          <a:srgbClr val="0C0C0C"/>
                        </a:solidFill>
                        <a:latin typeface="Times New Roman"/>
                        <a:ea typeface="Times New Roman"/>
                        <a:cs typeface="Times New Roman"/>
                        <a:sym typeface="Times New Roman"/>
                      </a:endParaRPr>
                    </a:p>
                  </a:txBody>
                  <a:tcPr marT="45725" marB="45725" marR="91450" marL="91450"/>
                </a:tc>
              </a:tr>
            </a:tbl>
          </a:graphicData>
        </a:graphic>
      </p:graphicFrame>
      <p:sp>
        <p:nvSpPr>
          <p:cNvPr id="142" name="Google Shape;142;p23"/>
          <p:cNvSpPr/>
          <p:nvPr/>
        </p:nvSpPr>
        <p:spPr>
          <a:xfrm>
            <a:off x="4417891" y="2311685"/>
            <a:ext cx="441785" cy="441789"/>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800" u="none" cap="none" strike="noStrike">
                <a:solidFill>
                  <a:srgbClr val="0C0C0C"/>
                </a:solidFill>
                <a:latin typeface="Times New Roman"/>
                <a:ea typeface="Times New Roman"/>
                <a:cs typeface="Times New Roman"/>
                <a:sym typeface="Times New Roman"/>
              </a:rPr>
              <a:t>ROI Align</a:t>
            </a:r>
            <a:endParaRPr b="0" i="0" sz="800" u="none" cap="none" strike="noStrike">
              <a:solidFill>
                <a:srgbClr val="0C0C0C"/>
              </a:solidFill>
              <a:latin typeface="Times New Roman"/>
              <a:ea typeface="Times New Roman"/>
              <a:cs typeface="Times New Roman"/>
              <a:sym typeface="Times New Roman"/>
            </a:endParaRPr>
          </a:p>
        </p:txBody>
      </p:sp>
      <p:sp>
        <p:nvSpPr>
          <p:cNvPr id="143" name="Google Shape;143;p23"/>
          <p:cNvSpPr/>
          <p:nvPr/>
        </p:nvSpPr>
        <p:spPr>
          <a:xfrm>
            <a:off x="6080589" y="2053121"/>
            <a:ext cx="1253445" cy="61645"/>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23"/>
          <p:cNvSpPr/>
          <p:nvPr/>
        </p:nvSpPr>
        <p:spPr>
          <a:xfrm>
            <a:off x="6089150" y="2154149"/>
            <a:ext cx="1253445" cy="61645"/>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23"/>
          <p:cNvSpPr/>
          <p:nvPr/>
        </p:nvSpPr>
        <p:spPr>
          <a:xfrm>
            <a:off x="6097713" y="2717515"/>
            <a:ext cx="1253445" cy="61645"/>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46" name="Google Shape;146;p23"/>
          <p:cNvCxnSpPr/>
          <p:nvPr/>
        </p:nvCxnSpPr>
        <p:spPr>
          <a:xfrm>
            <a:off x="3287730" y="2424701"/>
            <a:ext cx="297951" cy="0"/>
          </a:xfrm>
          <a:prstGeom prst="straightConnector1">
            <a:avLst/>
          </a:prstGeom>
          <a:noFill/>
          <a:ln cap="flat" cmpd="sng" w="9525">
            <a:solidFill>
              <a:schemeClr val="dk1"/>
            </a:solidFill>
            <a:prstDash val="solid"/>
            <a:round/>
            <a:headEnd len="sm" w="sm" type="none"/>
            <a:tailEnd len="med" w="med" type="stealth"/>
          </a:ln>
        </p:spPr>
      </p:cxnSp>
      <p:cxnSp>
        <p:nvCxnSpPr>
          <p:cNvPr id="147" name="Google Shape;147;p23"/>
          <p:cNvCxnSpPr/>
          <p:nvPr/>
        </p:nvCxnSpPr>
        <p:spPr>
          <a:xfrm>
            <a:off x="7453905" y="2681557"/>
            <a:ext cx="236303" cy="5136"/>
          </a:xfrm>
          <a:prstGeom prst="straightConnector1">
            <a:avLst/>
          </a:prstGeom>
          <a:noFill/>
          <a:ln cap="flat" cmpd="sng" w="9525">
            <a:solidFill>
              <a:schemeClr val="dk1"/>
            </a:solidFill>
            <a:prstDash val="solid"/>
            <a:round/>
            <a:headEnd len="sm" w="sm" type="none"/>
            <a:tailEnd len="med" w="med" type="stealth"/>
          </a:ln>
        </p:spPr>
      </p:cxnSp>
      <p:sp>
        <p:nvSpPr>
          <p:cNvPr id="148" name="Google Shape;148;p23"/>
          <p:cNvSpPr/>
          <p:nvPr/>
        </p:nvSpPr>
        <p:spPr>
          <a:xfrm>
            <a:off x="5085708" y="2332234"/>
            <a:ext cx="770561" cy="42124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900" u="none" cap="none" strike="noStrike">
                <a:solidFill>
                  <a:srgbClr val="0C0C0C"/>
                </a:solidFill>
                <a:latin typeface="Times New Roman"/>
                <a:ea typeface="Times New Roman"/>
                <a:cs typeface="Times New Roman"/>
                <a:sym typeface="Times New Roman"/>
              </a:rPr>
              <a:t>Person Appearance Encoder</a:t>
            </a:r>
            <a:endParaRPr sz="1500"/>
          </a:p>
        </p:txBody>
      </p:sp>
      <p:cxnSp>
        <p:nvCxnSpPr>
          <p:cNvPr id="149" name="Google Shape;149;p23"/>
          <p:cNvCxnSpPr/>
          <p:nvPr/>
        </p:nvCxnSpPr>
        <p:spPr>
          <a:xfrm>
            <a:off x="4857964" y="2494909"/>
            <a:ext cx="217470" cy="1712"/>
          </a:xfrm>
          <a:prstGeom prst="straightConnector1">
            <a:avLst/>
          </a:prstGeom>
          <a:noFill/>
          <a:ln cap="flat" cmpd="sng" w="9525">
            <a:solidFill>
              <a:schemeClr val="dk1"/>
            </a:solidFill>
            <a:prstDash val="solid"/>
            <a:round/>
            <a:headEnd len="sm" w="sm" type="none"/>
            <a:tailEnd len="med" w="med" type="stealth"/>
          </a:ln>
        </p:spPr>
      </p:cxnSp>
      <p:sp>
        <p:nvSpPr>
          <p:cNvPr id="150" name="Google Shape;150;p23"/>
          <p:cNvSpPr/>
          <p:nvPr/>
        </p:nvSpPr>
        <p:spPr>
          <a:xfrm>
            <a:off x="5147352" y="2958958"/>
            <a:ext cx="698643" cy="482886"/>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800" u="none" cap="none" strike="noStrike">
                <a:solidFill>
                  <a:srgbClr val="0C0C0C"/>
                </a:solidFill>
                <a:latin typeface="Times New Roman"/>
                <a:ea typeface="Times New Roman"/>
                <a:cs typeface="Times New Roman"/>
                <a:sym typeface="Times New Roman"/>
              </a:rPr>
              <a:t>Person</a:t>
            </a:r>
            <a:endParaRPr/>
          </a:p>
          <a:p>
            <a:pPr indent="0" lvl="0" marL="0" marR="0" rtl="0" algn="ctr">
              <a:lnSpc>
                <a:spcPct val="100000"/>
              </a:lnSpc>
              <a:spcBef>
                <a:spcPts val="0"/>
              </a:spcBef>
              <a:spcAft>
                <a:spcPts val="0"/>
              </a:spcAft>
              <a:buNone/>
            </a:pPr>
            <a:r>
              <a:rPr b="0" i="0" lang="en-US" sz="800" u="none" cap="none" strike="noStrike">
                <a:solidFill>
                  <a:srgbClr val="0C0C0C"/>
                </a:solidFill>
                <a:latin typeface="Times New Roman"/>
                <a:ea typeface="Times New Roman"/>
                <a:cs typeface="Times New Roman"/>
                <a:sym typeface="Times New Roman"/>
              </a:rPr>
              <a:t>Key point Encoder </a:t>
            </a:r>
            <a:endParaRPr/>
          </a:p>
        </p:txBody>
      </p:sp>
      <p:sp>
        <p:nvSpPr>
          <p:cNvPr id="151" name="Google Shape;151;p23"/>
          <p:cNvSpPr/>
          <p:nvPr/>
        </p:nvSpPr>
        <p:spPr>
          <a:xfrm>
            <a:off x="4345965" y="2866491"/>
            <a:ext cx="708919" cy="400691"/>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800" u="none" cap="none" strike="noStrike">
                <a:solidFill>
                  <a:srgbClr val="0C0C0C"/>
                </a:solidFill>
                <a:latin typeface="Times New Roman"/>
                <a:ea typeface="Times New Roman"/>
                <a:cs typeface="Times New Roman"/>
                <a:sym typeface="Times New Roman"/>
              </a:rPr>
              <a:t>Key Point Embedding</a:t>
            </a:r>
            <a:endParaRPr/>
          </a:p>
        </p:txBody>
      </p:sp>
      <p:cxnSp>
        <p:nvCxnSpPr>
          <p:cNvPr id="152" name="Google Shape;152;p23"/>
          <p:cNvCxnSpPr>
            <a:endCxn id="151" idx="1"/>
          </p:cNvCxnSpPr>
          <p:nvPr/>
        </p:nvCxnSpPr>
        <p:spPr>
          <a:xfrm>
            <a:off x="3945165" y="2897337"/>
            <a:ext cx="400800" cy="169500"/>
          </a:xfrm>
          <a:prstGeom prst="bentConnector3">
            <a:avLst>
              <a:gd fmla="val 50014" name="adj1"/>
            </a:avLst>
          </a:prstGeom>
          <a:noFill/>
          <a:ln cap="flat" cmpd="sng" w="9525">
            <a:solidFill>
              <a:schemeClr val="dk1"/>
            </a:solidFill>
            <a:prstDash val="solid"/>
            <a:round/>
            <a:headEnd len="sm" w="sm" type="none"/>
            <a:tailEnd len="med" w="med" type="stealth"/>
          </a:ln>
        </p:spPr>
      </p:cxnSp>
      <p:cxnSp>
        <p:nvCxnSpPr>
          <p:cNvPr id="153" name="Google Shape;153;p23"/>
          <p:cNvCxnSpPr/>
          <p:nvPr/>
        </p:nvCxnSpPr>
        <p:spPr>
          <a:xfrm>
            <a:off x="4673029" y="3255197"/>
            <a:ext cx="464100" cy="94200"/>
          </a:xfrm>
          <a:prstGeom prst="bentConnector3">
            <a:avLst>
              <a:gd fmla="val 49995" name="adj1"/>
            </a:avLst>
          </a:prstGeom>
          <a:noFill/>
          <a:ln cap="flat" cmpd="sng" w="9525">
            <a:solidFill>
              <a:schemeClr val="dk1"/>
            </a:solidFill>
            <a:prstDash val="solid"/>
            <a:round/>
            <a:headEnd len="sm" w="sm" type="none"/>
            <a:tailEnd len="med" w="med" type="stealth"/>
          </a:ln>
        </p:spPr>
      </p:cxnSp>
      <p:sp>
        <p:nvSpPr>
          <p:cNvPr id="154" name="Google Shape;154;p23"/>
          <p:cNvSpPr/>
          <p:nvPr/>
        </p:nvSpPr>
        <p:spPr>
          <a:xfrm>
            <a:off x="6097712" y="2255178"/>
            <a:ext cx="1253445" cy="61645"/>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23"/>
          <p:cNvSpPr/>
          <p:nvPr/>
        </p:nvSpPr>
        <p:spPr>
          <a:xfrm>
            <a:off x="6097712" y="2368194"/>
            <a:ext cx="1253445" cy="61645"/>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23"/>
          <p:cNvSpPr/>
          <p:nvPr/>
        </p:nvSpPr>
        <p:spPr>
          <a:xfrm>
            <a:off x="6080591" y="1940106"/>
            <a:ext cx="1253445" cy="61645"/>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57" name="Google Shape;157;p23"/>
          <p:cNvCxnSpPr/>
          <p:nvPr/>
        </p:nvCxnSpPr>
        <p:spPr>
          <a:xfrm rot="-5400000">
            <a:off x="6544556" y="934963"/>
            <a:ext cx="904200" cy="719100"/>
          </a:xfrm>
          <a:prstGeom prst="bentConnector2">
            <a:avLst/>
          </a:prstGeom>
          <a:noFill/>
          <a:ln cap="flat" cmpd="sng" w="9525">
            <a:solidFill>
              <a:schemeClr val="dk1"/>
            </a:solidFill>
            <a:prstDash val="solid"/>
            <a:round/>
            <a:headEnd len="sm" w="sm" type="none"/>
            <a:tailEnd len="med" w="med" type="stealth"/>
          </a:ln>
        </p:spPr>
      </p:cxnSp>
      <p:cxnSp>
        <p:nvCxnSpPr>
          <p:cNvPr id="158" name="Google Shape;158;p23"/>
          <p:cNvCxnSpPr>
            <a:stCxn id="125" idx="2"/>
          </p:cNvCxnSpPr>
          <p:nvPr/>
        </p:nvCxnSpPr>
        <p:spPr>
          <a:xfrm flipH="1" rot="-5400000">
            <a:off x="8045097" y="1550972"/>
            <a:ext cx="267000" cy="600"/>
          </a:xfrm>
          <a:prstGeom prst="bentConnector3">
            <a:avLst>
              <a:gd fmla="val 50024" name="adj1"/>
            </a:avLst>
          </a:prstGeom>
          <a:noFill/>
          <a:ln cap="flat" cmpd="sng" w="9525">
            <a:solidFill>
              <a:schemeClr val="dk1"/>
            </a:solidFill>
            <a:prstDash val="solid"/>
            <a:round/>
            <a:headEnd len="sm" w="sm" type="none"/>
            <a:tailEnd len="med" w="med" type="stealth"/>
          </a:ln>
        </p:spPr>
      </p:cxnSp>
      <p:sp>
        <p:nvSpPr>
          <p:cNvPr id="159" name="Google Shape;159;p23"/>
          <p:cNvSpPr/>
          <p:nvPr/>
        </p:nvSpPr>
        <p:spPr>
          <a:xfrm>
            <a:off x="3585680" y="4119936"/>
            <a:ext cx="852756" cy="400693"/>
          </a:xfrm>
          <a:prstGeom prst="flowChartInputOutput">
            <a:avLst/>
          </a:prstGeom>
          <a:solidFill>
            <a:schemeClr val="lt1"/>
          </a:solidFill>
          <a:ln cap="flat" cmpd="sng" w="25400">
            <a:solidFill>
              <a:schemeClr val="dk1"/>
            </a:solidFill>
            <a:prstDash val="solid"/>
            <a:round/>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rgbClr val="0C0C0C"/>
                </a:solidFill>
                <a:latin typeface="Times New Roman"/>
                <a:ea typeface="Times New Roman"/>
                <a:cs typeface="Times New Roman"/>
                <a:sym typeface="Times New Roman"/>
              </a:rPr>
              <a:t>CNN</a:t>
            </a:r>
            <a:endParaRPr b="0" i="0" sz="1200" u="none" cap="none" strike="noStrike">
              <a:solidFill>
                <a:srgbClr val="0C0C0C"/>
              </a:solidFill>
              <a:latin typeface="Times New Roman"/>
              <a:ea typeface="Times New Roman"/>
              <a:cs typeface="Times New Roman"/>
              <a:sym typeface="Times New Roman"/>
            </a:endParaRPr>
          </a:p>
        </p:txBody>
      </p:sp>
      <p:sp>
        <p:nvSpPr>
          <p:cNvPr id="160" name="Google Shape;160;p23"/>
          <p:cNvSpPr/>
          <p:nvPr/>
        </p:nvSpPr>
        <p:spPr>
          <a:xfrm>
            <a:off x="4572000" y="4031752"/>
            <a:ext cx="1140300" cy="3717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000" u="none" cap="none" strike="noStrike">
                <a:solidFill>
                  <a:srgbClr val="0C0C0C"/>
                </a:solidFill>
                <a:latin typeface="Times New Roman"/>
                <a:ea typeface="Times New Roman"/>
                <a:cs typeface="Times New Roman"/>
                <a:sym typeface="Times New Roman"/>
              </a:rPr>
              <a:t>Person-Object Encoder </a:t>
            </a:r>
            <a:endParaRPr/>
          </a:p>
        </p:txBody>
      </p:sp>
      <p:sp>
        <p:nvSpPr>
          <p:cNvPr id="161" name="Google Shape;161;p23"/>
          <p:cNvSpPr/>
          <p:nvPr/>
        </p:nvSpPr>
        <p:spPr>
          <a:xfrm>
            <a:off x="4590835" y="4613954"/>
            <a:ext cx="1121700" cy="3732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000" u="none" cap="none" strike="noStrike">
                <a:solidFill>
                  <a:srgbClr val="0C0C0C"/>
                </a:solidFill>
                <a:latin typeface="Times New Roman"/>
                <a:ea typeface="Times New Roman"/>
                <a:cs typeface="Times New Roman"/>
                <a:sym typeface="Times New Roman"/>
              </a:rPr>
              <a:t>Person Scene Encoder </a:t>
            </a:r>
            <a:endParaRPr/>
          </a:p>
        </p:txBody>
      </p:sp>
      <p:cxnSp>
        <p:nvCxnSpPr>
          <p:cNvPr id="162" name="Google Shape;162;p23"/>
          <p:cNvCxnSpPr/>
          <p:nvPr/>
        </p:nvCxnSpPr>
        <p:spPr>
          <a:xfrm>
            <a:off x="4342544" y="4291174"/>
            <a:ext cx="217470" cy="1712"/>
          </a:xfrm>
          <a:prstGeom prst="straightConnector1">
            <a:avLst/>
          </a:prstGeom>
          <a:noFill/>
          <a:ln cap="flat" cmpd="sng" w="9525">
            <a:solidFill>
              <a:schemeClr val="dk1"/>
            </a:solidFill>
            <a:prstDash val="solid"/>
            <a:round/>
            <a:headEnd len="sm" w="sm" type="none"/>
            <a:tailEnd len="med" w="med" type="stealth"/>
          </a:ln>
        </p:spPr>
      </p:cxnSp>
      <p:cxnSp>
        <p:nvCxnSpPr>
          <p:cNvPr id="163" name="Google Shape;163;p23"/>
          <p:cNvCxnSpPr>
            <a:endCxn id="161" idx="1"/>
          </p:cNvCxnSpPr>
          <p:nvPr/>
        </p:nvCxnSpPr>
        <p:spPr>
          <a:xfrm>
            <a:off x="4301335" y="4531754"/>
            <a:ext cx="289500" cy="268800"/>
          </a:xfrm>
          <a:prstGeom prst="bentConnector3">
            <a:avLst>
              <a:gd fmla="val 50019" name="adj1"/>
            </a:avLst>
          </a:prstGeom>
          <a:noFill/>
          <a:ln cap="flat" cmpd="sng" w="9525">
            <a:solidFill>
              <a:schemeClr val="dk1"/>
            </a:solidFill>
            <a:prstDash val="solid"/>
            <a:round/>
            <a:headEnd len="sm" w="sm" type="none"/>
            <a:tailEnd len="med" w="med" type="stealth"/>
          </a:ln>
        </p:spPr>
      </p:cxnSp>
      <p:cxnSp>
        <p:nvCxnSpPr>
          <p:cNvPr id="164" name="Google Shape;164;p23"/>
          <p:cNvCxnSpPr/>
          <p:nvPr/>
        </p:nvCxnSpPr>
        <p:spPr>
          <a:xfrm>
            <a:off x="5928189" y="2589083"/>
            <a:ext cx="113016" cy="10275"/>
          </a:xfrm>
          <a:prstGeom prst="straightConnector1">
            <a:avLst/>
          </a:prstGeom>
          <a:noFill/>
          <a:ln cap="flat" cmpd="sng" w="9525">
            <a:solidFill>
              <a:schemeClr val="dk1"/>
            </a:solidFill>
            <a:prstDash val="solid"/>
            <a:round/>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DATASET DESCRIPTION</a:t>
            </a:r>
            <a:endParaRPr b="1" sz="1800">
              <a:latin typeface="Times New Roman"/>
              <a:ea typeface="Times New Roman"/>
              <a:cs typeface="Times New Roman"/>
              <a:sym typeface="Times New Roman"/>
            </a:endParaRPr>
          </a:p>
        </p:txBody>
      </p:sp>
      <p:sp>
        <p:nvSpPr>
          <p:cNvPr id="170" name="Google Shape;170;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ActEV/VIRAT and ETH &amp; UCY are public dataset released by NIST in 2018 for activity detection research in streaming video (</a:t>
            </a:r>
            <a:r>
              <a:rPr lang="en-US">
                <a:solidFill>
                  <a:schemeClr val="dk1"/>
                </a:solidFill>
                <a:latin typeface="Times New Roman"/>
                <a:ea typeface="Times New Roman"/>
                <a:cs typeface="Times New Roman"/>
                <a:sym typeface="Times New Roman"/>
              </a:rPr>
              <a:t>https://actev.nist.gov/</a:t>
            </a:r>
            <a:r>
              <a:rPr lang="en-US">
                <a:solidFill>
                  <a:schemeClr val="dk1"/>
                </a:solidFill>
                <a:latin typeface="Times New Roman"/>
                <a:ea typeface="Times New Roman"/>
                <a:cs typeface="Times New Roman"/>
                <a:sym typeface="Times New Roman"/>
              </a:rPr>
              <a:t>). This dataset is an improved version of VIRAT with more videos and annotations.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It includes 455 videos at 30 fps from 12 scenes, more than 12 hours of recordings. Most of the videos have a high resolution of 1920x1080.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The official training set for training and the official validation set for testing is used. Following [1, 7, 26], the models observe 3.2 seconds (8 frames) of every person and predict the future 4.8 seconds (12 frames) of person trajectory.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cxnSp>
        <p:nvCxnSpPr>
          <p:cNvPr id="175" name="Google Shape;175;p25"/>
          <p:cNvCxnSpPr/>
          <p:nvPr/>
        </p:nvCxnSpPr>
        <p:spPr>
          <a:xfrm>
            <a:off x="971600" y="4245936"/>
            <a:ext cx="6624736" cy="0"/>
          </a:xfrm>
          <a:prstGeom prst="straightConnector1">
            <a:avLst/>
          </a:prstGeom>
          <a:noFill/>
          <a:ln cap="flat" cmpd="sng" w="38100">
            <a:solidFill>
              <a:srgbClr val="002060"/>
            </a:solidFill>
            <a:prstDash val="solid"/>
            <a:round/>
            <a:headEnd len="sm" w="sm" type="none"/>
            <a:tailEnd len="sm" w="sm" type="none"/>
          </a:ln>
          <a:effectLst>
            <a:outerShdw blurRad="40000" rotWithShape="0" dir="5400000" dist="23000">
              <a:srgbClr val="000000">
                <a:alpha val="34509"/>
              </a:srgbClr>
            </a:outerShdw>
          </a:effectLst>
        </p:spPr>
      </p:cxnSp>
      <p:sp>
        <p:nvSpPr>
          <p:cNvPr id="176" name="Google Shape;176;p25"/>
          <p:cNvSpPr/>
          <p:nvPr/>
        </p:nvSpPr>
        <p:spPr>
          <a:xfrm>
            <a:off x="1098123" y="3636409"/>
            <a:ext cx="737917" cy="608870"/>
          </a:xfrm>
          <a:prstGeom prst="rect">
            <a:avLst/>
          </a:prstGeom>
          <a:solidFill>
            <a:srgbClr val="BAF8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7" name="Google Shape;177;p25"/>
          <p:cNvSpPr/>
          <p:nvPr/>
        </p:nvSpPr>
        <p:spPr>
          <a:xfrm>
            <a:off x="2477728" y="3057804"/>
            <a:ext cx="737916" cy="1188132"/>
          </a:xfrm>
          <a:prstGeom prst="rect">
            <a:avLst/>
          </a:prstGeom>
          <a:solidFill>
            <a:srgbClr val="75F2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 name="Google Shape;178;p25"/>
          <p:cNvSpPr/>
          <p:nvPr/>
        </p:nvSpPr>
        <p:spPr>
          <a:xfrm>
            <a:off x="3839496" y="2462991"/>
            <a:ext cx="732504" cy="1783604"/>
          </a:xfrm>
          <a:prstGeom prst="rect">
            <a:avLst/>
          </a:prstGeom>
          <a:solidFill>
            <a:srgbClr val="31EAF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 name="Google Shape;179;p25"/>
          <p:cNvSpPr/>
          <p:nvPr/>
        </p:nvSpPr>
        <p:spPr>
          <a:xfrm>
            <a:off x="5201264" y="1843549"/>
            <a:ext cx="732504" cy="2402387"/>
          </a:xfrm>
          <a:prstGeom prst="rect">
            <a:avLst/>
          </a:prstGeom>
          <a:solidFill>
            <a:srgbClr val="00717D"/>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0" name="Google Shape;180;p25"/>
          <p:cNvSpPr/>
          <p:nvPr/>
        </p:nvSpPr>
        <p:spPr>
          <a:xfrm>
            <a:off x="6563032" y="1329616"/>
            <a:ext cx="720080" cy="2916321"/>
          </a:xfrm>
          <a:prstGeom prst="rect">
            <a:avLst/>
          </a:prstGeom>
          <a:solidFill>
            <a:srgbClr val="004B53"/>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1" name="Google Shape;181;p25"/>
          <p:cNvSpPr txBox="1"/>
          <p:nvPr/>
        </p:nvSpPr>
        <p:spPr>
          <a:xfrm>
            <a:off x="671488" y="2999789"/>
            <a:ext cx="149301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mic Sans MS"/>
                <a:ea typeface="Comic Sans MS"/>
                <a:cs typeface="Comic Sans MS"/>
                <a:sym typeface="Comic Sans MS"/>
              </a:rPr>
              <a:t>December 2020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mic Sans MS"/>
                <a:ea typeface="Comic Sans MS"/>
                <a:cs typeface="Comic Sans MS"/>
                <a:sym typeface="Comic Sans MS"/>
              </a:rPr>
              <a:t>Data Set Collection</a:t>
            </a:r>
            <a:endParaRPr b="0" i="0" sz="1400" u="none" cap="none" strike="noStrike">
              <a:solidFill>
                <a:srgbClr val="000000"/>
              </a:solidFill>
              <a:latin typeface="Arial"/>
              <a:ea typeface="Arial"/>
              <a:cs typeface="Arial"/>
              <a:sym typeface="Arial"/>
            </a:endParaRPr>
          </a:p>
        </p:txBody>
      </p:sp>
      <p:sp>
        <p:nvSpPr>
          <p:cNvPr id="182" name="Google Shape;182;p25"/>
          <p:cNvSpPr txBox="1"/>
          <p:nvPr/>
        </p:nvSpPr>
        <p:spPr>
          <a:xfrm>
            <a:off x="4866341" y="966356"/>
            <a:ext cx="1482504"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mic Sans MS"/>
                <a:ea typeface="Comic Sans MS"/>
                <a:cs typeface="Comic Sans MS"/>
                <a:sym typeface="Comic Sans MS"/>
              </a:rPr>
              <a:t>Feb 2021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Trajectory generator Module</a:t>
            </a:r>
            <a:endParaRPr b="0" i="0" sz="1400" u="none" cap="none" strike="noStrike">
              <a:solidFill>
                <a:srgbClr val="000000"/>
              </a:solidFill>
              <a:latin typeface="Arial"/>
              <a:ea typeface="Arial"/>
              <a:cs typeface="Arial"/>
              <a:sym typeface="Arial"/>
            </a:endParaRPr>
          </a:p>
        </p:txBody>
      </p:sp>
      <p:sp>
        <p:nvSpPr>
          <p:cNvPr id="183" name="Google Shape;183;p25"/>
          <p:cNvSpPr txBox="1"/>
          <p:nvPr/>
        </p:nvSpPr>
        <p:spPr>
          <a:xfrm>
            <a:off x="1963875" y="2387105"/>
            <a:ext cx="162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mic Sans MS"/>
                <a:ea typeface="Comic Sans MS"/>
                <a:cs typeface="Comic Sans MS"/>
                <a:sym typeface="Comic Sans MS"/>
              </a:rPr>
              <a:t>Jan 2021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Person behavior module</a:t>
            </a:r>
            <a:endParaRPr b="0" i="0" sz="1400" u="none" cap="none" strike="noStrike">
              <a:solidFill>
                <a:srgbClr val="000000"/>
              </a:solidFill>
              <a:latin typeface="Arial"/>
              <a:ea typeface="Arial"/>
              <a:cs typeface="Arial"/>
              <a:sym typeface="Arial"/>
            </a:endParaRPr>
          </a:p>
        </p:txBody>
      </p:sp>
      <p:sp>
        <p:nvSpPr>
          <p:cNvPr id="184" name="Google Shape;184;p25"/>
          <p:cNvSpPr txBox="1"/>
          <p:nvPr/>
        </p:nvSpPr>
        <p:spPr>
          <a:xfrm>
            <a:off x="3195982" y="1973582"/>
            <a:ext cx="1929065"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mic Sans MS"/>
                <a:ea typeface="Comic Sans MS"/>
                <a:cs typeface="Comic Sans MS"/>
                <a:sym typeface="Comic Sans MS"/>
              </a:rPr>
              <a:t>Feb 2021</a:t>
            </a:r>
            <a:endParaRPr b="0" i="0" sz="1200" u="none" cap="none" strike="noStrike">
              <a:solidFill>
                <a:srgbClr val="0000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mic Sans MS"/>
                <a:ea typeface="Comic Sans MS"/>
                <a:cs typeface="Comic Sans MS"/>
                <a:sym typeface="Comic Sans MS"/>
              </a:rPr>
              <a:t>Person interaction module</a:t>
            </a:r>
            <a:endParaRPr b="0" i="0" sz="1200" u="none" cap="none" strike="noStrike">
              <a:solidFill>
                <a:srgbClr val="0000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5"/>
          <p:cNvSpPr txBox="1"/>
          <p:nvPr/>
        </p:nvSpPr>
        <p:spPr>
          <a:xfrm>
            <a:off x="6411191" y="677189"/>
            <a:ext cx="160623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mic Sans MS"/>
                <a:ea typeface="Comic Sans MS"/>
                <a:cs typeface="Comic Sans MS"/>
                <a:sym typeface="Comic Sans MS"/>
              </a:rPr>
              <a:t>March 2021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Activity prediction</a:t>
            </a:r>
            <a:endParaRPr b="0" i="0" sz="1400" u="none" cap="none" strike="noStrike">
              <a:solidFill>
                <a:srgbClr val="000000"/>
              </a:solidFill>
              <a:latin typeface="Arial"/>
              <a:ea typeface="Arial"/>
              <a:cs typeface="Arial"/>
              <a:sym typeface="Arial"/>
            </a:endParaRPr>
          </a:p>
        </p:txBody>
      </p:sp>
      <p:sp>
        <p:nvSpPr>
          <p:cNvPr id="186" name="Google Shape;186;p25"/>
          <p:cNvSpPr txBox="1"/>
          <p:nvPr>
            <p:ph type="title"/>
          </p:nvPr>
        </p:nvSpPr>
        <p:spPr>
          <a:xfrm>
            <a:off x="311700" y="18525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GAANT CHART</a:t>
            </a:r>
            <a:endParaRPr b="1"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166475" y="81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PERFORMANCE METRICS</a:t>
            </a:r>
            <a:endParaRPr b="1" sz="1800">
              <a:latin typeface="Times New Roman"/>
              <a:ea typeface="Times New Roman"/>
              <a:cs typeface="Times New Roman"/>
              <a:sym typeface="Times New Roman"/>
            </a:endParaRPr>
          </a:p>
        </p:txBody>
      </p:sp>
      <p:sp>
        <p:nvSpPr>
          <p:cNvPr id="192" name="Google Shape;192;p26"/>
          <p:cNvSpPr txBox="1"/>
          <p:nvPr>
            <p:ph idx="1" type="body"/>
          </p:nvPr>
        </p:nvSpPr>
        <p:spPr>
          <a:xfrm>
            <a:off x="36750" y="568675"/>
            <a:ext cx="9070500" cy="3764100"/>
          </a:xfrm>
          <a:prstGeom prst="rect">
            <a:avLst/>
          </a:prstGeom>
          <a:noFill/>
          <a:ln>
            <a:noFill/>
          </a:ln>
        </p:spPr>
        <p:txBody>
          <a:bodyPr anchorCtr="0" anchor="b"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Average Displacement Error (ADE): The average Euclidean distance between the ground truth coordinates and the prediction coordinates over all time instants.</a:t>
            </a:r>
            <a:endParaRPr>
              <a:solidFill>
                <a:schemeClr val="dk1"/>
              </a:solidFill>
              <a:latin typeface="Times New Roman"/>
              <a:ea typeface="Times New Roman"/>
              <a:cs typeface="Times New Roman"/>
              <a:sym typeface="Times New Roman"/>
            </a:endParaRPr>
          </a:p>
          <a:p>
            <a:pPr indent="0" lvl="0" marL="0" rtl="0" algn="l">
              <a:lnSpc>
                <a:spcPct val="100000"/>
              </a:lnSpc>
              <a:spcBef>
                <a:spcPts val="1600"/>
              </a:spcBef>
              <a:spcAft>
                <a:spcPts val="0"/>
              </a:spcAft>
              <a:buSzPts val="18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1600"/>
              </a:spcBef>
              <a:spcAft>
                <a:spcPts val="0"/>
              </a:spcAft>
              <a:buSzPts val="1800"/>
              <a:buNone/>
            </a:pP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914400" rtl="0" algn="l">
              <a:lnSpc>
                <a:spcPct val="100000"/>
              </a:lnSpc>
              <a:spcBef>
                <a:spcPts val="160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16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Final Displacement Error (FDE): The euclidean distance between the predicted points and the ground truth point at the final prediction time instant T</a:t>
            </a:r>
            <a:r>
              <a:rPr baseline="-25000" lang="en-US">
                <a:solidFill>
                  <a:schemeClr val="dk1"/>
                </a:solidFill>
                <a:latin typeface="Times New Roman"/>
                <a:ea typeface="Times New Roman"/>
                <a:cs typeface="Times New Roman"/>
                <a:sym typeface="Times New Roman"/>
              </a:rPr>
              <a:t>pred</a:t>
            </a:r>
            <a:endParaRPr baseline="-25000">
              <a:solidFill>
                <a:schemeClr val="dk1"/>
              </a:solidFill>
              <a:latin typeface="Times New Roman"/>
              <a:ea typeface="Times New Roman"/>
              <a:cs typeface="Times New Roman"/>
              <a:sym typeface="Times New Roman"/>
            </a:endParaRPr>
          </a:p>
          <a:p>
            <a:pPr indent="0" lvl="0" marL="914400" rtl="0" algn="l">
              <a:lnSpc>
                <a:spcPct val="115000"/>
              </a:lnSpc>
              <a:spcBef>
                <a:spcPts val="1600"/>
              </a:spcBef>
              <a:spcAft>
                <a:spcPts val="1600"/>
              </a:spcAft>
              <a:buSzPts val="1800"/>
              <a:buNone/>
            </a:pPr>
            <a:r>
              <a:t/>
            </a:r>
            <a:endParaRPr baseline="-25000">
              <a:solidFill>
                <a:schemeClr val="dk1"/>
              </a:solidFill>
            </a:endParaRPr>
          </a:p>
        </p:txBody>
      </p:sp>
      <p:pic>
        <p:nvPicPr>
          <p:cNvPr descr="{&quot;backgroundColor&quot;:&quot;#FFFFFF&quot;,&quot;code&quot;:&quot;\\begin{gather*}\n{ADE =\n\\sum_{i=1}^{N}\\sum_{t=1}^{T_{pred}}\\left|\\left|\\,\\ddot{Y}_{t}^{i}-\\,Y_{t}^{i}\\right|\\right|^{2}}\\\\\n{\\,\\,\\,\\,\\,\\,\\,\\,\\,\\,\\,\\,\\,\\,\\,\\,\\,\\,\\,\\,\\,\\,\\,\\,\\,\\,\\overline{\\,\\,\\,\\,\\,\\,\\,\\,\\,\\,\\,\\,\\,\\,\\,\\,\\,\\,\\,\\,\\,\\,\\,\\,N\\,\\,\\,\\,\\,\\times\\,\\,\\,T_{pred}}\\,}\t\n\\end{gather*}&quot;,&quot;font&quot;:{&quot;size&quot;:18,&quot;color&quot;:&quot;#000000&quot;,&quot;family&quot;:&quot;Arial&quot;},&quot;aid&quot;:null,&quot;type&quot;:&quot;gather*&quot;,&quot;id&quot;:&quot;1&quot;,&quot;backgroundColorModified&quot;:false,&quot;ts&quot;:1609132275363,&quot;cs&quot;:&quot;j7Cmtu+0DpeUoPZOaezqvw==&quot;,&quot;size&quot;:{&quot;width&quot;:362.6666666666667,&quot;height&quot;:129}}" id="193" name="Google Shape;193;p26"/>
          <p:cNvPicPr preferRelativeResize="0"/>
          <p:nvPr/>
        </p:nvPicPr>
        <p:blipFill rotWithShape="1">
          <a:blip r:embed="rId3">
            <a:alphaModFix/>
          </a:blip>
          <a:srcRect b="0" l="0" r="0" t="0"/>
          <a:stretch/>
        </p:blipFill>
        <p:spPr>
          <a:xfrm>
            <a:off x="2584525" y="1676175"/>
            <a:ext cx="4799524" cy="1084225"/>
          </a:xfrm>
          <a:prstGeom prst="rect">
            <a:avLst/>
          </a:prstGeom>
          <a:noFill/>
          <a:ln>
            <a:noFill/>
          </a:ln>
        </p:spPr>
      </p:pic>
      <p:pic>
        <p:nvPicPr>
          <p:cNvPr descr="{&quot;backgroundColor&quot;:&quot;#FFFFFF&quot;,&quot;code&quot;:&quot;\\begin{gather*}\n{FDE\\,=\\,\\sum_{i=1}^{N}\\,\\left|\\left|\\ddot{Y_{T_{pred}}^{i}}-\\,Y_{T_{pred}}^{i}\\right|\\right|^{2}}\\\\\n{\\,\\,\\,\\,\\,\\,\\,\\,\\,\\,\\,\\,\\,\\,\\,\\,\\,\\,\\,\\,\\,\\,\\,\\,\\,\\,\\,\\overline{\\,\\,\\,\\,\\,\\,\\,\\,\\,\\,\\,\\,\\,\\,\\,\\,\\,\\,\\,\\,\\,\\,N\\,\\,\\,\\,\\,\\,\\,\\,\\,\\,\\,\\,\\,\\,\\,\\,\\,\\,\\,\\,\\,\\,\\,\\,\\,\\,\\,\\,\\,\\,}}\t\n\\end{gather*}&quot;,&quot;font&quot;:{&quot;color&quot;:&quot;#000000&quot;,&quot;size&quot;:18,&quot;family&quot;:&quot;Arial&quot;},&quot;backgroundColorModified&quot;:false,&quot;id&quot;:&quot;2&quot;,&quot;type&quot;:&quot;gather*&quot;,&quot;aid&quot;:null,&quot;ts&quot;:1609135959813,&quot;cs&quot;:&quot;PBj/c5JujD4Q1KeIs00XMg==&quot;,&quot;size&quot;:{&quot;width&quot;:380,&quot;height&quot;:117.33333333333333}}" id="194" name="Google Shape;194;p26"/>
          <p:cNvPicPr preferRelativeResize="0"/>
          <p:nvPr/>
        </p:nvPicPr>
        <p:blipFill rotWithShape="1">
          <a:blip r:embed="rId4">
            <a:alphaModFix/>
          </a:blip>
          <a:srcRect b="-18317" l="0" r="0" t="-8455"/>
          <a:stretch/>
        </p:blipFill>
        <p:spPr>
          <a:xfrm>
            <a:off x="2271150" y="3781925"/>
            <a:ext cx="4799525" cy="1084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REFERENCES</a:t>
            </a:r>
            <a:endParaRPr b="1" sz="1800">
              <a:latin typeface="Times New Roman"/>
              <a:ea typeface="Times New Roman"/>
              <a:cs typeface="Times New Roman"/>
              <a:sym typeface="Times New Roman"/>
            </a:endParaRPr>
          </a:p>
        </p:txBody>
      </p:sp>
      <p:sp>
        <p:nvSpPr>
          <p:cNvPr id="200" name="Google Shape;200;p27"/>
          <p:cNvSpPr txBox="1"/>
          <p:nvPr>
            <p:ph idx="1" type="body"/>
          </p:nvPr>
        </p:nvSpPr>
        <p:spPr>
          <a:xfrm>
            <a:off x="311700" y="968200"/>
            <a:ext cx="85206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chemeClr val="dk1"/>
                </a:solidFill>
                <a:latin typeface="Times New Roman"/>
                <a:ea typeface="Times New Roman"/>
                <a:cs typeface="Times New Roman"/>
                <a:sym typeface="Times New Roman"/>
              </a:rPr>
              <a:t>[1] Jinzhuo Wang , Wenmin Wang , Member, IEEE, and Wen Gao, Fellow, IEEE “Predicting Diverse Future Frames With Local Transformation-Guided Masking” IEEE Transactions On Circuits And Systems For Video Technology, Vol. 29, No. 12, December 2019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US">
                <a:solidFill>
                  <a:schemeClr val="dk1"/>
                </a:solidFill>
                <a:latin typeface="Times New Roman"/>
                <a:ea typeface="Times New Roman"/>
                <a:cs typeface="Times New Roman"/>
                <a:sym typeface="Times New Roman"/>
              </a:rPr>
              <a:t>[2] Z. Li, W. Wang, N. Li, and J. Wang, “Tube convnets: Better exploiting motion for action recognition,” in Proc. ICIP, Sep. 2016, pp. 3056–3060.</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US">
                <a:solidFill>
                  <a:schemeClr val="dk1"/>
                </a:solidFill>
                <a:latin typeface="Times New Roman"/>
                <a:ea typeface="Times New Roman"/>
                <a:cs typeface="Times New Roman"/>
                <a:sym typeface="Times New Roman"/>
              </a:rPr>
              <a:t>[3] P. V. K. Borges, N. Conci, and A. Cavallaro, “Video-based human behavior understanding: A survey,” IEEE Trans. Emerg. Sel. Topics Circuits Syst., vol. 23, no. 11, pp. 1993–2008, Nov. 2013</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US">
                <a:solidFill>
                  <a:schemeClr val="dk1"/>
                </a:solidFill>
                <a:latin typeface="Times New Roman"/>
                <a:ea typeface="Times New Roman"/>
                <a:cs typeface="Times New Roman"/>
                <a:sym typeface="Times New Roman"/>
              </a:rPr>
              <a:t> [4] A. Alahi, K. Goel, V. Ramanathan, A. Robicquet, L. Fei-Fei, and S. Savarese. Social lstm: Human trajectory prediction in crowded spaces. In CVPR, 2016.</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REFERENCES</a:t>
            </a:r>
            <a:endParaRPr b="1" sz="1800">
              <a:latin typeface="Times New Roman"/>
              <a:ea typeface="Times New Roman"/>
              <a:cs typeface="Times New Roman"/>
              <a:sym typeface="Times New Roman"/>
            </a:endParaRPr>
          </a:p>
        </p:txBody>
      </p:sp>
      <p:sp>
        <p:nvSpPr>
          <p:cNvPr id="206" name="Google Shape;206;p28"/>
          <p:cNvSpPr txBox="1"/>
          <p:nvPr>
            <p:ph idx="1" type="body"/>
          </p:nvPr>
        </p:nvSpPr>
        <p:spPr>
          <a:xfrm>
            <a:off x="311700" y="968200"/>
            <a:ext cx="85206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lang="en-US">
                <a:solidFill>
                  <a:schemeClr val="dk1"/>
                </a:solidFill>
                <a:latin typeface="Times New Roman"/>
                <a:ea typeface="Times New Roman"/>
                <a:cs typeface="Times New Roman"/>
                <a:sym typeface="Times New Roman"/>
              </a:rPr>
              <a:t>[5] J. Wang, W. Wang, X. Chen, R. Wang, and W. Gao, “Deep alternative neural network: Exploring contexts as early as possible for action recognition,” in Proc. NIPS, 2016, pp. 811–819.</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[6] G. Awad, A. Butt, K. Curtis, J. Fiscus, A. Godil, A. F. Smeaton, Y. Graham, W. Kraaij, G. Qunot, J. Magalhaes, D. Semedo, and S. Blasi. Trecvid 2018: Benchmarking video activity detection, video captioning and matching, video storytelling linking and video search. In TRECVID, 2018.</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[7] W. Lotter, G. Kreiman, and D. Cox. (May 2016). “Deep predictive coding networks for video prediction and unsupervised learning.” [Online].</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[8] W. Choi and S. Savarese. Understanding collective activities of people from videos. IEEE transactions on pattern analysis and machine intelligence, 36(6):1242–1257, 2014.</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INTRODUCTION</a:t>
            </a:r>
            <a:endParaRPr b="1" sz="1800">
              <a:latin typeface="Times New Roman"/>
              <a:ea typeface="Times New Roman"/>
              <a:cs typeface="Times New Roman"/>
              <a:sym typeface="Times New Roman"/>
            </a:endParaRPr>
          </a:p>
        </p:txBody>
      </p:sp>
      <p:sp>
        <p:nvSpPr>
          <p:cNvPr id="64" name="Google Shape;6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US">
                <a:solidFill>
                  <a:srgbClr val="000000"/>
                </a:solidFill>
                <a:latin typeface="Times New Roman"/>
                <a:ea typeface="Times New Roman"/>
                <a:cs typeface="Times New Roman"/>
                <a:sym typeface="Times New Roman"/>
              </a:rPr>
              <a:t>In today's world we deal with humans and world via live incidents and map in our memory as videos.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US">
                <a:solidFill>
                  <a:srgbClr val="000000"/>
                </a:solidFill>
                <a:latin typeface="Times New Roman"/>
                <a:ea typeface="Times New Roman"/>
                <a:cs typeface="Times New Roman"/>
                <a:sym typeface="Times New Roman"/>
              </a:rPr>
              <a:t>Video prediction has broad prospects in real-world scenarios, such as robots planning, autonomous driving, and anomaly detection in surveillance videos.</a:t>
            </a:r>
            <a:endParaRPr>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Char char="●"/>
            </a:pPr>
            <a:r>
              <a:rPr lang="en-US">
                <a:solidFill>
                  <a:srgbClr val="000000"/>
                </a:solidFill>
                <a:latin typeface="Times New Roman"/>
                <a:ea typeface="Times New Roman"/>
                <a:cs typeface="Times New Roman"/>
                <a:sym typeface="Times New Roman"/>
              </a:rPr>
              <a:t> Learning to predict future frames from a video sequence involves constructing an internal representation that models frame evolutions accurately, including contents and dynamics.</a:t>
            </a:r>
            <a:endParaRPr>
              <a:solidFill>
                <a:srgbClr val="000000"/>
              </a:solidFill>
            </a:endParaRPr>
          </a:p>
          <a:p>
            <a:pPr indent="0" lvl="0" marL="114300" rtl="0" algn="l">
              <a:lnSpc>
                <a:spcPct val="114999"/>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OVERALL OBJECTIVE</a:t>
            </a:r>
            <a:endParaRPr b="1" sz="1800">
              <a:latin typeface="Times New Roman"/>
              <a:ea typeface="Times New Roman"/>
              <a:cs typeface="Times New Roman"/>
              <a:sym typeface="Times New Roman"/>
            </a:endParaRPr>
          </a:p>
        </p:txBody>
      </p:sp>
      <p:sp>
        <p:nvSpPr>
          <p:cNvPr id="70" name="Google Shape;7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To predict human trajectory and future activity using Computer vision techniques and deep learning architectures.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 An end-to-end, multi-task learning system utilizing rich visual features about human behavioral information and interaction with their surroundings is to be designed.</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 To produce meaningful future activity prediction in addition to the path that benefits future path prediction.</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To facilitate the training, the network is learned with an auxiliary task of predicting future location in which the activity will happen.</a:t>
            </a:r>
            <a:endParaRPr>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06300" y="0"/>
            <a:ext cx="8520600" cy="37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LITERATURE SURVEY</a:t>
            </a:r>
            <a:endParaRPr b="1" sz="1800">
              <a:latin typeface="Times New Roman"/>
              <a:ea typeface="Times New Roman"/>
              <a:cs typeface="Times New Roman"/>
              <a:sym typeface="Times New Roman"/>
            </a:endParaRPr>
          </a:p>
        </p:txBody>
      </p:sp>
      <p:graphicFrame>
        <p:nvGraphicFramePr>
          <p:cNvPr id="76" name="Google Shape;76;p16"/>
          <p:cNvGraphicFramePr/>
          <p:nvPr/>
        </p:nvGraphicFramePr>
        <p:xfrm>
          <a:off x="84163" y="532649"/>
          <a:ext cx="3000000" cy="3000000"/>
        </p:xfrm>
        <a:graphic>
          <a:graphicData uri="http://schemas.openxmlformats.org/drawingml/2006/table">
            <a:tbl>
              <a:tblPr bandRow="1" firstRow="1">
                <a:noFill/>
                <a:tableStyleId>{AEFF3EF4-EB20-405D-A35D-4DB220E12C4A}</a:tableStyleId>
              </a:tblPr>
              <a:tblGrid>
                <a:gridCol w="753500"/>
                <a:gridCol w="1645975"/>
                <a:gridCol w="2088350"/>
                <a:gridCol w="2998525"/>
                <a:gridCol w="1489325"/>
              </a:tblGrid>
              <a:tr h="6495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AUTHOR AND TITLE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METHOD</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MERITS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DEMERITS</a:t>
                      </a:r>
                      <a:endParaRPr sz="1800" u="none" cap="none" strike="noStrike">
                        <a:latin typeface="Times New Roman"/>
                        <a:ea typeface="Times New Roman"/>
                        <a:cs typeface="Times New Roman"/>
                        <a:sym typeface="Times New Roman"/>
                      </a:endParaRPr>
                    </a:p>
                  </a:txBody>
                  <a:tcPr marT="45725" marB="45725" marR="91450" marL="91450"/>
                </a:tc>
              </a:tr>
              <a:tr h="3788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800"/>
                        <a:buFont typeface="Arial"/>
                        <a:buNone/>
                      </a:pPr>
                      <a:r>
                        <a:rPr lang="en-US" sz="1800" u="none" cap="none" strike="noStrike">
                          <a:latin typeface="Times New Roman"/>
                          <a:ea typeface="Times New Roman"/>
                          <a:cs typeface="Times New Roman"/>
                          <a:sym typeface="Times New Roman"/>
                        </a:rPr>
                        <a:t>Jinzhuo Wang et al.</a:t>
                      </a:r>
                      <a:endParaRPr sz="1400" u="none" cap="none" strike="noStrike"/>
                    </a:p>
                    <a:p>
                      <a:pPr indent="0" lvl="0" marL="0" marR="0" rtl="0" algn="l">
                        <a:lnSpc>
                          <a:spcPct val="115000"/>
                        </a:lnSpc>
                        <a:spcBef>
                          <a:spcPts val="0"/>
                        </a:spcBef>
                        <a:spcAft>
                          <a:spcPts val="0"/>
                        </a:spcAft>
                        <a:buClr>
                          <a:schemeClr val="dk1"/>
                        </a:buClr>
                        <a:buSzPts val="1800"/>
                        <a:buFont typeface="Arial"/>
                        <a:buNone/>
                      </a:pPr>
                      <a:r>
                        <a:rPr lang="en-US" sz="1800">
                          <a:latin typeface="Times New Roman"/>
                          <a:ea typeface="Times New Roman"/>
                          <a:cs typeface="Times New Roman"/>
                          <a:sym typeface="Times New Roman"/>
                        </a:rPr>
                        <a:t>“</a:t>
                      </a:r>
                      <a:r>
                        <a:rPr lang="en-US" sz="1800" u="none" cap="none" strike="noStrike">
                          <a:latin typeface="Times New Roman"/>
                          <a:ea typeface="Times New Roman"/>
                          <a:cs typeface="Times New Roman"/>
                          <a:sym typeface="Times New Roman"/>
                        </a:rPr>
                        <a:t>Predicting Diverse Future Frames With Local Transformation Guided Masking.</a:t>
                      </a:r>
                      <a:r>
                        <a:rPr lang="en-US" sz="1800">
                          <a:latin typeface="Times New Roman"/>
                          <a:ea typeface="Times New Roman"/>
                          <a:cs typeface="Times New Roman"/>
                          <a:sym typeface="Times New Roman"/>
                        </a:rPr>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US" sz="1800" u="none" cap="none" strike="noStrike">
                          <a:solidFill>
                            <a:srgbClr val="000000"/>
                          </a:solidFill>
                          <a:latin typeface="Times New Roman"/>
                          <a:ea typeface="Times New Roman"/>
                          <a:cs typeface="Times New Roman"/>
                          <a:sym typeface="Times New Roman"/>
                        </a:rPr>
                        <a:t>A flexible and powerful video prediction system were performed on ROIs and patterns of frame evolutions at</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en-US" sz="1800" u="none" cap="none" strike="noStrike">
                          <a:solidFill>
                            <a:srgbClr val="000000"/>
                          </a:solidFill>
                          <a:latin typeface="Times New Roman"/>
                          <a:ea typeface="Times New Roman"/>
                          <a:cs typeface="Times New Roman"/>
                          <a:sym typeface="Times New Roman"/>
                        </a:rPr>
                        <a:t>the transformation level are learned.</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More accurate predictions is made by modeling the visual evolutions.</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Focused on ROIs to avoid a heavy computational burden.</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Generated diverse plausible future frames.</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Performed video prediction conditioned on a single frame.</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Video prediction is considered the challenging task of generating the future frames of a video.</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06300" y="0"/>
            <a:ext cx="8520600" cy="37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LITERATURE SURVEY</a:t>
            </a:r>
            <a:endParaRPr b="1" sz="1800">
              <a:latin typeface="Times New Roman"/>
              <a:ea typeface="Times New Roman"/>
              <a:cs typeface="Times New Roman"/>
              <a:sym typeface="Times New Roman"/>
            </a:endParaRPr>
          </a:p>
        </p:txBody>
      </p:sp>
      <p:graphicFrame>
        <p:nvGraphicFramePr>
          <p:cNvPr id="82" name="Google Shape;82;p17"/>
          <p:cNvGraphicFramePr/>
          <p:nvPr/>
        </p:nvGraphicFramePr>
        <p:xfrm>
          <a:off x="84163" y="532649"/>
          <a:ext cx="3000000" cy="3000000"/>
        </p:xfrm>
        <a:graphic>
          <a:graphicData uri="http://schemas.openxmlformats.org/drawingml/2006/table">
            <a:tbl>
              <a:tblPr bandRow="1" firstRow="1">
                <a:noFill/>
                <a:tableStyleId>{AEFF3EF4-EB20-405D-A35D-4DB220E12C4A}</a:tableStyleId>
              </a:tblPr>
              <a:tblGrid>
                <a:gridCol w="717200"/>
                <a:gridCol w="1803325"/>
                <a:gridCol w="3228150"/>
                <a:gridCol w="1447250"/>
                <a:gridCol w="1779750"/>
              </a:tblGrid>
              <a:tr h="6495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AUTHOR AND TITLE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METHOD</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MERITS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DEMERITS</a:t>
                      </a:r>
                      <a:endParaRPr sz="1800" u="none" cap="none" strike="noStrike">
                        <a:latin typeface="Times New Roman"/>
                        <a:ea typeface="Times New Roman"/>
                        <a:cs typeface="Times New Roman"/>
                        <a:sym typeface="Times New Roman"/>
                      </a:endParaRPr>
                    </a:p>
                  </a:txBody>
                  <a:tcPr marT="45725" marB="45725" marR="91450" marL="91450"/>
                </a:tc>
              </a:tr>
              <a:tr h="3788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800"/>
                        <a:buFont typeface="Arial"/>
                        <a:buNone/>
                      </a:pPr>
                      <a:r>
                        <a:rPr lang="en-US" sz="1800" u="none" cap="none" strike="noStrike">
                          <a:latin typeface="Times New Roman"/>
                          <a:ea typeface="Times New Roman"/>
                          <a:cs typeface="Times New Roman"/>
                          <a:sym typeface="Times New Roman"/>
                        </a:rPr>
                        <a:t>Wang et al  “Tube convnets: Better exploiting motion for action recognition”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Simple method for continuous gesture recognition using depth map sequences are adopted.</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Depth sequences are first segmented so that each segmentation contains only one gesture.</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A ConvNet is used for feature</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extraction and classification.</a:t>
                      </a:r>
                      <a:endParaRPr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Experimental results on ChaLearn LAP ConGD Dataset verified the effectiveness of the method.</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Extraction of the neutral pose and fusing different modalities to improve the accuracy is challenging.</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63275" y="6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LITERATURE SURVEY</a:t>
            </a:r>
            <a:endParaRPr b="1" sz="1800">
              <a:latin typeface="Times New Roman"/>
              <a:ea typeface="Times New Roman"/>
              <a:cs typeface="Times New Roman"/>
              <a:sym typeface="Times New Roman"/>
            </a:endParaRPr>
          </a:p>
        </p:txBody>
      </p:sp>
      <p:graphicFrame>
        <p:nvGraphicFramePr>
          <p:cNvPr id="88" name="Google Shape;88;p18"/>
          <p:cNvGraphicFramePr/>
          <p:nvPr/>
        </p:nvGraphicFramePr>
        <p:xfrm>
          <a:off x="127100" y="642554"/>
          <a:ext cx="3000000" cy="3000000"/>
        </p:xfrm>
        <a:graphic>
          <a:graphicData uri="http://schemas.openxmlformats.org/drawingml/2006/table">
            <a:tbl>
              <a:tblPr bandRow="1" firstRow="1">
                <a:noFill/>
                <a:tableStyleId>{AEFF3EF4-EB20-405D-A35D-4DB220E12C4A}</a:tableStyleId>
              </a:tblPr>
              <a:tblGrid>
                <a:gridCol w="705925"/>
                <a:gridCol w="1986975"/>
                <a:gridCol w="2037825"/>
                <a:gridCol w="2193100"/>
                <a:gridCol w="1976150"/>
              </a:tblGrid>
              <a:tr h="7088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AUTHOR AND TITLE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METHOD</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MERITS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DEMERITS</a:t>
                      </a:r>
                      <a:endParaRPr sz="1800" u="none" cap="none" strike="noStrike">
                        <a:latin typeface="Times New Roman"/>
                        <a:ea typeface="Times New Roman"/>
                        <a:cs typeface="Times New Roman"/>
                        <a:sym typeface="Times New Roman"/>
                      </a:endParaRPr>
                    </a:p>
                  </a:txBody>
                  <a:tcPr marT="45725" marB="45725" marR="91450" marL="91450"/>
                </a:tc>
              </a:tr>
              <a:tr h="35581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800"/>
                        <a:buFont typeface="Arial"/>
                        <a:buNone/>
                      </a:pPr>
                      <a:r>
                        <a:rPr lang="en-US" sz="1800" u="none" cap="none" strike="noStrike">
                          <a:latin typeface="Times New Roman"/>
                          <a:ea typeface="Times New Roman"/>
                          <a:cs typeface="Times New Roman"/>
                          <a:sym typeface="Times New Roman"/>
                        </a:rPr>
                        <a:t>Borges et al.  “Video-based human behavior understanding: A survey”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 The goal of the survey is to provide a critical analysis of the major steps, from detection to high-level interpretation.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latin typeface="Times New Roman"/>
                          <a:ea typeface="Times New Roman"/>
                          <a:cs typeface="Times New Roman"/>
                          <a:sym typeface="Times New Roman"/>
                        </a:rPr>
                        <a:t>Several important future directions, promising methods, generation and reconstruction of 3D observations, datasets and annotation are  highlighted theroterically.</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Anomalous behaviors are found   difficult to model practically.</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280863" y="57750"/>
            <a:ext cx="8520600" cy="4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LITERATURE SURVEY</a:t>
            </a:r>
            <a:endParaRPr b="1" sz="1800">
              <a:latin typeface="Times New Roman"/>
              <a:ea typeface="Times New Roman"/>
              <a:cs typeface="Times New Roman"/>
              <a:sym typeface="Times New Roman"/>
            </a:endParaRPr>
          </a:p>
        </p:txBody>
      </p:sp>
      <p:graphicFrame>
        <p:nvGraphicFramePr>
          <p:cNvPr id="94" name="Google Shape;94;p19"/>
          <p:cNvGraphicFramePr/>
          <p:nvPr/>
        </p:nvGraphicFramePr>
        <p:xfrm>
          <a:off x="83575" y="586930"/>
          <a:ext cx="3000000" cy="3000000"/>
        </p:xfrm>
        <a:graphic>
          <a:graphicData uri="http://schemas.openxmlformats.org/drawingml/2006/table">
            <a:tbl>
              <a:tblPr bandRow="1" firstRow="1">
                <a:noFill/>
                <a:tableStyleId>{AEFF3EF4-EB20-405D-A35D-4DB220E12C4A}</a:tableStyleId>
              </a:tblPr>
              <a:tblGrid>
                <a:gridCol w="666925"/>
                <a:gridCol w="1486375"/>
                <a:gridCol w="1398900"/>
                <a:gridCol w="1647800"/>
                <a:gridCol w="3715175"/>
              </a:tblGrid>
              <a:tr h="7149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AUTHOR AND TITLE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METHOD</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MERITS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DEMERITS</a:t>
                      </a:r>
                      <a:endParaRPr sz="1800" u="none" cap="none" strike="noStrike">
                        <a:latin typeface="Times New Roman"/>
                        <a:ea typeface="Times New Roman"/>
                        <a:cs typeface="Times New Roman"/>
                        <a:sym typeface="Times New Roman"/>
                      </a:endParaRPr>
                    </a:p>
                  </a:txBody>
                  <a:tcPr marT="45725" marB="45725" marR="91450" marL="91450"/>
                </a:tc>
              </a:tr>
              <a:tr h="3781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800"/>
                        <a:buFont typeface="Arial"/>
                        <a:buNone/>
                      </a:pPr>
                      <a:r>
                        <a:rPr lang="en-US" sz="1800" u="none" cap="none" strike="noStrike">
                          <a:latin typeface="Times New Roman"/>
                          <a:ea typeface="Times New Roman"/>
                          <a:cs typeface="Times New Roman"/>
                          <a:sym typeface="Times New Roman"/>
                        </a:rPr>
                        <a:t>A. Alahi et al. “Social lstm: Human trajectory prediction in crowded spaces.”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 LSTM-based model jointly reason across multiple individuals to predict human trajectories in a scene.</a:t>
                      </a:r>
                      <a:endParaRPr i="0"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It shows the pooling of entire hidden state to capture complex interactions in dense crowds.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800" u="none" cap="none" strike="noStrike">
                          <a:latin typeface="Times New Roman"/>
                          <a:ea typeface="Times New Roman"/>
                          <a:cs typeface="Times New Roman"/>
                          <a:sym typeface="Times New Roman"/>
                        </a:rPr>
                        <a:t>Multi-class settings where several objects such as bicycles, skateboards, carts, and pedestrians does not share the same space.</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US" sz="1800" u="none" cap="none" strike="noStrike">
                          <a:latin typeface="Times New Roman"/>
                          <a:ea typeface="Times New Roman"/>
                          <a:cs typeface="Times New Roman"/>
                          <a:sym typeface="Times New Roman"/>
                        </a:rPr>
                        <a:t>Each object does not have its own label in the occupancy map.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lang="en-US" sz="1800" u="none" cap="none" strike="noStrike">
                          <a:latin typeface="Times New Roman"/>
                          <a:ea typeface="Times New Roman"/>
                          <a:cs typeface="Times New Roman"/>
                          <a:sym typeface="Times New Roman"/>
                        </a:rPr>
                        <a:t>Human-space interaction is not modeled in this framework and does not allow modeling of human-human and human-space interactions.</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2149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LITERATURE SURVEY</a:t>
            </a:r>
            <a:endParaRPr b="1" sz="1800">
              <a:latin typeface="Times New Roman"/>
              <a:ea typeface="Times New Roman"/>
              <a:cs typeface="Times New Roman"/>
              <a:sym typeface="Times New Roman"/>
            </a:endParaRPr>
          </a:p>
        </p:txBody>
      </p:sp>
      <p:graphicFrame>
        <p:nvGraphicFramePr>
          <p:cNvPr id="100" name="Google Shape;100;p20"/>
          <p:cNvGraphicFramePr/>
          <p:nvPr/>
        </p:nvGraphicFramePr>
        <p:xfrm>
          <a:off x="87150" y="501105"/>
          <a:ext cx="3000000" cy="3000000"/>
        </p:xfrm>
        <a:graphic>
          <a:graphicData uri="http://schemas.openxmlformats.org/drawingml/2006/table">
            <a:tbl>
              <a:tblPr bandRow="1" firstRow="1">
                <a:noFill/>
                <a:tableStyleId>{AEFF3EF4-EB20-405D-A35D-4DB220E12C4A}</a:tableStyleId>
              </a:tblPr>
              <a:tblGrid>
                <a:gridCol w="588700"/>
                <a:gridCol w="2174800"/>
                <a:gridCol w="1927075"/>
                <a:gridCol w="2271200"/>
                <a:gridCol w="2007900"/>
              </a:tblGrid>
              <a:tr h="338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AUTHOR AND 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METHOD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MERITS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DEMERITS</a:t>
                      </a:r>
                      <a:endParaRPr sz="1400" u="none" cap="none" strike="noStrike"/>
                    </a:p>
                  </a:txBody>
                  <a:tcPr marT="45725" marB="45725" marR="91450" marL="91450"/>
                </a:tc>
              </a:tr>
              <a:tr h="2033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800"/>
                        <a:buFont typeface="Arial"/>
                        <a:buNone/>
                      </a:pPr>
                      <a:r>
                        <a:rPr lang="en-US" sz="1800" u="none" cap="none" strike="noStrike">
                          <a:latin typeface="Times New Roman"/>
                          <a:ea typeface="Times New Roman"/>
                          <a:cs typeface="Times New Roman"/>
                          <a:sym typeface="Times New Roman"/>
                        </a:rPr>
                        <a:t> J.Wang et al “Deep alternative neural network: Exploring contexts as early as possible for action recognition”.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 deep alternative neural network (DANN) for action recognition is introduced.</a:t>
                      </a:r>
                      <a:endParaRPr i="0"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To preserve motion structures in temporal domain, this method uses an adaptive method to determine the temporal size of network input and develop a volumetric pyramid pooling layer to resize the output before fully connected layers into fixed-size vector.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800" u="none" cap="none" strike="noStrike">
                          <a:latin typeface="Times New Roman"/>
                          <a:ea typeface="Times New Roman"/>
                          <a:cs typeface="Times New Roman"/>
                          <a:sym typeface="Times New Roman"/>
                        </a:rPr>
                        <a:t>The spatial size is still chosen in ad hoc manner.</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800">
                <a:latin typeface="Times New Roman"/>
                <a:ea typeface="Times New Roman"/>
                <a:cs typeface="Times New Roman"/>
                <a:sym typeface="Times New Roman"/>
              </a:rPr>
              <a:t>LITERATURE SURVEY</a:t>
            </a:r>
            <a:endParaRPr b="1" sz="1800">
              <a:latin typeface="Times New Roman"/>
              <a:ea typeface="Times New Roman"/>
              <a:cs typeface="Times New Roman"/>
              <a:sym typeface="Times New Roman"/>
            </a:endParaRPr>
          </a:p>
        </p:txBody>
      </p:sp>
      <p:graphicFrame>
        <p:nvGraphicFramePr>
          <p:cNvPr id="106" name="Google Shape;106;p21"/>
          <p:cNvGraphicFramePr/>
          <p:nvPr/>
        </p:nvGraphicFramePr>
        <p:xfrm>
          <a:off x="87150" y="705830"/>
          <a:ext cx="3000000" cy="3000000"/>
        </p:xfrm>
        <a:graphic>
          <a:graphicData uri="http://schemas.openxmlformats.org/drawingml/2006/table">
            <a:tbl>
              <a:tblPr bandRow="1" firstRow="1">
                <a:noFill/>
                <a:tableStyleId>{AEFF3EF4-EB20-405D-A35D-4DB220E12C4A}</a:tableStyleId>
              </a:tblPr>
              <a:tblGrid>
                <a:gridCol w="588700"/>
                <a:gridCol w="2683100"/>
                <a:gridCol w="2090125"/>
                <a:gridCol w="1757175"/>
                <a:gridCol w="1850575"/>
              </a:tblGrid>
              <a:tr h="338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AUTHOR AND 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METHOD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MERITS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DEMERITS</a:t>
                      </a:r>
                      <a:endParaRPr sz="1400" u="none" cap="none" strike="noStrike"/>
                    </a:p>
                  </a:txBody>
                  <a:tcPr marT="45725" marB="45725" marR="91450" marL="91450"/>
                </a:tc>
              </a:tr>
              <a:tr h="2033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15000"/>
                        </a:lnSpc>
                        <a:spcBef>
                          <a:spcPts val="0"/>
                        </a:spcBef>
                        <a:spcAft>
                          <a:spcPts val="0"/>
                        </a:spcAft>
                        <a:buClr>
                          <a:schemeClr val="dk1"/>
                        </a:buClr>
                        <a:buSzPts val="1800"/>
                        <a:buFont typeface="Arial"/>
                        <a:buNone/>
                      </a:pPr>
                      <a:r>
                        <a:rPr lang="en-US" sz="1800" u="none" cap="none" strike="noStrike">
                          <a:latin typeface="Times New Roman"/>
                          <a:ea typeface="Times New Roman"/>
                          <a:cs typeface="Times New Roman"/>
                          <a:sym typeface="Times New Roman"/>
                        </a:rPr>
                        <a:t> G.Awad et al “Benchmarking video activity detection, video captioning and matching, video storytelling linking and video search.”</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The motivation of the paper is mapping video embedding and language embedding into same semantic space.</a:t>
                      </a:r>
                      <a:endParaRPr i="0"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Models are trained on MSR-VTT and TGIF dataset with different visual and language architectures to achieve the best performance.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en-US" sz="1800" u="none" cap="none" strike="noStrike">
                          <a:latin typeface="Times New Roman"/>
                          <a:ea typeface="Times New Roman"/>
                          <a:cs typeface="Times New Roman"/>
                          <a:sym typeface="Times New Roman"/>
                        </a:rPr>
                        <a:t>Ad-hoc Video Search (AVS)task is only a task query video by natural language description in zero shot manner.</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