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50"/>
  </p:notesMasterIdLst>
  <p:sldIdLst>
    <p:sldId id="256" r:id="rId5"/>
    <p:sldId id="273" r:id="rId6"/>
    <p:sldId id="257" r:id="rId7"/>
    <p:sldId id="306" r:id="rId8"/>
    <p:sldId id="309" r:id="rId9"/>
    <p:sldId id="269" r:id="rId10"/>
    <p:sldId id="270" r:id="rId11"/>
    <p:sldId id="310" r:id="rId12"/>
    <p:sldId id="274" r:id="rId13"/>
    <p:sldId id="287" r:id="rId14"/>
    <p:sldId id="288" r:id="rId15"/>
    <p:sldId id="275" r:id="rId16"/>
    <p:sldId id="290" r:id="rId17"/>
    <p:sldId id="291" r:id="rId18"/>
    <p:sldId id="311" r:id="rId19"/>
    <p:sldId id="307" r:id="rId20"/>
    <p:sldId id="282" r:id="rId21"/>
    <p:sldId id="292" r:id="rId22"/>
    <p:sldId id="293" r:id="rId23"/>
    <p:sldId id="283" r:id="rId24"/>
    <p:sldId id="294" r:id="rId25"/>
    <p:sldId id="308" r:id="rId26"/>
    <p:sldId id="289" r:id="rId27"/>
    <p:sldId id="284" r:id="rId28"/>
    <p:sldId id="295" r:id="rId29"/>
    <p:sldId id="296" r:id="rId30"/>
    <p:sldId id="285" r:id="rId31"/>
    <p:sldId id="297" r:id="rId32"/>
    <p:sldId id="298" r:id="rId33"/>
    <p:sldId id="277" r:id="rId34"/>
    <p:sldId id="299" r:id="rId35"/>
    <p:sldId id="300" r:id="rId36"/>
    <p:sldId id="286" r:id="rId37"/>
    <p:sldId id="301" r:id="rId38"/>
    <p:sldId id="302" r:id="rId39"/>
    <p:sldId id="303" r:id="rId40"/>
    <p:sldId id="304" r:id="rId41"/>
    <p:sldId id="313" r:id="rId42"/>
    <p:sldId id="280" r:id="rId43"/>
    <p:sldId id="281" r:id="rId44"/>
    <p:sldId id="312" r:id="rId45"/>
    <p:sldId id="264" r:id="rId46"/>
    <p:sldId id="305" r:id="rId47"/>
    <p:sldId id="265" r:id="rId48"/>
    <p:sldId id="266" r:id="rId49"/>
  </p:sldIdLst>
  <p:sldSz cx="9144000" cy="5143500" type="screen16x9"/>
  <p:notesSz cx="6858000" cy="9144000"/>
  <p:embeddedFontLst>
    <p:embeddedFont>
      <p:font typeface="Roboto" pitchFamily="2" charset="0"/>
      <p:regular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FE4A1A-9C1E-4193-16C2-D210DD3EF897}" v="3" dt="2020-09-03T07:31:35.176"/>
    <p1510:client id="{4BDC0A5E-5AAF-4CB6-7DFC-B6815760C0FC}" v="34" dt="2020-08-29T13:03:14.570"/>
    <p1510:client id="{9FEE9B43-8D00-4020-1ABF-B4CF1262A4E4}" v="3" dt="2020-09-03T07:33:46.947"/>
    <p1510:client id="{A0CD4443-6419-4666-FD87-15EC42215B1A}" v="19" dt="2020-09-08T17:00:27.430"/>
    <p1510:client id="{D119A3D1-6066-4547-55A7-A0FE8237D26E}" v="215" dt="2020-09-01T10:46:32.335"/>
  </p1510:revLst>
</p1510:revInfo>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718" autoAdjust="0"/>
  </p:normalViewPr>
  <p:slideViewPr>
    <p:cSldViewPr snapToGrid="0">
      <p:cViewPr varScale="1">
        <p:scale>
          <a:sx n="94" d="100"/>
          <a:sy n="94" d="100"/>
        </p:scale>
        <p:origin x="-696" y="-96"/>
      </p:cViewPr>
      <p:guideLst>
        <p:guide orient="horz" pos="1620"/>
        <p:guide pos="2880"/>
      </p:guideLst>
    </p:cSldViewPr>
  </p:slideViewPr>
  <p:outlineViewPr>
    <p:cViewPr>
      <p:scale>
        <a:sx n="33" d="100"/>
        <a:sy n="33" d="100"/>
      </p:scale>
      <p:origin x="0" y="2976"/>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font" Target="fonts/font1.fntdata"/><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A PRIYA G" userId="S::2019207029@student.annauniv.edu::3a3bbd9a-8975-41d1-9fe1-26e253687742" providerId="AD" clId="Web-{4BDC0A5E-5AAF-4CB6-7DFC-B6815760C0FC}"/>
    <pc:docChg chg="modSld">
      <pc:chgData name="HARSHA PRIYA G" userId="S::2019207029@student.annauniv.edu::3a3bbd9a-8975-41d1-9fe1-26e253687742" providerId="AD" clId="Web-{4BDC0A5E-5AAF-4CB6-7DFC-B6815760C0FC}" dt="2020-08-29T13:03:13.758" v="30" actId="20577"/>
      <pc:docMkLst>
        <pc:docMk/>
      </pc:docMkLst>
      <pc:sldChg chg="modSp">
        <pc:chgData name="HARSHA PRIYA G" userId="S::2019207029@student.annauniv.edu::3a3bbd9a-8975-41d1-9fe1-26e253687742" providerId="AD" clId="Web-{4BDC0A5E-5AAF-4CB6-7DFC-B6815760C0FC}" dt="2020-08-29T13:03:13.758" v="30" actId="20577"/>
        <pc:sldMkLst>
          <pc:docMk/>
          <pc:sldMk cId="0" sldId="257"/>
        </pc:sldMkLst>
        <pc:spChg chg="mod">
          <ac:chgData name="HARSHA PRIYA G" userId="S::2019207029@student.annauniv.edu::3a3bbd9a-8975-41d1-9fe1-26e253687742" providerId="AD" clId="Web-{4BDC0A5E-5AAF-4CB6-7DFC-B6815760C0FC}" dt="2020-08-29T13:03:13.758" v="30" actId="20577"/>
          <ac:spMkLst>
            <pc:docMk/>
            <pc:sldMk cId="0" sldId="257"/>
            <ac:spMk id="61" creationId="{00000000-0000-0000-0000-000000000000}"/>
          </ac:spMkLst>
        </pc:spChg>
      </pc:sldChg>
      <pc:sldChg chg="modSp">
        <pc:chgData name="HARSHA PRIYA G" userId="S::2019207029@student.annauniv.edu::3a3bbd9a-8975-41d1-9fe1-26e253687742" providerId="AD" clId="Web-{4BDC0A5E-5AAF-4CB6-7DFC-B6815760C0FC}" dt="2020-08-29T13:03:03.601" v="27" actId="20577"/>
        <pc:sldMkLst>
          <pc:docMk/>
          <pc:sldMk cId="0" sldId="258"/>
        </pc:sldMkLst>
        <pc:spChg chg="mod">
          <ac:chgData name="HARSHA PRIYA G" userId="S::2019207029@student.annauniv.edu::3a3bbd9a-8975-41d1-9fe1-26e253687742" providerId="AD" clId="Web-{4BDC0A5E-5AAF-4CB6-7DFC-B6815760C0FC}" dt="2020-08-29T13:03:03.601" v="27" actId="20577"/>
          <ac:spMkLst>
            <pc:docMk/>
            <pc:sldMk cId="0" sldId="258"/>
            <ac:spMk id="67" creationId="{00000000-0000-0000-0000-000000000000}"/>
          </ac:spMkLst>
        </pc:spChg>
      </pc:sldChg>
      <pc:sldChg chg="addSp modSp">
        <pc:chgData name="HARSHA PRIYA G" userId="S::2019207029@student.annauniv.edu::3a3bbd9a-8975-41d1-9fe1-26e253687742" providerId="AD" clId="Web-{4BDC0A5E-5AAF-4CB6-7DFC-B6815760C0FC}" dt="2020-08-29T13:02:02.646" v="14" actId="20577"/>
        <pc:sldMkLst>
          <pc:docMk/>
          <pc:sldMk cId="0" sldId="260"/>
        </pc:sldMkLst>
        <pc:spChg chg="add mod">
          <ac:chgData name="HARSHA PRIYA G" userId="S::2019207029@student.annauniv.edu::3a3bbd9a-8975-41d1-9fe1-26e253687742" providerId="AD" clId="Web-{4BDC0A5E-5AAF-4CB6-7DFC-B6815760C0FC}" dt="2020-08-29T13:02:02.646" v="14" actId="20577"/>
          <ac:spMkLst>
            <pc:docMk/>
            <pc:sldMk cId="0" sldId="260"/>
            <ac:spMk id="2" creationId="{C35B4DF8-595D-4181-B709-81B3496913AE}"/>
          </ac:spMkLst>
        </pc:spChg>
      </pc:sldChg>
      <pc:sldChg chg="modSp">
        <pc:chgData name="HARSHA PRIYA G" userId="S::2019207029@student.annauniv.edu::3a3bbd9a-8975-41d1-9fe1-26e253687742" providerId="AD" clId="Web-{4BDC0A5E-5AAF-4CB6-7DFC-B6815760C0FC}" dt="2020-08-29T13:01:24.786" v="6" actId="20577"/>
        <pc:sldMkLst>
          <pc:docMk/>
          <pc:sldMk cId="0" sldId="266"/>
        </pc:sldMkLst>
        <pc:spChg chg="mod">
          <ac:chgData name="HARSHA PRIYA G" userId="S::2019207029@student.annauniv.edu::3a3bbd9a-8975-41d1-9fe1-26e253687742" providerId="AD" clId="Web-{4BDC0A5E-5AAF-4CB6-7DFC-B6815760C0FC}" dt="2020-08-29T13:01:24.786" v="6" actId="20577"/>
          <ac:spMkLst>
            <pc:docMk/>
            <pc:sldMk cId="0" sldId="266"/>
            <ac:spMk id="114" creationId="{00000000-0000-0000-0000-000000000000}"/>
          </ac:spMkLst>
        </pc:spChg>
      </pc:sldChg>
      <pc:sldChg chg="modSp">
        <pc:chgData name="HARSHA PRIYA G" userId="S::2019207029@student.annauniv.edu::3a3bbd9a-8975-41d1-9fe1-26e253687742" providerId="AD" clId="Web-{4BDC0A5E-5AAF-4CB6-7DFC-B6815760C0FC}" dt="2020-08-29T13:00:20.752" v="1" actId="20577"/>
        <pc:sldMkLst>
          <pc:docMk/>
          <pc:sldMk cId="0" sldId="269"/>
        </pc:sldMkLst>
        <pc:spChg chg="mod">
          <ac:chgData name="HARSHA PRIYA G" userId="S::2019207029@student.annauniv.edu::3a3bbd9a-8975-41d1-9fe1-26e253687742" providerId="AD" clId="Web-{4BDC0A5E-5AAF-4CB6-7DFC-B6815760C0FC}" dt="2020-08-29T13:00:20.752" v="1" actId="20577"/>
          <ac:spMkLst>
            <pc:docMk/>
            <pc:sldMk cId="0" sldId="269"/>
            <ac:spMk id="2" creationId="{00000000-0000-0000-0000-000000000000}"/>
          </ac:spMkLst>
        </pc:spChg>
      </pc:sldChg>
      <pc:sldChg chg="modSp">
        <pc:chgData name="HARSHA PRIYA G" userId="S::2019207029@student.annauniv.edu::3a3bbd9a-8975-41d1-9fe1-26e253687742" providerId="AD" clId="Web-{4BDC0A5E-5AAF-4CB6-7DFC-B6815760C0FC}" dt="2020-08-29T13:00:23.393" v="2" actId="20577"/>
        <pc:sldMkLst>
          <pc:docMk/>
          <pc:sldMk cId="0" sldId="270"/>
        </pc:sldMkLst>
        <pc:spChg chg="mod">
          <ac:chgData name="HARSHA PRIYA G" userId="S::2019207029@student.annauniv.edu::3a3bbd9a-8975-41d1-9fe1-26e253687742" providerId="AD" clId="Web-{4BDC0A5E-5AAF-4CB6-7DFC-B6815760C0FC}" dt="2020-08-29T13:00:23.393" v="2" actId="20577"/>
          <ac:spMkLst>
            <pc:docMk/>
            <pc:sldMk cId="0" sldId="270"/>
            <ac:spMk id="2" creationId="{00000000-0000-0000-0000-000000000000}"/>
          </ac:spMkLst>
        </pc:spChg>
      </pc:sldChg>
      <pc:sldChg chg="addSp modSp">
        <pc:chgData name="HARSHA PRIYA G" userId="S::2019207029@student.annauniv.edu::3a3bbd9a-8975-41d1-9fe1-26e253687742" providerId="AD" clId="Web-{4BDC0A5E-5AAF-4CB6-7DFC-B6815760C0FC}" dt="2020-08-29T13:02:45.788" v="23" actId="14100"/>
        <pc:sldMkLst>
          <pc:docMk/>
          <pc:sldMk cId="0" sldId="271"/>
        </pc:sldMkLst>
        <pc:spChg chg="add mod">
          <ac:chgData name="HARSHA PRIYA G" userId="S::2019207029@student.annauniv.edu::3a3bbd9a-8975-41d1-9fe1-26e253687742" providerId="AD" clId="Web-{4BDC0A5E-5AAF-4CB6-7DFC-B6815760C0FC}" dt="2020-08-29T13:02:45.788" v="23" actId="14100"/>
          <ac:spMkLst>
            <pc:docMk/>
            <pc:sldMk cId="0" sldId="271"/>
            <ac:spMk id="3" creationId="{E2DBFE95-D0C2-40D2-9714-4C73FFDB23E4}"/>
          </ac:spMkLst>
        </pc:spChg>
      </pc:sldChg>
    </pc:docChg>
  </pc:docChgLst>
  <pc:docChgLst>
    <pc:chgData name="HARSHA PRIYA G" userId="S::2019207029@student.annauniv.edu::3a3bbd9a-8975-41d1-9fe1-26e253687742" providerId="AD" clId="Web-{A0CD4443-6419-4666-FD87-15EC42215B1A}"/>
    <pc:docChg chg="modSld">
      <pc:chgData name="HARSHA PRIYA G" userId="S::2019207029@student.annauniv.edu::3a3bbd9a-8975-41d1-9fe1-26e253687742" providerId="AD" clId="Web-{A0CD4443-6419-4666-FD87-15EC42215B1A}" dt="2020-09-08T17:00:27.430" v="18" actId="20577"/>
      <pc:docMkLst>
        <pc:docMk/>
      </pc:docMkLst>
      <pc:sldChg chg="modSp">
        <pc:chgData name="HARSHA PRIYA G" userId="S::2019207029@student.annauniv.edu::3a3bbd9a-8975-41d1-9fe1-26e253687742" providerId="AD" clId="Web-{A0CD4443-6419-4666-FD87-15EC42215B1A}" dt="2020-09-08T17:00:27.430" v="18" actId="20577"/>
        <pc:sldMkLst>
          <pc:docMk/>
          <pc:sldMk cId="0" sldId="264"/>
        </pc:sldMkLst>
        <pc:spChg chg="mod">
          <ac:chgData name="HARSHA PRIYA G" userId="S::2019207029@student.annauniv.edu::3a3bbd9a-8975-41d1-9fe1-26e253687742" providerId="AD" clId="Web-{A0CD4443-6419-4666-FD87-15EC42215B1A}" dt="2020-09-08T17:00:27.430" v="18" actId="20577"/>
          <ac:spMkLst>
            <pc:docMk/>
            <pc:sldMk cId="0" sldId="264"/>
            <ac:spMk id="102" creationId="{00000000-0000-0000-0000-000000000000}"/>
          </ac:spMkLst>
        </pc:spChg>
        <pc:picChg chg="mod">
          <ac:chgData name="HARSHA PRIYA G" userId="S::2019207029@student.annauniv.edu::3a3bbd9a-8975-41d1-9fe1-26e253687742" providerId="AD" clId="Web-{A0CD4443-6419-4666-FD87-15EC42215B1A}" dt="2020-09-08T17:00:13.570" v="14" actId="1076"/>
          <ac:picMkLst>
            <pc:docMk/>
            <pc:sldMk cId="0" sldId="264"/>
            <ac:picMk id="1026" creationId="{00000000-0000-0000-0000-000000000000}"/>
          </ac:picMkLst>
        </pc:picChg>
        <pc:picChg chg="mod">
          <ac:chgData name="HARSHA PRIYA G" userId="S::2019207029@student.annauniv.edu::3a3bbd9a-8975-41d1-9fe1-26e253687742" providerId="AD" clId="Web-{A0CD4443-6419-4666-FD87-15EC42215B1A}" dt="2020-09-08T17:00:11.601" v="13" actId="1076"/>
          <ac:picMkLst>
            <pc:docMk/>
            <pc:sldMk cId="0" sldId="264"/>
            <ac:picMk id="1027" creationId="{00000000-0000-0000-0000-000000000000}"/>
          </ac:picMkLst>
        </pc:picChg>
      </pc:sldChg>
    </pc:docChg>
  </pc:docChgLst>
  <pc:docChgLst>
    <pc:chgData name="HARSHA PRIYA G" userId="S::2019207029@student.annauniv.edu::3a3bbd9a-8975-41d1-9fe1-26e253687742" providerId="AD" clId="Web-{30FE4A1A-9C1E-4193-16C2-D210DD3EF897}"/>
    <pc:docChg chg="modSld">
      <pc:chgData name="HARSHA PRIYA G" userId="S::2019207029@student.annauniv.edu::3a3bbd9a-8975-41d1-9fe1-26e253687742" providerId="AD" clId="Web-{30FE4A1A-9C1E-4193-16C2-D210DD3EF897}" dt="2020-09-03T07:31:35.176" v="2" actId="20577"/>
      <pc:docMkLst>
        <pc:docMk/>
      </pc:docMkLst>
      <pc:sldChg chg="modSp">
        <pc:chgData name="HARSHA PRIYA G" userId="S::2019207029@student.annauniv.edu::3a3bbd9a-8975-41d1-9fe1-26e253687742" providerId="AD" clId="Web-{30FE4A1A-9C1E-4193-16C2-D210DD3EF897}" dt="2020-09-03T07:31:35.176" v="2" actId="20577"/>
        <pc:sldMkLst>
          <pc:docMk/>
          <pc:sldMk cId="1239172433" sldId="273"/>
        </pc:sldMkLst>
        <pc:spChg chg="mod">
          <ac:chgData name="HARSHA PRIYA G" userId="S::2019207029@student.annauniv.edu::3a3bbd9a-8975-41d1-9fe1-26e253687742" providerId="AD" clId="Web-{30FE4A1A-9C1E-4193-16C2-D210DD3EF897}" dt="2020-09-03T07:31:35.176" v="2" actId="20577"/>
          <ac:spMkLst>
            <pc:docMk/>
            <pc:sldMk cId="1239172433" sldId="273"/>
            <ac:spMk id="3" creationId="{E23D2B97-855D-4AB9-BF94-23CE94256B49}"/>
          </ac:spMkLst>
        </pc:spChg>
      </pc:sldChg>
    </pc:docChg>
  </pc:docChgLst>
  <pc:docChgLst>
    <pc:chgData name="HARSHA PRIYA G" userId="S::2019207029@student.annauniv.edu::3a3bbd9a-8975-41d1-9fe1-26e253687742" providerId="AD" clId="Web-{9FEE9B43-8D00-4020-1ABF-B4CF1262A4E4}"/>
    <pc:docChg chg="modSld">
      <pc:chgData name="HARSHA PRIYA G" userId="S::2019207029@student.annauniv.edu::3a3bbd9a-8975-41d1-9fe1-26e253687742" providerId="AD" clId="Web-{9FEE9B43-8D00-4020-1ABF-B4CF1262A4E4}" dt="2020-09-03T07:33:45.306" v="1" actId="20577"/>
      <pc:docMkLst>
        <pc:docMk/>
      </pc:docMkLst>
      <pc:sldChg chg="modSp">
        <pc:chgData name="HARSHA PRIYA G" userId="S::2019207029@student.annauniv.edu::3a3bbd9a-8975-41d1-9fe1-26e253687742" providerId="AD" clId="Web-{9FEE9B43-8D00-4020-1ABF-B4CF1262A4E4}" dt="2020-09-03T07:33:45.306" v="1" actId="20577"/>
        <pc:sldMkLst>
          <pc:docMk/>
          <pc:sldMk cId="0" sldId="264"/>
        </pc:sldMkLst>
        <pc:spChg chg="mod">
          <ac:chgData name="HARSHA PRIYA G" userId="S::2019207029@student.annauniv.edu::3a3bbd9a-8975-41d1-9fe1-26e253687742" providerId="AD" clId="Web-{9FEE9B43-8D00-4020-1ABF-B4CF1262A4E4}" dt="2020-09-03T07:33:45.306" v="1" actId="20577"/>
          <ac:spMkLst>
            <pc:docMk/>
            <pc:sldMk cId="0" sldId="264"/>
            <ac:spMk id="102" creationId="{00000000-0000-0000-0000-000000000000}"/>
          </ac:spMkLst>
        </pc:spChg>
      </pc:sldChg>
    </pc:docChg>
  </pc:docChgLst>
  <pc:docChgLst>
    <pc:chgData name="HARSHA PRIYA G" userId="S::2019207029@student.annauniv.edu::3a3bbd9a-8975-41d1-9fe1-26e253687742" providerId="AD" clId="Web-{D119A3D1-6066-4547-55A7-A0FE8237D26E}"/>
    <pc:docChg chg="addSld delSld modSld sldOrd">
      <pc:chgData name="HARSHA PRIYA G" userId="S::2019207029@student.annauniv.edu::3a3bbd9a-8975-41d1-9fe1-26e253687742" providerId="AD" clId="Web-{D119A3D1-6066-4547-55A7-A0FE8237D26E}" dt="2020-09-01T10:46:32.335" v="211" actId="20577"/>
      <pc:docMkLst>
        <pc:docMk/>
      </pc:docMkLst>
      <pc:sldChg chg="modSp">
        <pc:chgData name="HARSHA PRIYA G" userId="S::2019207029@student.annauniv.edu::3a3bbd9a-8975-41d1-9fe1-26e253687742" providerId="AD" clId="Web-{D119A3D1-6066-4547-55A7-A0FE8237D26E}" dt="2020-09-01T10:46:32.335" v="211" actId="20577"/>
        <pc:sldMkLst>
          <pc:docMk/>
          <pc:sldMk cId="0" sldId="259"/>
        </pc:sldMkLst>
        <pc:spChg chg="mod">
          <ac:chgData name="HARSHA PRIYA G" userId="S::2019207029@student.annauniv.edu::3a3bbd9a-8975-41d1-9fe1-26e253687742" providerId="AD" clId="Web-{D119A3D1-6066-4547-55A7-A0FE8237D26E}" dt="2020-09-01T10:46:32.335" v="211" actId="20577"/>
          <ac:spMkLst>
            <pc:docMk/>
            <pc:sldMk cId="0" sldId="259"/>
            <ac:spMk id="73" creationId="{00000000-0000-0000-0000-000000000000}"/>
          </ac:spMkLst>
        </pc:spChg>
      </pc:sldChg>
      <pc:sldChg chg="new del">
        <pc:chgData name="HARSHA PRIYA G" userId="S::2019207029@student.annauniv.edu::3a3bbd9a-8975-41d1-9fe1-26e253687742" providerId="AD" clId="Web-{D119A3D1-6066-4547-55A7-A0FE8237D26E}" dt="2020-09-01T10:26:47.762" v="1"/>
        <pc:sldMkLst>
          <pc:docMk/>
          <pc:sldMk cId="745464840" sldId="273"/>
        </pc:sldMkLst>
      </pc:sldChg>
      <pc:sldChg chg="modSp new ord">
        <pc:chgData name="HARSHA PRIYA G" userId="S::2019207029@student.annauniv.edu::3a3bbd9a-8975-41d1-9fe1-26e253687742" providerId="AD" clId="Web-{D119A3D1-6066-4547-55A7-A0FE8237D26E}" dt="2020-09-01T10:45:56.036" v="207" actId="20577"/>
        <pc:sldMkLst>
          <pc:docMk/>
          <pc:sldMk cId="1239172433" sldId="273"/>
        </pc:sldMkLst>
        <pc:spChg chg="mod">
          <ac:chgData name="HARSHA PRIYA G" userId="S::2019207029@student.annauniv.edu::3a3bbd9a-8975-41d1-9fe1-26e253687742" providerId="AD" clId="Web-{D119A3D1-6066-4547-55A7-A0FE8237D26E}" dt="2020-09-01T10:26:59.403" v="10" actId="20577"/>
          <ac:spMkLst>
            <pc:docMk/>
            <pc:sldMk cId="1239172433" sldId="273"/>
            <ac:spMk id="2" creationId="{616300C9-0A60-40BC-8855-EF29E43D7A35}"/>
          </ac:spMkLst>
        </pc:spChg>
        <pc:spChg chg="mod">
          <ac:chgData name="HARSHA PRIYA G" userId="S::2019207029@student.annauniv.edu::3a3bbd9a-8975-41d1-9fe1-26e253687742" providerId="AD" clId="Web-{D119A3D1-6066-4547-55A7-A0FE8237D26E}" dt="2020-09-01T10:45:56.036" v="207" actId="20577"/>
          <ac:spMkLst>
            <pc:docMk/>
            <pc:sldMk cId="1239172433" sldId="273"/>
            <ac:spMk id="3" creationId="{E23D2B97-855D-4AB9-BF94-23CE94256B4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92abbc18d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92abbc18d6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92abbc18d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92abbc18d6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92abbc18d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92abbc18d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92abbc18d6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92abbc18d6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92abbc18d6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92abbc18d6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92abbc18d6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92abbc18d6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a:lnSpc>
                <a:spcPct val="115000"/>
              </a:lnSpc>
              <a:buSzPts val="1100"/>
            </a:pPr>
            <a:r>
              <a:rPr lang="en-IN" sz="1800" b="1" dirty="0"/>
              <a:t>CLASSIFICATION OF IMAGES BASED ON MEMORABLE SCORE</a:t>
            </a:r>
            <a:r>
              <a:rPr lang="en-US" sz="1800" dirty="0"/>
              <a:t/>
            </a:r>
            <a:br>
              <a:rPr lang="en-US" sz="1800" dirty="0"/>
            </a:br>
            <a:endParaRPr sz="1800" b="1" dirty="0">
              <a:latin typeface="Times New Roman"/>
              <a:ea typeface="Times New Roman"/>
              <a:cs typeface="Times New Roman"/>
              <a:sym typeface="Times New Roman"/>
            </a:endParaRPr>
          </a:p>
          <a:p>
            <a:pPr marL="0" lvl="0" indent="0" algn="ctr" rtl="0">
              <a:spcBef>
                <a:spcPts val="1000"/>
              </a:spcBef>
              <a:spcAft>
                <a:spcPts val="0"/>
              </a:spcAft>
              <a:buNone/>
            </a:pPr>
            <a:endParaRPr dirty="0"/>
          </a:p>
        </p:txBody>
      </p:sp>
      <p:graphicFrame>
        <p:nvGraphicFramePr>
          <p:cNvPr id="5" name="Table 4"/>
          <p:cNvGraphicFramePr>
            <a:graphicFrameLocks noGrp="1"/>
          </p:cNvGraphicFramePr>
          <p:nvPr/>
        </p:nvGraphicFramePr>
        <p:xfrm>
          <a:off x="155864" y="1662543"/>
          <a:ext cx="8811491" cy="3273140"/>
        </p:xfrm>
        <a:graphic>
          <a:graphicData uri="http://schemas.openxmlformats.org/drawingml/2006/table">
            <a:tbl>
              <a:tblPr firstRow="1" bandRow="1">
                <a:tableStyleId>{7DF18680-E054-41AD-8BC1-D1AEF772440D}</a:tableStyleId>
              </a:tblPr>
              <a:tblGrid>
                <a:gridCol w="4385719">
                  <a:extLst>
                    <a:ext uri="{9D8B030D-6E8A-4147-A177-3AD203B41FA5}">
                      <a16:colId xmlns="" xmlns:a16="http://schemas.microsoft.com/office/drawing/2014/main" val="20000"/>
                    </a:ext>
                  </a:extLst>
                </a:gridCol>
                <a:gridCol w="4425772">
                  <a:extLst>
                    <a:ext uri="{9D8B030D-6E8A-4147-A177-3AD203B41FA5}">
                      <a16:colId xmlns="" xmlns:a16="http://schemas.microsoft.com/office/drawing/2014/main" val="20001"/>
                    </a:ext>
                  </a:extLst>
                </a:gridCol>
              </a:tblGrid>
              <a:tr h="81828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Submitted by</a:t>
                      </a:r>
                      <a:endParaRPr lang="en-IN" sz="1800" b="1"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t>Guided by</a:t>
                      </a:r>
                    </a:p>
                  </a:txBody>
                  <a:tcPr/>
                </a:tc>
                <a:extLst>
                  <a:ext uri="{0D108BD9-81ED-4DB2-BD59-A6C34878D82A}">
                    <a16:rowId xmlns="" xmlns:a16="http://schemas.microsoft.com/office/drawing/2014/main" val="10000"/>
                  </a:ext>
                </a:extLst>
              </a:tr>
              <a:tr h="818285">
                <a:tc>
                  <a:txBody>
                    <a:bodyPr/>
                    <a:lstStyle/>
                    <a:p>
                      <a:r>
                        <a:rPr lang="en-IN" sz="1400" b="0" dirty="0"/>
                        <a:t>HARSHA</a:t>
                      </a:r>
                      <a:r>
                        <a:rPr lang="en-IN" sz="1400" b="0" baseline="0" dirty="0"/>
                        <a:t> PRIYA G</a:t>
                      </a:r>
                      <a:endParaRPr lang="en-US" sz="1400" b="0" dirty="0"/>
                    </a:p>
                  </a:txBody>
                  <a:tcPr/>
                </a:tc>
                <a:tc>
                  <a:txBody>
                    <a:bodyPr/>
                    <a:lstStyle/>
                    <a:p>
                      <a:r>
                        <a:rPr kumimoji="0" lang="en-US" sz="1400" kern="1200" dirty="0"/>
                        <a:t>Dr. V</a:t>
                      </a:r>
                      <a:r>
                        <a:rPr kumimoji="0" lang="en-US" sz="1400" kern="1200" baseline="0" dirty="0"/>
                        <a:t> MARY ANITA RAJAM</a:t>
                      </a:r>
                      <a:endParaRPr lang="en-US" sz="1400" b="0" dirty="0"/>
                    </a:p>
                  </a:txBody>
                  <a:tcPr/>
                </a:tc>
                <a:extLst>
                  <a:ext uri="{0D108BD9-81ED-4DB2-BD59-A6C34878D82A}">
                    <a16:rowId xmlns="" xmlns:a16="http://schemas.microsoft.com/office/drawing/2014/main" val="10001"/>
                  </a:ext>
                </a:extLst>
              </a:tr>
              <a:tr h="818285">
                <a:tc>
                  <a:txBody>
                    <a:bodyPr/>
                    <a:lstStyle/>
                    <a:p>
                      <a:r>
                        <a:rPr lang="en-US" sz="1400" dirty="0"/>
                        <a:t>Reg. No. :</a:t>
                      </a:r>
                      <a:r>
                        <a:rPr lang="en-US" sz="1400" baseline="0" dirty="0"/>
                        <a:t> </a:t>
                      </a:r>
                      <a:r>
                        <a:rPr lang="en-US" sz="1400" dirty="0"/>
                        <a:t>2019207029</a:t>
                      </a:r>
                      <a:endParaRPr lang="en-US" sz="14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kern="1200" dirty="0"/>
                        <a:t> Professor</a:t>
                      </a:r>
                      <a:endParaRPr kumimoji="0" lang="en-US" sz="1400" b="0" i="0" kern="1200" dirty="0">
                        <a:solidFill>
                          <a:schemeClr val="dk1"/>
                        </a:solidFill>
                        <a:latin typeface="+mn-lt"/>
                        <a:ea typeface="+mn-ea"/>
                        <a:cs typeface="+mn-cs"/>
                      </a:endParaRPr>
                    </a:p>
                  </a:txBody>
                  <a:tcPr/>
                </a:tc>
                <a:extLst>
                  <a:ext uri="{0D108BD9-81ED-4DB2-BD59-A6C34878D82A}">
                    <a16:rowId xmlns="" xmlns:a16="http://schemas.microsoft.com/office/drawing/2014/main" val="10002"/>
                  </a:ext>
                </a:extLst>
              </a:tr>
              <a:tr h="818285">
                <a:tc>
                  <a:txBody>
                    <a:bodyPr/>
                    <a:lstStyle/>
                    <a:p>
                      <a:r>
                        <a:rPr lang="en-US" sz="1400" dirty="0"/>
                        <a:t>ME-CSE(R) </a:t>
                      </a:r>
                      <a:endParaRPr lang="en-US" sz="14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400" dirty="0"/>
                        <a:t>Anna University - CEG</a:t>
                      </a:r>
                    </a:p>
                  </a:txBody>
                  <a:tcPr/>
                </a:tc>
                <a:extLst>
                  <a:ext uri="{0D108BD9-81ED-4DB2-BD59-A6C34878D82A}">
                    <a16:rowId xmlns=""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80865"/>
            <a:ext cx="8520600" cy="572700"/>
          </a:xfrm>
        </p:spPr>
        <p:txBody>
          <a:bodyPr/>
          <a:lstStyle/>
          <a:p>
            <a:r>
              <a:rPr lang="en-US" sz="2000" b="1" dirty="0" smtClean="0">
                <a:latin typeface="Times New Roman" pitchFamily="18" charset="0"/>
                <a:cs typeface="Times New Roman" pitchFamily="18" charset="0"/>
              </a:rPr>
              <a:t>LIST OF MODULES</a:t>
            </a:r>
            <a:endParaRPr lang="en-US" sz="20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311700" y="721361"/>
            <a:ext cx="8520600" cy="4216400"/>
          </a:xfrm>
        </p:spPr>
        <p:txBody>
          <a:bodyPr/>
          <a:lstStyle/>
          <a:p>
            <a:pPr lvl="0">
              <a:lnSpc>
                <a:spcPct val="150000"/>
              </a:lnSpc>
              <a:buNone/>
            </a:pPr>
            <a:r>
              <a:rPr lang="en-IN" dirty="0" smtClean="0">
                <a:solidFill>
                  <a:schemeClr val="tx1"/>
                </a:solidFill>
                <a:latin typeface="Times New Roman" pitchFamily="18" charset="0"/>
                <a:cs typeface="Times New Roman" pitchFamily="18" charset="0"/>
              </a:rPr>
              <a:t>1. Feature Extraction and Memorability Measure</a:t>
            </a:r>
            <a:endParaRPr lang="en-US" dirty="0" smtClean="0">
              <a:solidFill>
                <a:schemeClr val="tx1"/>
              </a:solidFill>
              <a:latin typeface="Times New Roman" pitchFamily="18" charset="0"/>
              <a:cs typeface="Times New Roman" pitchFamily="18" charset="0"/>
            </a:endParaRPr>
          </a:p>
          <a:p>
            <a:pPr lvl="0">
              <a:lnSpc>
                <a:spcPct val="150000"/>
              </a:lnSpc>
              <a:buNone/>
            </a:pPr>
            <a:r>
              <a:rPr lang="en-IN" dirty="0" smtClean="0">
                <a:solidFill>
                  <a:schemeClr val="tx1"/>
                </a:solidFill>
                <a:latin typeface="Times New Roman" pitchFamily="18" charset="0"/>
                <a:cs typeface="Times New Roman" pitchFamily="18" charset="0"/>
              </a:rPr>
              <a:t>2. Split of Train and Testing data</a:t>
            </a:r>
            <a:endParaRPr lang="en-US" dirty="0" smtClean="0">
              <a:solidFill>
                <a:schemeClr val="tx1"/>
              </a:solidFill>
              <a:latin typeface="Times New Roman" pitchFamily="18" charset="0"/>
              <a:cs typeface="Times New Roman" pitchFamily="18" charset="0"/>
            </a:endParaRPr>
          </a:p>
          <a:p>
            <a:pPr lvl="0">
              <a:lnSpc>
                <a:spcPct val="150000"/>
              </a:lnSpc>
              <a:buNone/>
            </a:pPr>
            <a:r>
              <a:rPr lang="en-IN" dirty="0" smtClean="0">
                <a:solidFill>
                  <a:schemeClr val="tx1"/>
                </a:solidFill>
                <a:latin typeface="Times New Roman" pitchFamily="18" charset="0"/>
                <a:cs typeface="Times New Roman" pitchFamily="18" charset="0"/>
              </a:rPr>
              <a:t>3. Consistency Analysis</a:t>
            </a:r>
            <a:endParaRPr lang="en-US" dirty="0" smtClean="0">
              <a:solidFill>
                <a:schemeClr val="tx1"/>
              </a:solidFill>
              <a:latin typeface="Times New Roman" pitchFamily="18" charset="0"/>
              <a:cs typeface="Times New Roman" pitchFamily="18" charset="0"/>
            </a:endParaRPr>
          </a:p>
          <a:p>
            <a:pPr lvl="1">
              <a:lnSpc>
                <a:spcPct val="150000"/>
              </a:lnSpc>
            </a:pPr>
            <a:r>
              <a:rPr lang="en-IN" sz="1800" dirty="0" smtClean="0">
                <a:solidFill>
                  <a:schemeClr val="tx1"/>
                </a:solidFill>
                <a:latin typeface="Times New Roman" pitchFamily="18" charset="0"/>
                <a:cs typeface="Times New Roman" pitchFamily="18" charset="0"/>
              </a:rPr>
              <a:t>Image Consistency</a:t>
            </a:r>
            <a:endParaRPr lang="en-US" sz="1800" dirty="0" smtClean="0">
              <a:solidFill>
                <a:schemeClr val="tx1"/>
              </a:solidFill>
              <a:latin typeface="Times New Roman" pitchFamily="18" charset="0"/>
              <a:cs typeface="Times New Roman" pitchFamily="18" charset="0"/>
            </a:endParaRPr>
          </a:p>
          <a:p>
            <a:pPr lvl="1">
              <a:lnSpc>
                <a:spcPct val="150000"/>
              </a:lnSpc>
            </a:pPr>
            <a:r>
              <a:rPr lang="en-IN" sz="1800" dirty="0" smtClean="0">
                <a:solidFill>
                  <a:schemeClr val="tx1"/>
                </a:solidFill>
                <a:latin typeface="Times New Roman" pitchFamily="18" charset="0"/>
                <a:cs typeface="Times New Roman" pitchFamily="18" charset="0"/>
              </a:rPr>
              <a:t>Human Consistency</a:t>
            </a:r>
            <a:endParaRPr lang="en-US" sz="1800" dirty="0" smtClean="0">
              <a:solidFill>
                <a:schemeClr val="tx1"/>
              </a:solidFill>
              <a:latin typeface="Times New Roman" pitchFamily="18" charset="0"/>
              <a:cs typeface="Times New Roman" pitchFamily="18" charset="0"/>
            </a:endParaRPr>
          </a:p>
          <a:p>
            <a:pPr lvl="0">
              <a:lnSpc>
                <a:spcPct val="150000"/>
              </a:lnSpc>
              <a:buNone/>
            </a:pPr>
            <a:r>
              <a:rPr lang="en-IN" dirty="0" smtClean="0">
                <a:solidFill>
                  <a:schemeClr val="tx1"/>
                </a:solidFill>
                <a:latin typeface="Times New Roman" pitchFamily="18" charset="0"/>
                <a:cs typeface="Times New Roman" pitchFamily="18" charset="0"/>
              </a:rPr>
              <a:t>4.What Makes an Image Memorable?</a:t>
            </a:r>
            <a:endParaRPr lang="en-US" dirty="0" smtClean="0">
              <a:solidFill>
                <a:schemeClr val="tx1"/>
              </a:solidFill>
              <a:latin typeface="Times New Roman" pitchFamily="18" charset="0"/>
              <a:cs typeface="Times New Roman" pitchFamily="18" charset="0"/>
            </a:endParaRPr>
          </a:p>
          <a:p>
            <a:pPr lvl="1">
              <a:lnSpc>
                <a:spcPct val="150000"/>
              </a:lnSpc>
            </a:pPr>
            <a:r>
              <a:rPr lang="en-IN" sz="1800" dirty="0" smtClean="0">
                <a:solidFill>
                  <a:schemeClr val="tx1"/>
                </a:solidFill>
                <a:latin typeface="Times New Roman" pitchFamily="18" charset="0"/>
                <a:cs typeface="Times New Roman" pitchFamily="18" charset="0"/>
              </a:rPr>
              <a:t>Color and Simple Image Feature Analysis</a:t>
            </a:r>
            <a:endParaRPr lang="en-US" sz="1800" dirty="0" smtClean="0">
              <a:solidFill>
                <a:schemeClr val="tx1"/>
              </a:solidFill>
              <a:latin typeface="Times New Roman" pitchFamily="18" charset="0"/>
              <a:cs typeface="Times New Roman" pitchFamily="18" charset="0"/>
            </a:endParaRPr>
          </a:p>
          <a:p>
            <a:pPr lvl="1">
              <a:lnSpc>
                <a:spcPct val="150000"/>
              </a:lnSpc>
            </a:pPr>
            <a:r>
              <a:rPr lang="en-IN" sz="1800" dirty="0" smtClean="0">
                <a:solidFill>
                  <a:schemeClr val="tx1"/>
                </a:solidFill>
                <a:latin typeface="Times New Roman" pitchFamily="18" charset="0"/>
                <a:cs typeface="Times New Roman" pitchFamily="18" charset="0"/>
              </a:rPr>
              <a:t>Non Semantics Object Statistics</a:t>
            </a:r>
            <a:endParaRPr lang="en-US" sz="1800" dirty="0" smtClean="0">
              <a:solidFill>
                <a:schemeClr val="tx1"/>
              </a:solidFill>
              <a:latin typeface="Times New Roman" pitchFamily="18" charset="0"/>
              <a:cs typeface="Times New Roman" pitchFamily="18" charset="0"/>
            </a:endParaRPr>
          </a:p>
          <a:p>
            <a:pPr>
              <a:buNone/>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82465"/>
            <a:ext cx="8520600" cy="572700"/>
          </a:xfrm>
        </p:spPr>
        <p:txBody>
          <a:bodyPr/>
          <a:lstStyle/>
          <a:p>
            <a:r>
              <a:rPr lang="en-US" sz="2000" b="1" dirty="0" smtClean="0">
                <a:latin typeface="Times New Roman" pitchFamily="18" charset="0"/>
                <a:cs typeface="Times New Roman" pitchFamily="18" charset="0"/>
              </a:rPr>
              <a:t>LIST OF MODULES </a:t>
            </a:r>
            <a:endParaRPr lang="en-US" sz="20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311700" y="894080"/>
            <a:ext cx="8520600" cy="3881120"/>
          </a:xfrm>
        </p:spPr>
        <p:txBody>
          <a:bodyPr/>
          <a:lstStyle/>
          <a:p>
            <a:pPr lvl="0">
              <a:lnSpc>
                <a:spcPct val="200000"/>
              </a:lnSpc>
              <a:buNone/>
            </a:pPr>
            <a:r>
              <a:rPr lang="en-IN" sz="2000" dirty="0" smtClean="0">
                <a:solidFill>
                  <a:schemeClr val="tx1"/>
                </a:solidFill>
                <a:latin typeface="Times New Roman" pitchFamily="18" charset="0"/>
                <a:cs typeface="Times New Roman" pitchFamily="18" charset="0"/>
              </a:rPr>
              <a:t>5. What Classes of an Image Predict Memorability?</a:t>
            </a:r>
            <a:endParaRPr lang="en-US" sz="2000" dirty="0" smtClean="0">
              <a:solidFill>
                <a:schemeClr val="tx1"/>
              </a:solidFill>
              <a:latin typeface="Times New Roman" pitchFamily="18" charset="0"/>
              <a:cs typeface="Times New Roman" pitchFamily="18" charset="0"/>
            </a:endParaRPr>
          </a:p>
          <a:p>
            <a:pPr lvl="0">
              <a:lnSpc>
                <a:spcPct val="200000"/>
              </a:lnSpc>
              <a:buNone/>
            </a:pPr>
            <a:r>
              <a:rPr lang="en-US" sz="2000" dirty="0" smtClean="0">
                <a:solidFill>
                  <a:schemeClr val="tx1"/>
                </a:solidFill>
                <a:latin typeface="Times New Roman" pitchFamily="18" charset="0"/>
                <a:cs typeface="Times New Roman" pitchFamily="18" charset="0"/>
              </a:rPr>
              <a:t>6. </a:t>
            </a:r>
            <a:r>
              <a:rPr lang="en-IN" sz="2000" dirty="0" smtClean="0">
                <a:solidFill>
                  <a:schemeClr val="tx1"/>
                </a:solidFill>
                <a:latin typeface="Times New Roman" pitchFamily="18" charset="0"/>
                <a:cs typeface="Times New Roman" pitchFamily="18" charset="0"/>
              </a:rPr>
              <a:t>Memorability Map Visual Memorability Map</a:t>
            </a:r>
            <a:endParaRPr lang="en-US" sz="2000" dirty="0" smtClean="0">
              <a:solidFill>
                <a:schemeClr val="tx1"/>
              </a:solidFill>
              <a:latin typeface="Times New Roman" pitchFamily="18" charset="0"/>
              <a:cs typeface="Times New Roman" pitchFamily="18" charset="0"/>
            </a:endParaRPr>
          </a:p>
          <a:p>
            <a:pPr lvl="0">
              <a:lnSpc>
                <a:spcPct val="200000"/>
              </a:lnSpc>
              <a:buNone/>
            </a:pPr>
            <a:r>
              <a:rPr lang="en-IN" sz="2000" dirty="0" smtClean="0">
                <a:solidFill>
                  <a:schemeClr val="tx1"/>
                </a:solidFill>
                <a:latin typeface="Times New Roman" pitchFamily="18" charset="0"/>
                <a:cs typeface="Times New Roman" pitchFamily="18" charset="0"/>
              </a:rPr>
              <a:t>7. Automatic Predictions</a:t>
            </a:r>
            <a:endParaRPr lang="en-US" sz="2000" dirty="0" smtClean="0">
              <a:solidFill>
                <a:schemeClr val="tx1"/>
              </a:solidFill>
              <a:latin typeface="Times New Roman" pitchFamily="18" charset="0"/>
              <a:cs typeface="Times New Roman" pitchFamily="18" charset="0"/>
            </a:endParaRPr>
          </a:p>
          <a:p>
            <a:pPr>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50384"/>
            <a:ext cx="8520600" cy="723375"/>
          </a:xfrm>
        </p:spPr>
        <p:txBody>
          <a:bodyPr/>
          <a:lstStyle/>
          <a:p>
            <a:r>
              <a:rPr lang="en-IN" sz="2000" dirty="0">
                <a:solidFill>
                  <a:schemeClr val="tx1"/>
                </a:solidFill>
                <a:latin typeface="Times New Roman" pitchFamily="18" charset="0"/>
                <a:cs typeface="Times New Roman" pitchFamily="18" charset="0"/>
              </a:rPr>
              <a:t>DETAILED ARCHITECTURE DIAGRAM MODULE WISE SPILT UP </a:t>
            </a:r>
            <a:r>
              <a:rPr lang="en-IN" sz="2000" dirty="0" smtClean="0">
                <a:solidFill>
                  <a:schemeClr val="tx1"/>
                </a:solidFill>
                <a:latin typeface="Times New Roman" pitchFamily="18" charset="0"/>
                <a:cs typeface="Times New Roman" pitchFamily="18" charset="0"/>
              </a:rPr>
              <a:t>– FEATURE EXTRACTION AND MEASURING MEMORABILITY(1)</a:t>
            </a:r>
            <a:endParaRPr lang="en-US" sz="2000" dirty="0">
              <a:solidFill>
                <a:schemeClr val="tx1"/>
              </a:solidFill>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srcRect/>
          <a:stretch>
            <a:fillRect/>
          </a:stretch>
        </p:blipFill>
        <p:spPr bwMode="auto">
          <a:xfrm>
            <a:off x="271463" y="1097281"/>
            <a:ext cx="8567737" cy="376936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160" y="223520"/>
            <a:ext cx="8879840" cy="794205"/>
          </a:xfrm>
        </p:spPr>
        <p:txBody>
          <a:bodyPr/>
          <a:lstStyle/>
          <a:p>
            <a:r>
              <a:rPr lang="en-IN" sz="2000" b="1" dirty="0" smtClean="0">
                <a:latin typeface="Times New Roman" pitchFamily="18" charset="0"/>
                <a:cs typeface="Times New Roman" pitchFamily="18" charset="0"/>
              </a:rPr>
              <a:t>PSEUDOCODE FOR FEATURE EXTRACTION AND MEASURING MEMORABILITY</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
        <p:nvSpPr>
          <p:cNvPr id="3" name="Text Placeholder 2"/>
          <p:cNvSpPr>
            <a:spLocks noGrp="1"/>
          </p:cNvSpPr>
          <p:nvPr>
            <p:ph type="body" idx="1"/>
          </p:nvPr>
        </p:nvSpPr>
        <p:spPr>
          <a:xfrm>
            <a:off x="162560" y="914400"/>
            <a:ext cx="8757920" cy="3911600"/>
          </a:xfrm>
        </p:spPr>
        <p:txBody>
          <a:bodyPr/>
          <a:lstStyle/>
          <a:p>
            <a:pPr>
              <a:lnSpc>
                <a:spcPct val="150000"/>
              </a:lnSpc>
              <a:buNone/>
            </a:pPr>
            <a:r>
              <a:rPr lang="en-IN" dirty="0" smtClean="0">
                <a:solidFill>
                  <a:schemeClr val="tx1"/>
                </a:solidFill>
                <a:latin typeface="Times New Roman" pitchFamily="18" charset="0"/>
                <a:cs typeface="Times New Roman" pitchFamily="18" charset="0"/>
              </a:rPr>
              <a:t>Step 1: Input the database in matrix form consisting of images with probability that each image will be remembered after a single View.</a:t>
            </a:r>
            <a:endParaRPr lang="en-US" dirty="0" smtClean="0">
              <a:solidFill>
                <a:schemeClr val="tx1"/>
              </a:solidFill>
              <a:latin typeface="Times New Roman" pitchFamily="18" charset="0"/>
              <a:cs typeface="Times New Roman" pitchFamily="18" charset="0"/>
            </a:endParaRPr>
          </a:p>
          <a:p>
            <a:pPr>
              <a:lnSpc>
                <a:spcPct val="150000"/>
              </a:lnSpc>
              <a:buNone/>
            </a:pPr>
            <a:r>
              <a:rPr lang="en-IN" dirty="0" smtClean="0">
                <a:solidFill>
                  <a:schemeClr val="tx1"/>
                </a:solidFill>
                <a:latin typeface="Times New Roman" pitchFamily="18" charset="0"/>
                <a:cs typeface="Times New Roman" pitchFamily="18" charset="0"/>
              </a:rPr>
              <a:t>Step 2: Load the images and ignore the Texture Images for Feature extraction.</a:t>
            </a:r>
            <a:endParaRPr lang="en-US" dirty="0" smtClean="0">
              <a:solidFill>
                <a:schemeClr val="tx1"/>
              </a:solidFill>
              <a:latin typeface="Times New Roman" pitchFamily="18" charset="0"/>
              <a:cs typeface="Times New Roman" pitchFamily="18" charset="0"/>
            </a:endParaRPr>
          </a:p>
          <a:p>
            <a:pPr>
              <a:lnSpc>
                <a:spcPct val="150000"/>
              </a:lnSpc>
              <a:buNone/>
            </a:pPr>
            <a:r>
              <a:rPr lang="en-IN" dirty="0" smtClean="0">
                <a:solidFill>
                  <a:schemeClr val="tx1"/>
                </a:solidFill>
                <a:latin typeface="Times New Roman" pitchFamily="18" charset="0"/>
                <a:cs typeface="Times New Roman" pitchFamily="18" charset="0"/>
              </a:rPr>
              <a:t>Step 3: Compute Memorability Measure:</a:t>
            </a:r>
            <a:endParaRPr lang="en-US" dirty="0" smtClean="0">
              <a:solidFill>
                <a:schemeClr val="tx1"/>
              </a:solidFill>
              <a:latin typeface="Times New Roman" pitchFamily="18" charset="0"/>
              <a:cs typeface="Times New Roman" pitchFamily="18" charset="0"/>
            </a:endParaRPr>
          </a:p>
          <a:p>
            <a:pPr lvl="1">
              <a:lnSpc>
                <a:spcPct val="150000"/>
              </a:lnSpc>
              <a:buNone/>
            </a:pPr>
            <a:r>
              <a:rPr lang="en-IN" sz="1800" dirty="0" smtClean="0">
                <a:solidFill>
                  <a:schemeClr val="tx1"/>
                </a:solidFill>
                <a:latin typeface="Times New Roman" pitchFamily="18" charset="0"/>
                <a:cs typeface="Times New Roman" pitchFamily="18" charset="0"/>
              </a:rPr>
              <a:t>	a) Compute Number of repeat images seen </a:t>
            </a:r>
          </a:p>
          <a:p>
            <a:pPr lvl="2">
              <a:lnSpc>
                <a:spcPct val="150000"/>
              </a:lnSpc>
              <a:buNone/>
            </a:pPr>
            <a:r>
              <a:rPr lang="en-IN" sz="1800" dirty="0" smtClean="0">
                <a:solidFill>
                  <a:schemeClr val="tx1"/>
                </a:solidFill>
                <a:latin typeface="Times New Roman" pitchFamily="18" charset="0"/>
                <a:cs typeface="Times New Roman" pitchFamily="18" charset="0"/>
              </a:rPr>
              <a:t>	</a:t>
            </a:r>
            <a:r>
              <a:rPr lang="en-IN" sz="1800" dirty="0" err="1" smtClean="0">
                <a:solidFill>
                  <a:schemeClr val="tx1"/>
                </a:solidFill>
                <a:latin typeface="Times New Roman" pitchFamily="18" charset="0"/>
                <a:cs typeface="Times New Roman" pitchFamily="18" charset="0"/>
              </a:rPr>
              <a:t>num_repeats_seen</a:t>
            </a:r>
            <a:r>
              <a:rPr lang="en-IN" sz="1800" dirty="0" smtClean="0">
                <a:solidFill>
                  <a:schemeClr val="tx1"/>
                </a:solidFill>
                <a:latin typeface="Times New Roman" pitchFamily="18" charset="0"/>
                <a:cs typeface="Times New Roman" pitchFamily="18" charset="0"/>
              </a:rPr>
              <a:t>(</a:t>
            </a:r>
            <a:r>
              <a:rPr lang="en-IN" sz="1800" dirty="0" err="1" smtClean="0">
                <a:solidFill>
                  <a:schemeClr val="tx1"/>
                </a:solidFill>
                <a:latin typeface="Times New Roman" pitchFamily="18" charset="0"/>
                <a:cs typeface="Times New Roman" pitchFamily="18" charset="0"/>
              </a:rPr>
              <a:t>i</a:t>
            </a:r>
            <a:r>
              <a:rPr lang="en-IN" sz="1800" dirty="0" smtClean="0">
                <a:solidFill>
                  <a:schemeClr val="tx1"/>
                </a:solidFill>
                <a:latin typeface="Times New Roman" pitchFamily="18" charset="0"/>
                <a:cs typeface="Times New Roman" pitchFamily="18" charset="0"/>
              </a:rPr>
              <a:t>) = full(sum(abs(</a:t>
            </a:r>
            <a:r>
              <a:rPr lang="en-IN" sz="1800" dirty="0" err="1" smtClean="0">
                <a:solidFill>
                  <a:schemeClr val="tx1"/>
                </a:solidFill>
                <a:latin typeface="Times New Roman" pitchFamily="18" charset="0"/>
                <a:cs typeface="Times New Roman" pitchFamily="18" charset="0"/>
              </a:rPr>
              <a:t>subj_data</a:t>
            </a:r>
            <a:r>
              <a:rPr lang="en-IN" sz="1800" dirty="0" smtClean="0">
                <a:solidFill>
                  <a:schemeClr val="tx1"/>
                </a:solidFill>
                <a:latin typeface="Times New Roman" pitchFamily="18" charset="0"/>
                <a:cs typeface="Times New Roman" pitchFamily="18" charset="0"/>
              </a:rPr>
              <a:t>{</a:t>
            </a:r>
            <a:r>
              <a:rPr lang="en-IN" sz="1800" dirty="0" err="1" smtClean="0">
                <a:solidFill>
                  <a:schemeClr val="tx1"/>
                </a:solidFill>
                <a:latin typeface="Times New Roman" pitchFamily="18" charset="0"/>
                <a:cs typeface="Times New Roman" pitchFamily="18" charset="0"/>
              </a:rPr>
              <a:t>i</a:t>
            </a:r>
            <a:r>
              <a:rPr lang="en-IN" sz="1800" dirty="0" smtClean="0">
                <a:solidFill>
                  <a:schemeClr val="tx1"/>
                </a:solidFill>
                <a:latin typeface="Times New Roman" pitchFamily="18" charset="0"/>
                <a:cs typeface="Times New Roman" pitchFamily="18" charset="0"/>
              </a:rPr>
              <a:t>}.</a:t>
            </a:r>
            <a:r>
              <a:rPr lang="en-IN" sz="1800" dirty="0" err="1" smtClean="0">
                <a:solidFill>
                  <a:schemeClr val="tx1"/>
                </a:solidFill>
                <a:latin typeface="Times New Roman" pitchFamily="18" charset="0"/>
                <a:cs typeface="Times New Roman" pitchFamily="18" charset="0"/>
              </a:rPr>
              <a:t>target_detection_vector</a:t>
            </a:r>
            <a:r>
              <a:rPr lang="en-IN" sz="1800" dirty="0" smtClean="0">
                <a:solidFill>
                  <a:schemeClr val="tx1"/>
                </a:solidFill>
                <a:latin typeface="Times New Roman" pitchFamily="18" charset="0"/>
                <a:cs typeface="Times New Roman" pitchFamily="18" charset="0"/>
              </a:rPr>
              <a:t>)))</a:t>
            </a:r>
            <a:endParaRPr lang="en-US" sz="1800" dirty="0" smtClean="0">
              <a:solidFill>
                <a:schemeClr val="tx1"/>
              </a:solidFill>
              <a:latin typeface="Times New Roman" pitchFamily="18" charset="0"/>
              <a:cs typeface="Times New Roman" pitchFamily="18" charset="0"/>
            </a:endParaRPr>
          </a:p>
          <a:p>
            <a:pPr lvl="1">
              <a:lnSpc>
                <a:spcPct val="150000"/>
              </a:lnSpc>
              <a:buNone/>
            </a:pPr>
            <a:r>
              <a:rPr lang="en-IN" sz="1800" dirty="0" smtClean="0">
                <a:solidFill>
                  <a:schemeClr val="tx1"/>
                </a:solidFill>
                <a:latin typeface="Times New Roman" pitchFamily="18" charset="0"/>
                <a:cs typeface="Times New Roman" pitchFamily="18" charset="0"/>
              </a:rPr>
              <a:t>	b) Compute Number of Filler images seen</a:t>
            </a:r>
          </a:p>
          <a:p>
            <a:pPr lvl="1">
              <a:lnSpc>
                <a:spcPct val="150000"/>
              </a:lnSpc>
              <a:buNone/>
            </a:pPr>
            <a:r>
              <a:rPr lang="en-US" sz="1800" dirty="0" smtClean="0">
                <a:solidFill>
                  <a:schemeClr val="tx1"/>
                </a:solidFill>
                <a:latin typeface="Times New Roman" pitchFamily="18" charset="0"/>
                <a:cs typeface="Times New Roman" pitchFamily="18" charset="0"/>
              </a:rPr>
              <a:t>	       </a:t>
            </a:r>
            <a:r>
              <a:rPr lang="en-US" sz="1800" dirty="0" err="1" smtClean="0">
                <a:solidFill>
                  <a:schemeClr val="tx1"/>
                </a:solidFill>
                <a:latin typeface="Times New Roman" pitchFamily="18" charset="0"/>
                <a:cs typeface="Times New Roman" pitchFamily="18" charset="0"/>
              </a:rPr>
              <a:t>num_fillers_seen</a:t>
            </a:r>
            <a:r>
              <a:rPr lang="en-US" sz="1800" dirty="0" smtClean="0">
                <a:solidFill>
                  <a:schemeClr val="tx1"/>
                </a:solidFill>
                <a:latin typeface="Times New Roman" pitchFamily="18" charset="0"/>
                <a:cs typeface="Times New Roman" pitchFamily="18" charset="0"/>
              </a:rPr>
              <a:t>(</a:t>
            </a:r>
            <a:r>
              <a:rPr lang="en-US" sz="1800" dirty="0" err="1" smtClean="0">
                <a:solidFill>
                  <a:schemeClr val="tx1"/>
                </a:solidFill>
                <a:latin typeface="Times New Roman" pitchFamily="18" charset="0"/>
                <a:cs typeface="Times New Roman" pitchFamily="18" charset="0"/>
              </a:rPr>
              <a:t>i</a:t>
            </a:r>
            <a:r>
              <a:rPr lang="en-US" sz="1800" dirty="0" smtClean="0">
                <a:solidFill>
                  <a:schemeClr val="tx1"/>
                </a:solidFill>
                <a:latin typeface="Times New Roman" pitchFamily="18" charset="0"/>
                <a:cs typeface="Times New Roman" pitchFamily="18" charset="0"/>
              </a:rPr>
              <a:t>) = full(sum(abs(</a:t>
            </a:r>
            <a:r>
              <a:rPr lang="en-US" sz="1800" dirty="0" err="1" smtClean="0">
                <a:solidFill>
                  <a:schemeClr val="tx1"/>
                </a:solidFill>
                <a:latin typeface="Times New Roman" pitchFamily="18" charset="0"/>
                <a:cs typeface="Times New Roman" pitchFamily="18" charset="0"/>
              </a:rPr>
              <a:t>subj_data</a:t>
            </a:r>
            <a:r>
              <a:rPr lang="en-US" sz="1800" dirty="0" smtClean="0">
                <a:solidFill>
                  <a:schemeClr val="tx1"/>
                </a:solidFill>
                <a:latin typeface="Times New Roman" pitchFamily="18" charset="0"/>
                <a:cs typeface="Times New Roman" pitchFamily="18" charset="0"/>
              </a:rPr>
              <a:t>{</a:t>
            </a:r>
            <a:r>
              <a:rPr lang="en-US" sz="1800" dirty="0" err="1" smtClean="0">
                <a:solidFill>
                  <a:schemeClr val="tx1"/>
                </a:solidFill>
                <a:latin typeface="Times New Roman" pitchFamily="18" charset="0"/>
                <a:cs typeface="Times New Roman" pitchFamily="18" charset="0"/>
              </a:rPr>
              <a:t>i</a:t>
            </a:r>
            <a:r>
              <a:rPr lang="en-US" sz="1800" dirty="0" smtClean="0">
                <a:solidFill>
                  <a:schemeClr val="tx1"/>
                </a:solidFill>
                <a:latin typeface="Times New Roman" pitchFamily="18" charset="0"/>
                <a:cs typeface="Times New Roman" pitchFamily="18" charset="0"/>
              </a:rPr>
              <a:t>}.</a:t>
            </a:r>
            <a:r>
              <a:rPr lang="en-US" sz="1800" dirty="0" err="1" smtClean="0">
                <a:solidFill>
                  <a:schemeClr val="tx1"/>
                </a:solidFill>
                <a:latin typeface="Times New Roman" pitchFamily="18" charset="0"/>
                <a:cs typeface="Times New Roman" pitchFamily="18" charset="0"/>
              </a:rPr>
              <a:t>filler_detection_vector</a:t>
            </a:r>
            <a:r>
              <a:rPr lang="en-US" sz="1800" dirty="0" smtClean="0">
                <a:solidFill>
                  <a:schemeClr val="tx1"/>
                </a:solidFill>
                <a:latin typeface="Times New Roman" pitchFamily="18" charset="0"/>
                <a:cs typeface="Times New Roman" pitchFamily="18" charset="0"/>
              </a:rPr>
              <a:t>)))</a:t>
            </a:r>
          </a:p>
          <a:p>
            <a:pPr lvl="1">
              <a:lnSpc>
                <a:spcPct val="150000"/>
              </a:lnSpc>
              <a:buFont typeface="+mj-lt"/>
              <a:buAutoNum type="alphaLcParenR"/>
            </a:pPr>
            <a:endParaRPr lang="en-US" sz="1800" dirty="0" smtClean="0">
              <a:solidFill>
                <a:schemeClr val="tx1"/>
              </a:solidFill>
              <a:latin typeface="Times New Roman" pitchFamily="18" charset="0"/>
              <a:cs typeface="Times New Roman" pitchFamily="18" charset="0"/>
            </a:endParaRPr>
          </a:p>
          <a:p>
            <a:pPr>
              <a:lnSpc>
                <a:spcPct val="100000"/>
              </a:lnSpc>
              <a:buNone/>
            </a:pPr>
            <a:endParaRPr lang="en-US"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smtClean="0">
                <a:latin typeface="Times New Roman" pitchFamily="18" charset="0"/>
                <a:cs typeface="Times New Roman" pitchFamily="18" charset="0"/>
              </a:rPr>
              <a:t>PSEUDOCODE FOR FEATURE EXTRACTION AND MEASURING MEMORABILITY (</a:t>
            </a:r>
            <a:r>
              <a:rPr lang="en-IN" sz="2000" b="1" dirty="0" err="1" smtClean="0">
                <a:latin typeface="Times New Roman" pitchFamily="18" charset="0"/>
                <a:cs typeface="Times New Roman" pitchFamily="18" charset="0"/>
              </a:rPr>
              <a:t>cntd</a:t>
            </a:r>
            <a:r>
              <a:rPr lang="en-IN"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
        <p:nvSpPr>
          <p:cNvPr id="3" name="Text Placeholder 2"/>
          <p:cNvSpPr>
            <a:spLocks noGrp="1"/>
          </p:cNvSpPr>
          <p:nvPr>
            <p:ph type="body" idx="1"/>
          </p:nvPr>
        </p:nvSpPr>
        <p:spPr>
          <a:xfrm>
            <a:off x="311700" y="1391920"/>
            <a:ext cx="8520600" cy="3596640"/>
          </a:xfrm>
        </p:spPr>
        <p:txBody>
          <a:bodyPr/>
          <a:lstStyle/>
          <a:p>
            <a:pPr lvl="1">
              <a:lnSpc>
                <a:spcPct val="150000"/>
              </a:lnSpc>
              <a:buNone/>
            </a:pPr>
            <a:r>
              <a:rPr lang="en-IN" sz="1800" dirty="0" smtClean="0">
                <a:solidFill>
                  <a:schemeClr val="tx1"/>
                </a:solidFill>
                <a:latin typeface="Times New Roman" pitchFamily="18" charset="0"/>
                <a:cs typeface="Times New Roman" pitchFamily="18" charset="0"/>
              </a:rPr>
              <a:t>c) Compute Number of Game images seen</a:t>
            </a:r>
          </a:p>
          <a:p>
            <a:pPr lvl="1">
              <a:lnSpc>
                <a:spcPct val="150000"/>
              </a:lnSpc>
              <a:buNone/>
            </a:pPr>
            <a:r>
              <a:rPr lang="en-IN" sz="1800" dirty="0" smtClean="0">
                <a:solidFill>
                  <a:schemeClr val="tx1"/>
                </a:solidFill>
                <a:latin typeface="Times New Roman" pitchFamily="18" charset="0"/>
                <a:cs typeface="Times New Roman" pitchFamily="18" charset="0"/>
              </a:rPr>
              <a:t>	</a:t>
            </a:r>
            <a:r>
              <a:rPr lang="en-IN" sz="1800" dirty="0" err="1" smtClean="0">
                <a:solidFill>
                  <a:schemeClr val="tx1"/>
                </a:solidFill>
                <a:latin typeface="Times New Roman" pitchFamily="18" charset="0"/>
                <a:cs typeface="Times New Roman" pitchFamily="18" charset="0"/>
              </a:rPr>
              <a:t>num_game_images_seen</a:t>
            </a:r>
            <a:r>
              <a:rPr lang="en-IN" sz="1800" dirty="0" smtClean="0">
                <a:solidFill>
                  <a:schemeClr val="tx1"/>
                </a:solidFill>
                <a:latin typeface="Times New Roman" pitchFamily="18" charset="0"/>
                <a:cs typeface="Times New Roman" pitchFamily="18" charset="0"/>
              </a:rPr>
              <a:t> = </a:t>
            </a:r>
            <a:r>
              <a:rPr lang="en-IN" sz="1800" dirty="0" err="1" smtClean="0">
                <a:solidFill>
                  <a:schemeClr val="tx1"/>
                </a:solidFill>
                <a:latin typeface="Times New Roman" pitchFamily="18" charset="0"/>
                <a:cs typeface="Times New Roman" pitchFamily="18" charset="0"/>
              </a:rPr>
              <a:t>num_repeats_seen</a:t>
            </a:r>
            <a:r>
              <a:rPr lang="en-IN" sz="1800" dirty="0" smtClean="0">
                <a:solidFill>
                  <a:schemeClr val="tx1"/>
                </a:solidFill>
                <a:latin typeface="Times New Roman" pitchFamily="18" charset="0"/>
                <a:cs typeface="Times New Roman" pitchFamily="18" charset="0"/>
              </a:rPr>
              <a:t> + </a:t>
            </a:r>
            <a:r>
              <a:rPr lang="en-IN" sz="1800" dirty="0" err="1" smtClean="0">
                <a:solidFill>
                  <a:schemeClr val="tx1"/>
                </a:solidFill>
                <a:latin typeface="Times New Roman" pitchFamily="18" charset="0"/>
                <a:cs typeface="Times New Roman" pitchFamily="18" charset="0"/>
              </a:rPr>
              <a:t>num_fillers_seen</a:t>
            </a:r>
            <a:r>
              <a:rPr lang="en-IN" sz="1800" dirty="0" smtClean="0">
                <a:solidFill>
                  <a:schemeClr val="tx1"/>
                </a:solidFill>
                <a:latin typeface="Times New Roman" pitchFamily="18" charset="0"/>
                <a:cs typeface="Times New Roman" pitchFamily="18" charset="0"/>
              </a:rPr>
              <a:t>;</a:t>
            </a:r>
          </a:p>
          <a:p>
            <a:pPr lvl="1">
              <a:lnSpc>
                <a:spcPct val="150000"/>
              </a:lnSpc>
              <a:buNone/>
            </a:pPr>
            <a:r>
              <a:rPr lang="en-IN" sz="1800" dirty="0" smtClean="0">
                <a:solidFill>
                  <a:schemeClr val="tx1"/>
                </a:solidFill>
                <a:latin typeface="Times New Roman" pitchFamily="18" charset="0"/>
                <a:cs typeface="Times New Roman" pitchFamily="18" charset="0"/>
              </a:rPr>
              <a:t>d)Compute Number of Subjects per image</a:t>
            </a:r>
          </a:p>
          <a:p>
            <a:pPr lvl="1">
              <a:lnSpc>
                <a:spcPct val="150000"/>
              </a:lnSpc>
              <a:buNone/>
            </a:pPr>
            <a:r>
              <a:rPr lang="en-IN" sz="1800" dirty="0" smtClean="0">
                <a:solidFill>
                  <a:schemeClr val="tx1"/>
                </a:solidFill>
                <a:latin typeface="Times New Roman" pitchFamily="18" charset="0"/>
                <a:cs typeface="Times New Roman" pitchFamily="18" charset="0"/>
              </a:rPr>
              <a:t>e) Compute Hit Rate Statistics</a:t>
            </a:r>
          </a:p>
          <a:p>
            <a:pPr lvl="1">
              <a:lnSpc>
                <a:spcPct val="150000"/>
              </a:lnSpc>
              <a:buNone/>
            </a:pPr>
            <a:r>
              <a:rPr lang="en-US" sz="1800" dirty="0" smtClean="0">
                <a:solidFill>
                  <a:schemeClr val="tx1"/>
                </a:solidFill>
                <a:latin typeface="Times New Roman" pitchFamily="18" charset="0"/>
                <a:cs typeface="Times New Roman" pitchFamily="18" charset="0"/>
              </a:rPr>
              <a:t>	hrs = [</a:t>
            </a:r>
            <a:r>
              <a:rPr lang="en-US" sz="1800" dirty="0" err="1" smtClean="0">
                <a:solidFill>
                  <a:schemeClr val="tx1"/>
                </a:solidFill>
                <a:latin typeface="Times New Roman" pitchFamily="18" charset="0"/>
                <a:cs typeface="Times New Roman" pitchFamily="18" charset="0"/>
              </a:rPr>
              <a:t>im_results.hits</a:t>
            </a:r>
            <a:r>
              <a:rPr lang="en-US" sz="1800" dirty="0" smtClean="0">
                <a:solidFill>
                  <a:schemeClr val="tx1"/>
                </a:solidFill>
                <a:latin typeface="Times New Roman" pitchFamily="18" charset="0"/>
                <a:cs typeface="Times New Roman" pitchFamily="18" charset="0"/>
              </a:rPr>
              <a:t>]./([</a:t>
            </a:r>
            <a:r>
              <a:rPr lang="en-US" sz="1800" dirty="0" err="1" smtClean="0">
                <a:solidFill>
                  <a:schemeClr val="tx1"/>
                </a:solidFill>
                <a:latin typeface="Times New Roman" pitchFamily="18" charset="0"/>
                <a:cs typeface="Times New Roman" pitchFamily="18" charset="0"/>
              </a:rPr>
              <a:t>im_results.hits</a:t>
            </a:r>
            <a:r>
              <a:rPr lang="en-US" sz="1800" dirty="0" smtClean="0">
                <a:solidFill>
                  <a:schemeClr val="tx1"/>
                </a:solidFill>
                <a:latin typeface="Times New Roman" pitchFamily="18" charset="0"/>
                <a:cs typeface="Times New Roman" pitchFamily="18" charset="0"/>
              </a:rPr>
              <a:t>]+[</a:t>
            </a:r>
            <a:r>
              <a:rPr lang="en-US" sz="1800" dirty="0" err="1" smtClean="0">
                <a:solidFill>
                  <a:schemeClr val="tx1"/>
                </a:solidFill>
                <a:latin typeface="Times New Roman" pitchFamily="18" charset="0"/>
                <a:cs typeface="Times New Roman" pitchFamily="18" charset="0"/>
              </a:rPr>
              <a:t>im_results.misses</a:t>
            </a:r>
            <a:r>
              <a:rPr lang="en-US" sz="1800" dirty="0" smtClean="0">
                <a:solidFill>
                  <a:schemeClr val="tx1"/>
                </a:solidFill>
                <a:latin typeface="Times New Roman" pitchFamily="18" charset="0"/>
                <a:cs typeface="Times New Roman" pitchFamily="18" charset="0"/>
              </a:rPr>
              <a:t>]);</a:t>
            </a:r>
          </a:p>
          <a:p>
            <a:pPr>
              <a:lnSpc>
                <a:spcPct val="150000"/>
              </a:lnSpc>
              <a:buNone/>
            </a:pPr>
            <a:endParaRPr lang="en-US" dirty="0" smtClean="0">
              <a:solidFill>
                <a:schemeClr val="tx1"/>
              </a:solidFill>
              <a:latin typeface="Times New Roman" pitchFamily="18" charset="0"/>
              <a:cs typeface="Times New Roman" pitchFamily="18" charset="0"/>
            </a:endParaRPr>
          </a:p>
          <a:p>
            <a:pPr>
              <a:lnSpc>
                <a:spcPct val="150000"/>
              </a:lnSpc>
              <a:buNone/>
            </a:pPr>
            <a:endParaRPr lang="en-US"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smtClean="0">
                <a:latin typeface="Times New Roman" pitchFamily="18" charset="0"/>
                <a:cs typeface="Times New Roman" pitchFamily="18" charset="0"/>
              </a:rPr>
              <a:t>PSEUDOCODE FOR FEATURE EXTRACTION AND MEASURING MEMORABILITY (</a:t>
            </a:r>
            <a:r>
              <a:rPr lang="en-IN" sz="2000" b="1" dirty="0" err="1" smtClean="0">
                <a:latin typeface="Times New Roman" pitchFamily="18" charset="0"/>
                <a:cs typeface="Times New Roman" pitchFamily="18" charset="0"/>
              </a:rPr>
              <a:t>cntd</a:t>
            </a:r>
            <a:r>
              <a:rPr lang="en-IN"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a:p>
        </p:txBody>
      </p:sp>
      <p:sp>
        <p:nvSpPr>
          <p:cNvPr id="3" name="Text Placeholder 2"/>
          <p:cNvSpPr>
            <a:spLocks noGrp="1"/>
          </p:cNvSpPr>
          <p:nvPr>
            <p:ph type="body" idx="1"/>
          </p:nvPr>
        </p:nvSpPr>
        <p:spPr>
          <a:xfrm>
            <a:off x="172720" y="1142315"/>
            <a:ext cx="8832300" cy="3416400"/>
          </a:xfrm>
        </p:spPr>
        <p:txBody>
          <a:bodyPr/>
          <a:lstStyle/>
          <a:p>
            <a:pPr lvl="1">
              <a:lnSpc>
                <a:spcPct val="150000"/>
              </a:lnSpc>
              <a:buNone/>
            </a:pPr>
            <a:r>
              <a:rPr lang="en-IN" sz="1800" dirty="0" smtClean="0">
                <a:solidFill>
                  <a:schemeClr val="tx1"/>
                </a:solidFill>
                <a:latin typeface="Times New Roman" pitchFamily="18" charset="0"/>
                <a:cs typeface="Times New Roman" pitchFamily="18" charset="0"/>
              </a:rPr>
              <a:t>f) Compute Miss/False Alarm Rate Statistics</a:t>
            </a:r>
          </a:p>
          <a:p>
            <a:pPr lvl="1">
              <a:lnSpc>
                <a:spcPct val="150000"/>
              </a:lnSpc>
              <a:buNone/>
            </a:pPr>
            <a:r>
              <a:rPr lang="en-US" sz="1800" dirty="0" err="1" smtClean="0">
                <a:solidFill>
                  <a:schemeClr val="tx1"/>
                </a:solidFill>
                <a:latin typeface="Times New Roman" pitchFamily="18" charset="0"/>
                <a:cs typeface="Times New Roman" pitchFamily="18" charset="0"/>
              </a:rPr>
              <a:t>fars</a:t>
            </a:r>
            <a:r>
              <a:rPr lang="en-US" sz="1800" dirty="0" smtClean="0">
                <a:solidFill>
                  <a:schemeClr val="tx1"/>
                </a:solidFill>
                <a:latin typeface="Times New Roman" pitchFamily="18" charset="0"/>
                <a:cs typeface="Times New Roman" pitchFamily="18" charset="0"/>
              </a:rPr>
              <a:t> = [</a:t>
            </a:r>
            <a:r>
              <a:rPr lang="en-US" sz="1800" dirty="0" err="1" smtClean="0">
                <a:solidFill>
                  <a:schemeClr val="tx1"/>
                </a:solidFill>
                <a:latin typeface="Times New Roman" pitchFamily="18" charset="0"/>
                <a:cs typeface="Times New Roman" pitchFamily="18" charset="0"/>
              </a:rPr>
              <a:t>im_results.false_alarms</a:t>
            </a:r>
            <a:r>
              <a:rPr lang="en-US" sz="1800" dirty="0" smtClean="0">
                <a:solidFill>
                  <a:schemeClr val="tx1"/>
                </a:solidFill>
                <a:latin typeface="Times New Roman" pitchFamily="18" charset="0"/>
                <a:cs typeface="Times New Roman" pitchFamily="18" charset="0"/>
              </a:rPr>
              <a:t>]./([</a:t>
            </a:r>
            <a:r>
              <a:rPr lang="en-US" sz="1800" dirty="0" err="1" smtClean="0">
                <a:solidFill>
                  <a:schemeClr val="tx1"/>
                </a:solidFill>
                <a:latin typeface="Times New Roman" pitchFamily="18" charset="0"/>
                <a:cs typeface="Times New Roman" pitchFamily="18" charset="0"/>
              </a:rPr>
              <a:t>im_results.false_alarms</a:t>
            </a:r>
            <a:r>
              <a:rPr lang="en-US" sz="1800" dirty="0" smtClean="0">
                <a:solidFill>
                  <a:schemeClr val="tx1"/>
                </a:solidFill>
                <a:latin typeface="Times New Roman" pitchFamily="18" charset="0"/>
                <a:cs typeface="Times New Roman" pitchFamily="18" charset="0"/>
              </a:rPr>
              <a:t>]+[</a:t>
            </a:r>
            <a:r>
              <a:rPr lang="en-US" sz="1800" dirty="0" err="1" smtClean="0">
                <a:solidFill>
                  <a:schemeClr val="tx1"/>
                </a:solidFill>
                <a:latin typeface="Times New Roman" pitchFamily="18" charset="0"/>
                <a:cs typeface="Times New Roman" pitchFamily="18" charset="0"/>
              </a:rPr>
              <a:t>im_results.correct_rejections</a:t>
            </a:r>
            <a:r>
              <a:rPr lang="en-US" sz="1800" dirty="0" smtClean="0">
                <a:solidFill>
                  <a:schemeClr val="tx1"/>
                </a:solidFill>
                <a:latin typeface="Times New Roman" pitchFamily="18" charset="0"/>
                <a:cs typeface="Times New Roman" pitchFamily="18" charset="0"/>
              </a:rPr>
              <a:t>]);</a:t>
            </a:r>
          </a:p>
          <a:p>
            <a:pPr>
              <a:lnSpc>
                <a:spcPct val="150000"/>
              </a:lnSpc>
              <a:buNone/>
            </a:pPr>
            <a:endParaRPr lang="en-IN" sz="1400" dirty="0" smtClean="0">
              <a:solidFill>
                <a:schemeClr val="tx1"/>
              </a:solidFill>
              <a:latin typeface="Times New Roman" pitchFamily="18" charset="0"/>
              <a:cs typeface="Times New Roman" pitchFamily="18" charset="0"/>
            </a:endParaRPr>
          </a:p>
          <a:p>
            <a:pPr>
              <a:lnSpc>
                <a:spcPct val="150000"/>
              </a:lnSpc>
              <a:buNone/>
            </a:pPr>
            <a:r>
              <a:rPr lang="en-IN" sz="1400" dirty="0" smtClean="0">
                <a:solidFill>
                  <a:schemeClr val="tx1"/>
                </a:solidFill>
                <a:latin typeface="Times New Roman" pitchFamily="18" charset="0"/>
                <a:cs typeface="Times New Roman" pitchFamily="18" charset="0"/>
              </a:rPr>
              <a:t> </a:t>
            </a:r>
            <a:r>
              <a:rPr lang="en-IN" dirty="0" smtClean="0">
                <a:solidFill>
                  <a:schemeClr val="tx1"/>
                </a:solidFill>
                <a:latin typeface="Times New Roman" pitchFamily="18" charset="0"/>
                <a:cs typeface="Times New Roman" pitchFamily="18" charset="0"/>
              </a:rPr>
              <a:t>Step 4: Get the computed  Memorability Score and Visualizations</a:t>
            </a:r>
          </a:p>
          <a:p>
            <a:pPr>
              <a:lnSpc>
                <a:spcPct val="150000"/>
              </a:lnSpc>
              <a:buNone/>
            </a:pPr>
            <a:r>
              <a:rPr lang="en-IN" dirty="0" smtClean="0">
                <a:solidFill>
                  <a:schemeClr val="tx1"/>
                </a:solidFill>
                <a:latin typeface="Times New Roman" pitchFamily="18" charset="0"/>
                <a:cs typeface="Times New Roman" pitchFamily="18" charset="0"/>
              </a:rPr>
              <a:t>			</a:t>
            </a:r>
            <a:r>
              <a:rPr lang="en-IN" dirty="0" err="1" smtClean="0">
                <a:solidFill>
                  <a:schemeClr val="tx1"/>
                </a:solidFill>
                <a:latin typeface="Times New Roman" pitchFamily="18" charset="0"/>
                <a:cs typeface="Times New Roman" pitchFamily="18" charset="0"/>
              </a:rPr>
              <a:t>num_subjects_distr</a:t>
            </a:r>
            <a:r>
              <a:rPr lang="en-IN" dirty="0" smtClean="0">
                <a:solidFill>
                  <a:schemeClr val="tx1"/>
                </a:solidFill>
                <a:latin typeface="Times New Roman" pitchFamily="18" charset="0"/>
                <a:cs typeface="Times New Roman" pitchFamily="18" charset="0"/>
              </a:rPr>
              <a:t> = [</a:t>
            </a:r>
            <a:r>
              <a:rPr lang="en-IN" dirty="0" err="1" smtClean="0">
                <a:solidFill>
                  <a:schemeClr val="tx1"/>
                </a:solidFill>
                <a:latin typeface="Times New Roman" pitchFamily="18" charset="0"/>
                <a:cs typeface="Times New Roman" pitchFamily="18" charset="0"/>
              </a:rPr>
              <a:t>im_results.hits</a:t>
            </a:r>
            <a:r>
              <a:rPr lang="en-IN" dirty="0" smtClean="0">
                <a:solidFill>
                  <a:schemeClr val="tx1"/>
                </a:solidFill>
                <a:latin typeface="Times New Roman" pitchFamily="18" charset="0"/>
                <a:cs typeface="Times New Roman" pitchFamily="18" charset="0"/>
              </a:rPr>
              <a:t>]+[</a:t>
            </a:r>
            <a:r>
              <a:rPr lang="en-IN" dirty="0" err="1" smtClean="0">
                <a:solidFill>
                  <a:schemeClr val="tx1"/>
                </a:solidFill>
                <a:latin typeface="Times New Roman" pitchFamily="18" charset="0"/>
                <a:cs typeface="Times New Roman" pitchFamily="18" charset="0"/>
              </a:rPr>
              <a:t>im_results.misses</a:t>
            </a:r>
            <a:r>
              <a:rPr lang="en-IN" dirty="0" smtClean="0">
                <a:solidFill>
                  <a:schemeClr val="tx1"/>
                </a:solidFill>
                <a:latin typeface="Times New Roman" pitchFamily="18" charset="0"/>
                <a:cs typeface="Times New Roman" pitchFamily="18" charset="0"/>
              </a:rPr>
              <a:t>]</a:t>
            </a:r>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solidFill>
                  <a:schemeClr val="tx1"/>
                </a:solidFill>
                <a:latin typeface="Times New Roman" pitchFamily="18" charset="0"/>
                <a:cs typeface="Times New Roman" pitchFamily="18" charset="0"/>
              </a:rPr>
              <a:t>INPUT OUTPUT FOR </a:t>
            </a:r>
            <a:r>
              <a:rPr lang="en-IN" sz="2000" b="1" dirty="0" smtClean="0">
                <a:solidFill>
                  <a:schemeClr val="tx1"/>
                </a:solidFill>
                <a:latin typeface="Times New Roman" pitchFamily="18" charset="0"/>
                <a:cs typeface="Times New Roman" pitchFamily="18" charset="0"/>
              </a:rPr>
              <a:t>FEATURE EXTRACTION AND MEASURING MEMORABILITY</a:t>
            </a:r>
            <a:endParaRPr lang="en-US" sz="2000" b="1" dirty="0">
              <a:solidFill>
                <a:schemeClr val="tx1"/>
              </a:solidFill>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pPr>
              <a:lnSpc>
                <a:spcPct val="150000"/>
              </a:lnSpc>
              <a:buNone/>
            </a:pPr>
            <a:r>
              <a:rPr lang="en-IN" b="1" dirty="0" smtClean="0">
                <a:solidFill>
                  <a:schemeClr val="tx1"/>
                </a:solidFill>
                <a:latin typeface="Times New Roman" pitchFamily="18" charset="0"/>
                <a:cs typeface="Times New Roman" pitchFamily="18" charset="0"/>
              </a:rPr>
              <a:t>INPUT :</a:t>
            </a:r>
          </a:p>
          <a:p>
            <a:pPr>
              <a:lnSpc>
                <a:spcPct val="150000"/>
              </a:lnSpc>
              <a:buNone/>
            </a:pPr>
            <a:r>
              <a:rPr lang="en-IN" dirty="0" smtClean="0">
                <a:solidFill>
                  <a:schemeClr val="tx1"/>
                </a:solidFill>
                <a:latin typeface="Times New Roman" pitchFamily="18" charset="0"/>
                <a:cs typeface="Times New Roman" pitchFamily="18" charset="0"/>
              </a:rPr>
              <a:t>Database in matrix form consisting of images with probability that each image will be remembered after a single View.</a:t>
            </a:r>
          </a:p>
          <a:p>
            <a:pPr>
              <a:lnSpc>
                <a:spcPct val="150000"/>
              </a:lnSpc>
              <a:buNone/>
            </a:pPr>
            <a:r>
              <a:rPr lang="en-IN" b="1" dirty="0" smtClean="0">
                <a:solidFill>
                  <a:schemeClr val="tx1"/>
                </a:solidFill>
                <a:latin typeface="Times New Roman" pitchFamily="18" charset="0"/>
                <a:cs typeface="Times New Roman" pitchFamily="18" charset="0"/>
              </a:rPr>
              <a:t>OUTPUT:</a:t>
            </a:r>
          </a:p>
          <a:p>
            <a:pPr>
              <a:lnSpc>
                <a:spcPct val="150000"/>
              </a:lnSpc>
              <a:buNone/>
            </a:pPr>
            <a:r>
              <a:rPr lang="en-IN" dirty="0" smtClean="0">
                <a:solidFill>
                  <a:schemeClr val="tx1"/>
                </a:solidFill>
                <a:latin typeface="Times New Roman" pitchFamily="18" charset="0"/>
                <a:cs typeface="Times New Roman" pitchFamily="18" charset="0"/>
              </a:rPr>
              <a:t>Computed  Memorability Score and Visualizations.</a:t>
            </a:r>
          </a:p>
          <a:p>
            <a:pPr>
              <a:lnSpc>
                <a:spcPct val="150000"/>
              </a:lnSpc>
              <a:buNone/>
            </a:pPr>
            <a:r>
              <a:rPr lang="en-US" b="1" dirty="0" smtClean="0">
                <a:solidFill>
                  <a:schemeClr val="tx1"/>
                </a:solidFill>
                <a:latin typeface="Times New Roman" pitchFamily="18" charset="0"/>
                <a:cs typeface="Times New Roman" pitchFamily="18" charset="0"/>
              </a:rPr>
              <a:t>INFERENCE:</a:t>
            </a:r>
          </a:p>
          <a:p>
            <a:pPr>
              <a:lnSpc>
                <a:spcPct val="150000"/>
              </a:lnSpc>
              <a:buNone/>
            </a:pPr>
            <a:r>
              <a:rPr lang="en-IN" b="1" dirty="0" smtClean="0">
                <a:solidFill>
                  <a:schemeClr val="tx1"/>
                </a:solidFill>
                <a:latin typeface="Times New Roman" pitchFamily="18" charset="0"/>
                <a:cs typeface="Times New Roman" pitchFamily="18" charset="0"/>
              </a:rPr>
              <a:t>Thus, memorability scores are a good measure of correct memories.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7427" y="159222"/>
            <a:ext cx="8572500" cy="707886"/>
          </a:xfrm>
          <a:prstGeom prst="rect">
            <a:avLst/>
          </a:prstGeom>
        </p:spPr>
        <p:txBody>
          <a:bodyPr wrap="square">
            <a:spAutoFit/>
          </a:bodyPr>
          <a:lstStyle/>
          <a:p>
            <a:r>
              <a:rPr lang="en-IN" sz="2000" dirty="0">
                <a:latin typeface="Times New Roman" pitchFamily="18" charset="0"/>
                <a:cs typeface="Times New Roman" pitchFamily="18" charset="0"/>
              </a:rPr>
              <a:t>DETAILED ARCHITECTURE DIAGRAM MODULE WISE SPLIT UP – RANDOM  </a:t>
            </a:r>
            <a:r>
              <a:rPr lang="en-IN" sz="2000" dirty="0" smtClean="0">
                <a:latin typeface="Times New Roman" pitchFamily="18" charset="0"/>
                <a:cs typeface="Times New Roman" pitchFamily="18" charset="0"/>
              </a:rPr>
              <a:t>SPLITS(2)</a:t>
            </a:r>
            <a:endParaRPr lang="en-US" sz="2000" dirty="0">
              <a:latin typeface="Times New Roman" pitchFamily="18" charset="0"/>
              <a:cs typeface="Times New Roman" pitchFamily="18" charset="0"/>
            </a:endParaRPr>
          </a:p>
        </p:txBody>
      </p:sp>
      <p:pic>
        <p:nvPicPr>
          <p:cNvPr id="5" name="Picture 4" descr="RANDOM SPILT (1).jpg"/>
          <p:cNvPicPr>
            <a:picLocks noChangeAspect="1"/>
          </p:cNvPicPr>
          <p:nvPr/>
        </p:nvPicPr>
        <p:blipFill>
          <a:blip r:embed="rId2"/>
          <a:stretch>
            <a:fillRect/>
          </a:stretch>
        </p:blipFill>
        <p:spPr>
          <a:xfrm>
            <a:off x="1926907" y="883920"/>
            <a:ext cx="5947093" cy="2915920"/>
          </a:xfrm>
          <a:prstGeom prst="rect">
            <a:avLst/>
          </a:prstGeom>
        </p:spPr>
      </p:pic>
      <p:pic>
        <p:nvPicPr>
          <p:cNvPr id="4098" name="Picture 2"/>
          <p:cNvPicPr>
            <a:picLocks noChangeAspect="1" noChangeArrowheads="1"/>
          </p:cNvPicPr>
          <p:nvPr/>
        </p:nvPicPr>
        <p:blipFill>
          <a:blip r:embed="rId3"/>
          <a:srcRect/>
          <a:stretch>
            <a:fillRect/>
          </a:stretch>
        </p:blipFill>
        <p:spPr bwMode="auto">
          <a:xfrm>
            <a:off x="394653" y="1303020"/>
            <a:ext cx="1323975" cy="952500"/>
          </a:xfrm>
          <a:prstGeom prst="rect">
            <a:avLst/>
          </a:prstGeom>
          <a:noFill/>
          <a:ln w="9525">
            <a:solidFill>
              <a:schemeClr val="bg1"/>
            </a:solidFill>
            <a:miter lim="800000"/>
            <a:headEnd/>
            <a:tailEnd/>
          </a:ln>
        </p:spPr>
      </p:pic>
      <p:cxnSp>
        <p:nvCxnSpPr>
          <p:cNvPr id="15" name="Straight Arrow Connector 14"/>
          <p:cNvCxnSpPr>
            <a:stCxn id="4098" idx="3"/>
          </p:cNvCxnSpPr>
          <p:nvPr/>
        </p:nvCxnSpPr>
        <p:spPr>
          <a:xfrm flipV="1">
            <a:off x="1718628" y="1778000"/>
            <a:ext cx="282892" cy="127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4099" name="Picture 3"/>
          <p:cNvPicPr>
            <a:picLocks noChangeAspect="1" noChangeArrowheads="1"/>
          </p:cNvPicPr>
          <p:nvPr/>
        </p:nvPicPr>
        <p:blipFill>
          <a:blip r:embed="rId4"/>
          <a:srcRect/>
          <a:stretch>
            <a:fillRect/>
          </a:stretch>
        </p:blipFill>
        <p:spPr bwMode="auto">
          <a:xfrm>
            <a:off x="4187190" y="3870961"/>
            <a:ext cx="1939290" cy="102615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smtClean="0">
                <a:latin typeface="Times New Roman" pitchFamily="18" charset="0"/>
                <a:cs typeface="Times New Roman" pitchFamily="18" charset="0"/>
              </a:rPr>
              <a:t>PSEUDOCODE FOR RANDOM SPLITS</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pPr>
              <a:lnSpc>
                <a:spcPct val="150000"/>
              </a:lnSpc>
              <a:buNone/>
            </a:pPr>
            <a:r>
              <a:rPr lang="en-IN" dirty="0" smtClean="0">
                <a:solidFill>
                  <a:schemeClr val="tx1"/>
                </a:solidFill>
                <a:latin typeface="Times New Roman" pitchFamily="18" charset="0"/>
                <a:cs typeface="Times New Roman" pitchFamily="18" charset="0"/>
              </a:rPr>
              <a:t>Step 1</a:t>
            </a:r>
            <a:r>
              <a:rPr lang="en-IN" b="1" dirty="0" smtClean="0">
                <a:solidFill>
                  <a:schemeClr val="tx1"/>
                </a:solidFill>
                <a:latin typeface="Times New Roman" pitchFamily="18" charset="0"/>
                <a:cs typeface="Times New Roman" pitchFamily="18" charset="0"/>
              </a:rPr>
              <a:t>: </a:t>
            </a:r>
            <a:r>
              <a:rPr lang="en-IN" dirty="0" smtClean="0">
                <a:solidFill>
                  <a:schemeClr val="tx1"/>
                </a:solidFill>
                <a:latin typeface="Times New Roman" pitchFamily="18" charset="0"/>
                <a:cs typeface="Times New Roman" pitchFamily="18" charset="0"/>
              </a:rPr>
              <a:t>Input the database in matrix form consisting of </a:t>
            </a:r>
            <a:r>
              <a:rPr lang="en-IN" dirty="0" smtClean="0">
                <a:solidFill>
                  <a:schemeClr val="tx1"/>
                </a:solidFill>
                <a:latin typeface="Times New Roman" pitchFamily="18" charset="0"/>
                <a:cs typeface="Times New Roman" pitchFamily="18" charset="0"/>
              </a:rPr>
              <a:t>images </a:t>
            </a:r>
            <a:r>
              <a:rPr lang="en-IN" dirty="0" smtClean="0">
                <a:solidFill>
                  <a:schemeClr val="tx1"/>
                </a:solidFill>
                <a:latin typeface="Times New Roman" pitchFamily="18" charset="0"/>
                <a:cs typeface="Times New Roman" pitchFamily="18" charset="0"/>
              </a:rPr>
              <a:t>that each image will be remembered after a single View.</a:t>
            </a:r>
            <a:endParaRPr lang="en-US" dirty="0" smtClean="0">
              <a:solidFill>
                <a:schemeClr val="tx1"/>
              </a:solidFill>
              <a:latin typeface="Times New Roman" pitchFamily="18" charset="0"/>
              <a:cs typeface="Times New Roman" pitchFamily="18" charset="0"/>
            </a:endParaRPr>
          </a:p>
          <a:p>
            <a:pPr>
              <a:lnSpc>
                <a:spcPct val="150000"/>
              </a:lnSpc>
              <a:buNone/>
            </a:pPr>
            <a:r>
              <a:rPr lang="en-IN" dirty="0" smtClean="0">
                <a:solidFill>
                  <a:schemeClr val="tx1"/>
                </a:solidFill>
                <a:latin typeface="Times New Roman" pitchFamily="18" charset="0"/>
                <a:cs typeface="Times New Roman" pitchFamily="18" charset="0"/>
              </a:rPr>
              <a:t>Step 2 :Generate many random splits.</a:t>
            </a:r>
            <a:endParaRPr lang="en-US" dirty="0" smtClean="0">
              <a:solidFill>
                <a:schemeClr val="tx1"/>
              </a:solidFill>
              <a:latin typeface="Times New Roman" pitchFamily="18" charset="0"/>
              <a:cs typeface="Times New Roman" pitchFamily="18" charset="0"/>
            </a:endParaRPr>
          </a:p>
          <a:p>
            <a:pPr>
              <a:lnSpc>
                <a:spcPct val="150000"/>
              </a:lnSpc>
              <a:buNone/>
            </a:pPr>
            <a:r>
              <a:rPr lang="en-IN" dirty="0" smtClean="0">
                <a:solidFill>
                  <a:schemeClr val="tx1"/>
                </a:solidFill>
                <a:latin typeface="Times New Roman" pitchFamily="18" charset="0"/>
                <a:cs typeface="Times New Roman" pitchFamily="18" charset="0"/>
              </a:rPr>
              <a:t>Step 3: Get the target detection vector and Ignore the texture images.</a:t>
            </a:r>
            <a:endParaRPr lang="en-US" dirty="0" smtClean="0">
              <a:solidFill>
                <a:schemeClr val="tx1"/>
              </a:solidFill>
              <a:latin typeface="Times New Roman" pitchFamily="18" charset="0"/>
              <a:cs typeface="Times New Roman" pitchFamily="18" charset="0"/>
            </a:endParaRPr>
          </a:p>
          <a:p>
            <a:pPr>
              <a:lnSpc>
                <a:spcPct val="150000"/>
              </a:lnSpc>
              <a:buNone/>
            </a:pPr>
            <a:r>
              <a:rPr lang="en-IN" dirty="0" smtClean="0">
                <a:solidFill>
                  <a:schemeClr val="tx1"/>
                </a:solidFill>
                <a:latin typeface="Times New Roman" pitchFamily="18" charset="0"/>
                <a:cs typeface="Times New Roman" pitchFamily="18" charset="0"/>
              </a:rPr>
              <a:t>Step 4: Split Half subject Hit Rate Ratio.</a:t>
            </a:r>
            <a:endParaRPr lang="en-US" dirty="0" smtClean="0">
              <a:solidFill>
                <a:schemeClr val="tx1"/>
              </a:solidFill>
              <a:latin typeface="Times New Roman" pitchFamily="18" charset="0"/>
              <a:cs typeface="Times New Roman" pitchFamily="18" charset="0"/>
            </a:endParaRPr>
          </a:p>
          <a:p>
            <a:pPr>
              <a:lnSpc>
                <a:spcPct val="150000"/>
              </a:lnSpc>
              <a:buNone/>
            </a:pPr>
            <a:r>
              <a:rPr lang="en-IN" dirty="0" smtClean="0">
                <a:solidFill>
                  <a:schemeClr val="tx1"/>
                </a:solidFill>
                <a:latin typeface="Times New Roman" pitchFamily="18" charset="0"/>
                <a:cs typeface="Times New Roman" pitchFamily="18" charset="0"/>
              </a:rPr>
              <a:t>Step 5 : Split the target detection Vectors into training and testing Hit Rate Ratios.</a:t>
            </a:r>
            <a:endParaRPr lang="en-US" dirty="0" smtClean="0">
              <a:solidFill>
                <a:schemeClr val="tx1"/>
              </a:solidFill>
              <a:latin typeface="Times New Roman" pitchFamily="18" charset="0"/>
              <a:cs typeface="Times New Roman" pitchFamily="18" charset="0"/>
            </a:endParaRPr>
          </a:p>
          <a:p>
            <a:pPr>
              <a:lnSpc>
                <a:spcPct val="150000"/>
              </a:lnSpc>
              <a:buNone/>
            </a:pPr>
            <a:r>
              <a:rPr lang="en-IN" dirty="0" smtClean="0">
                <a:solidFill>
                  <a:schemeClr val="tx1"/>
                </a:solidFill>
                <a:latin typeface="Times New Roman" pitchFamily="18" charset="0"/>
                <a:cs typeface="Times New Roman" pitchFamily="18" charset="0"/>
              </a:rPr>
              <a:t>Step 6: Output consists of Splited training and testing data in matrix format.</a:t>
            </a:r>
            <a:endParaRPr lang="en-US" dirty="0" smtClean="0">
              <a:solidFill>
                <a:schemeClr val="tx1"/>
              </a:solidFill>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latin typeface="Times New Roman" pitchFamily="18" charset="0"/>
                <a:cs typeface="Times New Roman" pitchFamily="18" charset="0"/>
              </a:rPr>
              <a:t>INPUT OUTPUT FOR RANDOM SPLITS</a:t>
            </a:r>
            <a:endParaRPr lang="en-US" sz="2000" b="1" dirty="0">
              <a:latin typeface="Times New Roman" pitchFamily="18" charset="0"/>
              <a:cs typeface="Times New Roman" pitchFamily="18" charset="0"/>
            </a:endParaRPr>
          </a:p>
        </p:txBody>
      </p:sp>
      <p:sp>
        <p:nvSpPr>
          <p:cNvPr id="3" name="Text Placeholder 2"/>
          <p:cNvSpPr>
            <a:spLocks noGrp="1"/>
          </p:cNvSpPr>
          <p:nvPr>
            <p:ph type="body" idx="1"/>
          </p:nvPr>
        </p:nvSpPr>
        <p:spPr/>
        <p:txBody>
          <a:bodyPr/>
          <a:lstStyle/>
          <a:p>
            <a:pPr>
              <a:lnSpc>
                <a:spcPct val="150000"/>
              </a:lnSpc>
              <a:buNone/>
            </a:pPr>
            <a:r>
              <a:rPr lang="en-IN" b="1" dirty="0" smtClean="0">
                <a:solidFill>
                  <a:schemeClr val="tx1"/>
                </a:solidFill>
                <a:latin typeface="Times New Roman" pitchFamily="18" charset="0"/>
                <a:cs typeface="Times New Roman" pitchFamily="18" charset="0"/>
              </a:rPr>
              <a:t>INPUT :</a:t>
            </a:r>
          </a:p>
          <a:p>
            <a:pPr>
              <a:lnSpc>
                <a:spcPct val="150000"/>
              </a:lnSpc>
              <a:buNone/>
            </a:pPr>
            <a:r>
              <a:rPr lang="en-IN" dirty="0" smtClean="0">
                <a:solidFill>
                  <a:schemeClr val="tx1"/>
                </a:solidFill>
                <a:latin typeface="Times New Roman" pitchFamily="18" charset="0"/>
                <a:cs typeface="Times New Roman" pitchFamily="18" charset="0"/>
              </a:rPr>
              <a:t>Database in matrix form consisting of images with probability that each image will be remembered after a single View.</a:t>
            </a:r>
          </a:p>
          <a:p>
            <a:pPr>
              <a:lnSpc>
                <a:spcPct val="150000"/>
              </a:lnSpc>
              <a:buNone/>
            </a:pPr>
            <a:r>
              <a:rPr lang="en-IN" b="1" dirty="0" smtClean="0">
                <a:solidFill>
                  <a:schemeClr val="tx1"/>
                </a:solidFill>
                <a:latin typeface="Times New Roman" pitchFamily="18" charset="0"/>
                <a:cs typeface="Times New Roman" pitchFamily="18" charset="0"/>
              </a:rPr>
              <a:t>OUTPUT:</a:t>
            </a:r>
          </a:p>
          <a:p>
            <a:pPr>
              <a:lnSpc>
                <a:spcPct val="150000"/>
              </a:lnSpc>
              <a:buNone/>
            </a:pPr>
            <a:r>
              <a:rPr lang="en-IN" dirty="0" smtClean="0">
                <a:solidFill>
                  <a:schemeClr val="tx1"/>
                </a:solidFill>
                <a:latin typeface="Times New Roman" pitchFamily="18" charset="0"/>
                <a:cs typeface="Times New Roman" pitchFamily="18" charset="0"/>
              </a:rPr>
              <a:t>Splited training and testing data in matrix format</a:t>
            </a:r>
            <a:r>
              <a:rPr lang="en-IN" dirty="0" smtClean="0">
                <a:latin typeface="Times New Roman" pitchFamily="18" charset="0"/>
                <a:cs typeface="Times New Roman" pitchFamily="18" charset="0"/>
              </a:rPr>
              <a:t>.</a:t>
            </a:r>
            <a:r>
              <a:rPr lang="en-IN" dirty="0" smtClean="0">
                <a:solidFill>
                  <a:schemeClr val="tx1"/>
                </a:solidFill>
                <a:latin typeface="Times New Roman" pitchFamily="18" charset="0"/>
                <a:cs typeface="Times New Roman" pitchFamily="18" charset="0"/>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16300C9-0A60-40BC-8855-EF29E43D7A35}"/>
              </a:ext>
            </a:extLst>
          </p:cNvPr>
          <p:cNvSpPr>
            <a:spLocks noGrp="1"/>
          </p:cNvSpPr>
          <p:nvPr>
            <p:ph type="title"/>
          </p:nvPr>
        </p:nvSpPr>
        <p:spPr/>
        <p:txBody>
          <a:bodyPr/>
          <a:lstStyle/>
          <a:p>
            <a:r>
              <a:rPr lang="en-US" sz="2000" b="1" dirty="0" smtClean="0">
                <a:latin typeface="Times New Roman" pitchFamily="18" charset="0"/>
                <a:cs typeface="Times New Roman" pitchFamily="18" charset="0"/>
              </a:rPr>
              <a:t>INTRODUCTION</a:t>
            </a:r>
            <a:endParaRPr lang="en-US" sz="2000" b="1" dirty="0">
              <a:latin typeface="Times New Roman" pitchFamily="18" charset="0"/>
              <a:cs typeface="Times New Roman" pitchFamily="18" charset="0"/>
            </a:endParaRPr>
          </a:p>
        </p:txBody>
      </p:sp>
      <p:sp>
        <p:nvSpPr>
          <p:cNvPr id="3" name="Text Placeholder 2">
            <a:extLst>
              <a:ext uri="{FF2B5EF4-FFF2-40B4-BE49-F238E27FC236}">
                <a16:creationId xmlns="" xmlns:a16="http://schemas.microsoft.com/office/drawing/2014/main" id="{E23D2B97-855D-4AB9-BF94-23CE94256B49}"/>
              </a:ext>
            </a:extLst>
          </p:cNvPr>
          <p:cNvSpPr>
            <a:spLocks noGrp="1"/>
          </p:cNvSpPr>
          <p:nvPr>
            <p:ph type="body" idx="1"/>
          </p:nvPr>
        </p:nvSpPr>
        <p:spPr>
          <a:xfrm>
            <a:off x="311700" y="934721"/>
            <a:ext cx="8520600" cy="2448560"/>
          </a:xfrm>
        </p:spPr>
        <p:txBody>
          <a:bodyPr/>
          <a:lstStyle/>
          <a:p>
            <a:pPr>
              <a:lnSpc>
                <a:spcPct val="150000"/>
              </a:lnSpc>
            </a:pPr>
            <a:r>
              <a:rPr lang="en-US" dirty="0">
                <a:solidFill>
                  <a:schemeClr val="tx1"/>
                </a:solidFill>
                <a:latin typeface="Times New Roman"/>
              </a:rPr>
              <a:t>In today's world we deal with more images from capturing images in mobile phones to the Google Image search.</a:t>
            </a:r>
            <a:endParaRPr lang="en-US" dirty="0">
              <a:solidFill>
                <a:schemeClr val="tx1"/>
              </a:solidFill>
            </a:endParaRPr>
          </a:p>
          <a:p>
            <a:pPr>
              <a:lnSpc>
                <a:spcPct val="150000"/>
              </a:lnSpc>
            </a:pPr>
            <a:r>
              <a:rPr lang="en-US" dirty="0">
                <a:solidFill>
                  <a:schemeClr val="tx1"/>
                </a:solidFill>
                <a:latin typeface="Times New Roman"/>
              </a:rPr>
              <a:t>All most all people use the images in one part of their life or other.</a:t>
            </a:r>
          </a:p>
          <a:p>
            <a:pPr>
              <a:lnSpc>
                <a:spcPct val="150000"/>
              </a:lnSpc>
            </a:pPr>
            <a:r>
              <a:rPr lang="en-US" dirty="0" smtClean="0">
                <a:solidFill>
                  <a:schemeClr val="tx1"/>
                </a:solidFill>
                <a:latin typeface="Times New Roman"/>
              </a:rPr>
              <a:t>Currently, there </a:t>
            </a:r>
            <a:r>
              <a:rPr lang="en-US" dirty="0">
                <a:solidFill>
                  <a:schemeClr val="tx1"/>
                </a:solidFill>
                <a:latin typeface="Times New Roman"/>
              </a:rPr>
              <a:t>is only an optimality in text searchers and the predictability of which part of an image is memorable is not in extensive use.</a:t>
            </a:r>
          </a:p>
          <a:p>
            <a:pPr>
              <a:lnSpc>
                <a:spcPct val="150000"/>
              </a:lnSpc>
            </a:pPr>
            <a:endParaRPr lang="en-US" dirty="0"/>
          </a:p>
          <a:p>
            <a:pPr>
              <a:lnSpc>
                <a:spcPct val="114999"/>
              </a:lnSpc>
            </a:pPr>
            <a:endParaRPr lang="en-US" dirty="0"/>
          </a:p>
          <a:p>
            <a:pPr marL="114300" indent="0">
              <a:lnSpc>
                <a:spcPct val="114999"/>
              </a:lnSpc>
              <a:buNone/>
            </a:pPr>
            <a:endParaRPr lang="en-US" dirty="0"/>
          </a:p>
        </p:txBody>
      </p:sp>
    </p:spTree>
    <p:extLst>
      <p:ext uri="{BB962C8B-B14F-4D97-AF65-F5344CB8AC3E}">
        <p14:creationId xmlns="" xmlns:p14="http://schemas.microsoft.com/office/powerpoint/2010/main" val="12391724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707886"/>
          </a:xfrm>
          <a:prstGeom prst="rect">
            <a:avLst/>
          </a:prstGeom>
        </p:spPr>
        <p:txBody>
          <a:bodyPr wrap="square">
            <a:spAutoFit/>
          </a:bodyPr>
          <a:lstStyle/>
          <a:p>
            <a:r>
              <a:rPr lang="en-IN" sz="2000" b="1" dirty="0" smtClean="0">
                <a:latin typeface="Times New Roman" pitchFamily="18" charset="0"/>
                <a:cs typeface="Times New Roman" pitchFamily="18" charset="0"/>
              </a:rPr>
              <a:t>DETAILED ARCHITECTURE DIAGRAM MODULE WISE SPLIT UP  CONSISTENCY ANALYSIS(3)</a:t>
            </a:r>
            <a:endParaRPr lang="en-US" sz="2000" b="1" dirty="0">
              <a:latin typeface="Times New Roman" pitchFamily="18" charset="0"/>
              <a:cs typeface="Times New Roman" pitchFamily="18" charset="0"/>
            </a:endParaRPr>
          </a:p>
        </p:txBody>
      </p:sp>
      <p:pic>
        <p:nvPicPr>
          <p:cNvPr id="5" name="Picture 4" descr="3.Consistency_Analysis_module (1).jpg"/>
          <p:cNvPicPr>
            <a:picLocks noChangeAspect="1"/>
          </p:cNvPicPr>
          <p:nvPr/>
        </p:nvPicPr>
        <p:blipFill>
          <a:blip r:embed="rId2"/>
          <a:stretch>
            <a:fillRect/>
          </a:stretch>
        </p:blipFill>
        <p:spPr>
          <a:xfrm>
            <a:off x="1635760" y="741680"/>
            <a:ext cx="6644640" cy="4226560"/>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70705"/>
            <a:ext cx="8520600" cy="572700"/>
          </a:xfrm>
        </p:spPr>
        <p:txBody>
          <a:bodyPr/>
          <a:lstStyle/>
          <a:p>
            <a:r>
              <a:rPr lang="en-IN" sz="2000" b="1" dirty="0" smtClean="0">
                <a:latin typeface="Times New Roman" pitchFamily="18" charset="0"/>
                <a:cs typeface="Times New Roman" pitchFamily="18" charset="0"/>
              </a:rPr>
              <a:t>PSEUDOCODE FOR CONSISTENCY ANALYSIS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endParaRPr lang="en-US" dirty="0">
              <a:latin typeface="Times New Roman" pitchFamily="18" charset="0"/>
              <a:cs typeface="Times New Roman" pitchFamily="18" charset="0"/>
            </a:endParaRPr>
          </a:p>
        </p:txBody>
      </p:sp>
      <p:sp>
        <p:nvSpPr>
          <p:cNvPr id="3" name="Text Placeholder 2"/>
          <p:cNvSpPr>
            <a:spLocks noGrp="1"/>
          </p:cNvSpPr>
          <p:nvPr>
            <p:ph type="body" idx="1"/>
          </p:nvPr>
        </p:nvSpPr>
        <p:spPr>
          <a:xfrm>
            <a:off x="311700" y="660400"/>
            <a:ext cx="8520600" cy="4318000"/>
          </a:xfrm>
        </p:spPr>
        <p:txBody>
          <a:bodyPr/>
          <a:lstStyle/>
          <a:p>
            <a:pPr>
              <a:lnSpc>
                <a:spcPct val="150000"/>
              </a:lnSpc>
              <a:buNone/>
            </a:pPr>
            <a:r>
              <a:rPr lang="en-IN" dirty="0" smtClean="0">
                <a:solidFill>
                  <a:schemeClr val="tx1"/>
                </a:solidFill>
                <a:latin typeface="Times New Roman" pitchFamily="18" charset="0"/>
                <a:cs typeface="Times New Roman" pitchFamily="18" charset="0"/>
              </a:rPr>
              <a:t>Step 1: Input the Splited training and testing images for analysis of consistency model.</a:t>
            </a:r>
            <a:endParaRPr lang="en-US" dirty="0" smtClean="0">
              <a:solidFill>
                <a:schemeClr val="tx1"/>
              </a:solidFill>
              <a:latin typeface="Times New Roman" pitchFamily="18" charset="0"/>
              <a:cs typeface="Times New Roman" pitchFamily="18" charset="0"/>
            </a:endParaRPr>
          </a:p>
          <a:p>
            <a:pPr>
              <a:lnSpc>
                <a:spcPct val="150000"/>
              </a:lnSpc>
              <a:buNone/>
            </a:pPr>
            <a:r>
              <a:rPr lang="en-IN" dirty="0" smtClean="0">
                <a:solidFill>
                  <a:schemeClr val="tx1"/>
                </a:solidFill>
                <a:latin typeface="Times New Roman" pitchFamily="18" charset="0"/>
                <a:cs typeface="Times New Roman" pitchFamily="18" charset="0"/>
              </a:rPr>
              <a:t>Step 2 : Compute the Spearman's Rank Correlation for image Consistency analysis</a:t>
            </a:r>
            <a:endParaRPr lang="en-US" dirty="0" smtClean="0">
              <a:solidFill>
                <a:schemeClr val="tx1"/>
              </a:solidFill>
              <a:latin typeface="Times New Roman" pitchFamily="18" charset="0"/>
              <a:cs typeface="Times New Roman" pitchFamily="18" charset="0"/>
            </a:endParaRPr>
          </a:p>
          <a:p>
            <a:pPr marL="939800" lvl="1" indent="-342900">
              <a:lnSpc>
                <a:spcPct val="150000"/>
              </a:lnSpc>
              <a:buFont typeface="+mj-lt"/>
              <a:buAutoNum type="alphaLcParenR"/>
            </a:pPr>
            <a:r>
              <a:rPr lang="en-IN" sz="1800" dirty="0" smtClean="0">
                <a:solidFill>
                  <a:schemeClr val="tx1"/>
                </a:solidFill>
                <a:latin typeface="Times New Roman" pitchFamily="18" charset="0"/>
                <a:cs typeface="Times New Roman" pitchFamily="18" charset="0"/>
              </a:rPr>
              <a:t>Compute Mean Scores per Images</a:t>
            </a:r>
            <a:endParaRPr lang="en-US" sz="1800" dirty="0" smtClean="0">
              <a:solidFill>
                <a:schemeClr val="tx1"/>
              </a:solidFill>
              <a:latin typeface="Times New Roman" pitchFamily="18" charset="0"/>
              <a:cs typeface="Times New Roman" pitchFamily="18" charset="0"/>
            </a:endParaRPr>
          </a:p>
          <a:p>
            <a:pPr marL="939800" lvl="1" indent="-342900">
              <a:lnSpc>
                <a:spcPct val="150000"/>
              </a:lnSpc>
              <a:buFont typeface="+mj-lt"/>
              <a:buAutoNum type="alphaLcParenR"/>
            </a:pPr>
            <a:r>
              <a:rPr lang="en-IN" sz="1800" dirty="0" smtClean="0">
                <a:solidFill>
                  <a:schemeClr val="tx1"/>
                </a:solidFill>
                <a:latin typeface="Times New Roman" pitchFamily="18" charset="0"/>
                <a:cs typeface="Times New Roman" pitchFamily="18" charset="0"/>
              </a:rPr>
              <a:t>Compute Consistency of Image</a:t>
            </a:r>
            <a:endParaRPr lang="en-US" sz="1800" dirty="0" smtClean="0">
              <a:solidFill>
                <a:schemeClr val="tx1"/>
              </a:solidFill>
              <a:latin typeface="Times New Roman" pitchFamily="18" charset="0"/>
              <a:cs typeface="Times New Roman" pitchFamily="18" charset="0"/>
            </a:endParaRPr>
          </a:p>
          <a:p>
            <a:pPr>
              <a:lnSpc>
                <a:spcPct val="150000"/>
              </a:lnSpc>
              <a:buNone/>
            </a:pPr>
            <a:r>
              <a:rPr lang="en-IN" dirty="0" smtClean="0">
                <a:solidFill>
                  <a:schemeClr val="tx1"/>
                </a:solidFill>
                <a:latin typeface="Times New Roman" pitchFamily="18" charset="0"/>
                <a:cs typeface="Times New Roman" pitchFamily="18" charset="0"/>
              </a:rPr>
              <a:t>Step 3: Compute Precision Recall for Human Consistency Analysis</a:t>
            </a:r>
            <a:endParaRPr lang="en-US" dirty="0" smtClean="0">
              <a:solidFill>
                <a:schemeClr val="tx1"/>
              </a:solidFill>
              <a:latin typeface="Times New Roman" pitchFamily="18" charset="0"/>
              <a:cs typeface="Times New Roman" pitchFamily="18" charset="0"/>
            </a:endParaRPr>
          </a:p>
          <a:p>
            <a:pPr marL="939800" lvl="1" indent="-342900">
              <a:lnSpc>
                <a:spcPct val="150000"/>
              </a:lnSpc>
              <a:buFont typeface="+mj-lt"/>
              <a:buAutoNum type="alphaLcParenR"/>
            </a:pPr>
            <a:r>
              <a:rPr lang="en-IN" sz="1800" dirty="0" smtClean="0">
                <a:solidFill>
                  <a:schemeClr val="tx1"/>
                </a:solidFill>
                <a:latin typeface="Times New Roman" pitchFamily="18" charset="0"/>
                <a:cs typeface="Times New Roman" pitchFamily="18" charset="0"/>
              </a:rPr>
              <a:t>Sort the images by their score given by the first half of the participants</a:t>
            </a:r>
            <a:endParaRPr lang="en-US" sz="1800" dirty="0" smtClean="0">
              <a:solidFill>
                <a:schemeClr val="tx1"/>
              </a:solidFill>
              <a:latin typeface="Times New Roman" pitchFamily="18" charset="0"/>
              <a:cs typeface="Times New Roman" pitchFamily="18" charset="0"/>
            </a:endParaRPr>
          </a:p>
          <a:p>
            <a:pPr marL="939800" lvl="1" indent="-342900">
              <a:lnSpc>
                <a:spcPct val="150000"/>
              </a:lnSpc>
              <a:buFont typeface="+mj-lt"/>
              <a:buAutoNum type="alphaLcParenR"/>
            </a:pPr>
            <a:r>
              <a:rPr lang="en-IN" sz="1800" dirty="0" smtClean="0">
                <a:solidFill>
                  <a:schemeClr val="tx1"/>
                </a:solidFill>
                <a:latin typeface="Times New Roman" pitchFamily="18" charset="0"/>
                <a:cs typeface="Times New Roman" pitchFamily="18" charset="0"/>
              </a:rPr>
              <a:t>Calculate the cumulative average memorability according to the second half of the participants</a:t>
            </a:r>
            <a:endParaRPr lang="en-US" sz="1800"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smtClean="0">
                <a:latin typeface="Times New Roman" pitchFamily="18" charset="0"/>
                <a:cs typeface="Times New Roman" pitchFamily="18" charset="0"/>
              </a:rPr>
              <a:t>PSEUDOCODE FOR CONSISTENCY ANALYSIS –(</a:t>
            </a:r>
            <a:r>
              <a:rPr lang="en-IN" sz="2000" b="1" dirty="0" err="1" smtClean="0">
                <a:latin typeface="Times New Roman" pitchFamily="18" charset="0"/>
                <a:cs typeface="Times New Roman" pitchFamily="18" charset="0"/>
              </a:rPr>
              <a:t>cntd</a:t>
            </a:r>
            <a:r>
              <a:rPr lang="en-IN" sz="2000" b="1"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a:p>
        </p:txBody>
      </p:sp>
      <p:sp>
        <p:nvSpPr>
          <p:cNvPr id="3" name="Text Placeholder 2"/>
          <p:cNvSpPr>
            <a:spLocks noGrp="1"/>
          </p:cNvSpPr>
          <p:nvPr>
            <p:ph type="body" idx="1"/>
          </p:nvPr>
        </p:nvSpPr>
        <p:spPr/>
        <p:txBody>
          <a:bodyPr/>
          <a:lstStyle/>
          <a:p>
            <a:pPr marL="939800" lvl="1" indent="-342900">
              <a:lnSpc>
                <a:spcPct val="150000"/>
              </a:lnSpc>
              <a:buNone/>
            </a:pPr>
            <a:r>
              <a:rPr lang="en-IN" sz="1800" dirty="0" smtClean="0">
                <a:solidFill>
                  <a:schemeClr val="tx1"/>
                </a:solidFill>
                <a:latin typeface="Times New Roman" pitchFamily="18" charset="0"/>
                <a:cs typeface="Times New Roman" pitchFamily="18" charset="0"/>
              </a:rPr>
              <a:t>c) Use the Object detector function to generate the structure with the detection annotation.</a:t>
            </a:r>
          </a:p>
          <a:p>
            <a:pPr marL="939800" lvl="1" indent="-342900">
              <a:lnSpc>
                <a:spcPct val="150000"/>
              </a:lnSpc>
              <a:buNone/>
            </a:pPr>
            <a:r>
              <a:rPr lang="en-IN" sz="1800" dirty="0" smtClean="0">
                <a:solidFill>
                  <a:schemeClr val="tx1"/>
                </a:solidFill>
                <a:latin typeface="Times New Roman" pitchFamily="18" charset="0"/>
                <a:cs typeface="Times New Roman" pitchFamily="18" charset="0"/>
              </a:rPr>
              <a:t>d) Get the object Confidence and compute the precision Recall.</a:t>
            </a:r>
            <a:endParaRPr lang="en-US" sz="1800" dirty="0" smtClean="0">
              <a:solidFill>
                <a:schemeClr val="tx1"/>
              </a:solidFill>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latin typeface="Times New Roman" pitchFamily="18" charset="0"/>
                <a:cs typeface="Times New Roman" pitchFamily="18" charset="0"/>
              </a:rPr>
              <a:t>INPUT OUTPUT FOR CONSISTENCY ANALYSIS</a:t>
            </a:r>
            <a:endParaRPr lang="en-US" sz="20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311700" y="1005840"/>
            <a:ext cx="8520600" cy="3870960"/>
          </a:xfrm>
        </p:spPr>
        <p:txBody>
          <a:bodyPr/>
          <a:lstStyle/>
          <a:p>
            <a:pPr>
              <a:lnSpc>
                <a:spcPct val="150000"/>
              </a:lnSpc>
              <a:buNone/>
            </a:pPr>
            <a:r>
              <a:rPr lang="en-US" b="1" dirty="0" smtClean="0">
                <a:solidFill>
                  <a:schemeClr val="tx1"/>
                </a:solidFill>
                <a:latin typeface="Times New Roman" pitchFamily="18" charset="0"/>
                <a:cs typeface="Times New Roman" pitchFamily="18" charset="0"/>
              </a:rPr>
              <a:t>INPUT :</a:t>
            </a:r>
          </a:p>
          <a:p>
            <a:pPr>
              <a:lnSpc>
                <a:spcPct val="150000"/>
              </a:lnSpc>
              <a:buNone/>
            </a:pPr>
            <a:r>
              <a:rPr lang="en-IN" dirty="0" smtClean="0">
                <a:solidFill>
                  <a:schemeClr val="tx1"/>
                </a:solidFill>
                <a:latin typeface="Times New Roman" pitchFamily="18" charset="0"/>
                <a:cs typeface="Times New Roman" pitchFamily="18" charset="0"/>
              </a:rPr>
              <a:t>	Splited training and testing images for analysis of consistency model.</a:t>
            </a:r>
          </a:p>
          <a:p>
            <a:pPr>
              <a:lnSpc>
                <a:spcPct val="150000"/>
              </a:lnSpc>
              <a:buNone/>
            </a:pPr>
            <a:r>
              <a:rPr lang="en-IN" b="1" dirty="0" smtClean="0">
                <a:solidFill>
                  <a:schemeClr val="tx1"/>
                </a:solidFill>
                <a:latin typeface="Times New Roman" pitchFamily="18" charset="0"/>
                <a:cs typeface="Times New Roman" pitchFamily="18" charset="0"/>
              </a:rPr>
              <a:t>OUTPUT:</a:t>
            </a:r>
          </a:p>
          <a:p>
            <a:pPr>
              <a:lnSpc>
                <a:spcPct val="150000"/>
              </a:lnSpc>
              <a:buNone/>
            </a:pPr>
            <a:r>
              <a:rPr lang="en-IN" dirty="0" smtClean="0">
                <a:solidFill>
                  <a:schemeClr val="tx1"/>
                </a:solidFill>
                <a:latin typeface="Times New Roman" pitchFamily="18" charset="0"/>
                <a:cs typeface="Times New Roman" pitchFamily="18" charset="0"/>
              </a:rPr>
              <a:t>	The percent of times that these images were remembered by an independent set of participants.</a:t>
            </a:r>
            <a:endParaRPr lang="en-US" dirty="0" smtClean="0">
              <a:solidFill>
                <a:schemeClr val="tx1"/>
              </a:solidFill>
              <a:latin typeface="Times New Roman" pitchFamily="18" charset="0"/>
              <a:cs typeface="Times New Roman" pitchFamily="18" charset="0"/>
            </a:endParaRPr>
          </a:p>
          <a:p>
            <a:pPr>
              <a:lnSpc>
                <a:spcPct val="150000"/>
              </a:lnSpc>
              <a:buNone/>
            </a:pPr>
            <a:r>
              <a:rPr lang="en-IN" b="1" dirty="0" smtClean="0">
                <a:solidFill>
                  <a:schemeClr val="tx1"/>
                </a:solidFill>
                <a:latin typeface="Times New Roman" pitchFamily="18" charset="0"/>
                <a:cs typeface="Times New Roman" pitchFamily="18" charset="0"/>
              </a:rPr>
              <a:t>INFERENCE:</a:t>
            </a:r>
          </a:p>
          <a:p>
            <a:pPr>
              <a:lnSpc>
                <a:spcPct val="150000"/>
              </a:lnSpc>
              <a:buNone/>
            </a:pPr>
            <a:r>
              <a:rPr lang="en-IN" b="1" dirty="0" smtClean="0">
                <a:solidFill>
                  <a:schemeClr val="tx1"/>
                </a:solidFill>
                <a:latin typeface="Times New Roman" pitchFamily="18" charset="0"/>
                <a:cs typeface="Times New Roman" pitchFamily="18" charset="0"/>
              </a:rPr>
              <a:t>	Analysis shows how high human-to-human memorability consistency can be. Thus, our data has enough consistency that it should be possible to predict image memorability</a:t>
            </a:r>
            <a:endParaRPr lang="en-IN" dirty="0" smtClean="0">
              <a:solidFill>
                <a:schemeClr val="tx1"/>
              </a:solidFill>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3040" y="267980"/>
            <a:ext cx="8168640" cy="523220"/>
          </a:xfrm>
          <a:prstGeom prst="rect">
            <a:avLst/>
          </a:prstGeom>
        </p:spPr>
        <p:txBody>
          <a:bodyPr wrap="square">
            <a:spAutoFit/>
          </a:bodyPr>
          <a:lstStyle/>
          <a:p>
            <a:r>
              <a:rPr lang="en-IN" dirty="0" smtClean="0"/>
              <a:t>DETAILED ARCHITECTURE DIAGRAM MODULE WISE SPLIT  WHAT MAKES IMAGE MEMORABLE?(4)</a:t>
            </a:r>
            <a:endParaRPr lang="en-US" dirty="0"/>
          </a:p>
        </p:txBody>
      </p:sp>
      <p:pic>
        <p:nvPicPr>
          <p:cNvPr id="8" name="Picture 7" descr="4Module.PNG"/>
          <p:cNvPicPr>
            <a:picLocks noChangeAspect="1"/>
          </p:cNvPicPr>
          <p:nvPr/>
        </p:nvPicPr>
        <p:blipFill>
          <a:blip r:embed="rId2"/>
          <a:stretch>
            <a:fillRect/>
          </a:stretch>
        </p:blipFill>
        <p:spPr>
          <a:xfrm>
            <a:off x="456625" y="812800"/>
            <a:ext cx="8230749" cy="4111953"/>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445025"/>
            <a:ext cx="8520600" cy="499855"/>
          </a:xfrm>
        </p:spPr>
        <p:txBody>
          <a:bodyPr/>
          <a:lstStyle/>
          <a:p>
            <a:r>
              <a:rPr lang="en-IN" sz="2000" b="1" dirty="0" smtClean="0">
                <a:latin typeface="Times New Roman" pitchFamily="18" charset="0"/>
                <a:cs typeface="Times New Roman" pitchFamily="18" charset="0"/>
              </a:rPr>
              <a:t>PSEUDOCODE FOR WHAT MAKES IMAGE MEMORABLE?</a:t>
            </a:r>
            <a:r>
              <a:rPr lang="en-US" dirty="0" smtClean="0"/>
              <a:t/>
            </a:r>
            <a:br>
              <a:rPr lang="en-US" dirty="0" smtClean="0"/>
            </a:br>
            <a:endParaRPr lang="en-US" dirty="0"/>
          </a:p>
        </p:txBody>
      </p:sp>
      <p:sp>
        <p:nvSpPr>
          <p:cNvPr id="3" name="Text Placeholder 2"/>
          <p:cNvSpPr>
            <a:spLocks noGrp="1"/>
          </p:cNvSpPr>
          <p:nvPr>
            <p:ph type="body" idx="1"/>
          </p:nvPr>
        </p:nvSpPr>
        <p:spPr>
          <a:xfrm>
            <a:off x="311700" y="985520"/>
            <a:ext cx="8520600" cy="3860799"/>
          </a:xfrm>
        </p:spPr>
        <p:txBody>
          <a:bodyPr/>
          <a:lstStyle/>
          <a:p>
            <a:pPr>
              <a:lnSpc>
                <a:spcPct val="150000"/>
              </a:lnSpc>
              <a:buNone/>
            </a:pPr>
            <a:r>
              <a:rPr lang="en-IN" dirty="0" smtClean="0">
                <a:solidFill>
                  <a:schemeClr val="tx1"/>
                </a:solidFill>
                <a:latin typeface="Times New Roman" pitchFamily="18" charset="0"/>
                <a:cs typeface="Times New Roman" pitchFamily="18" charset="0"/>
              </a:rPr>
              <a:t>Step 1: Input the system with Memorable Score with Visualization of Wide range of memorabilities and high inter subject consistency.</a:t>
            </a:r>
            <a:endParaRPr lang="en-US" dirty="0" smtClean="0">
              <a:solidFill>
                <a:schemeClr val="tx1"/>
              </a:solidFill>
              <a:latin typeface="Times New Roman" pitchFamily="18" charset="0"/>
              <a:cs typeface="Times New Roman" pitchFamily="18" charset="0"/>
            </a:endParaRPr>
          </a:p>
          <a:p>
            <a:pPr>
              <a:lnSpc>
                <a:spcPct val="150000"/>
              </a:lnSpc>
              <a:buNone/>
            </a:pPr>
            <a:r>
              <a:rPr lang="en-IN" dirty="0" smtClean="0">
                <a:solidFill>
                  <a:schemeClr val="tx1"/>
                </a:solidFill>
                <a:latin typeface="Times New Roman" pitchFamily="18" charset="0"/>
                <a:cs typeface="Times New Roman" pitchFamily="18" charset="0"/>
              </a:rPr>
              <a:t>Step 2: Color and Simple image feature analysis using memorability as a function of a color</a:t>
            </a:r>
            <a:endParaRPr lang="en-US" dirty="0" smtClean="0">
              <a:solidFill>
                <a:schemeClr val="tx1"/>
              </a:solidFill>
              <a:latin typeface="Times New Roman" pitchFamily="18" charset="0"/>
              <a:cs typeface="Times New Roman" pitchFamily="18" charset="0"/>
            </a:endParaRPr>
          </a:p>
          <a:p>
            <a:pPr lvl="2">
              <a:buNone/>
            </a:pPr>
            <a:r>
              <a:rPr lang="en-IN" sz="1800" dirty="0" smtClean="0">
                <a:solidFill>
                  <a:schemeClr val="tx1"/>
                </a:solidFill>
                <a:latin typeface="Times New Roman" pitchFamily="18" charset="0"/>
                <a:cs typeface="Times New Roman" pitchFamily="18" charset="0"/>
              </a:rPr>
              <a:t>1.Get the sorted target data Hit Rates</a:t>
            </a:r>
            <a:endParaRPr lang="en-US" sz="1800" dirty="0" smtClean="0">
              <a:solidFill>
                <a:schemeClr val="tx1"/>
              </a:solidFill>
              <a:latin typeface="Times New Roman" pitchFamily="18" charset="0"/>
              <a:cs typeface="Times New Roman" pitchFamily="18" charset="0"/>
            </a:endParaRPr>
          </a:p>
          <a:p>
            <a:pPr lvl="2">
              <a:buNone/>
            </a:pPr>
            <a:r>
              <a:rPr lang="en-IN" sz="1800" dirty="0" smtClean="0">
                <a:solidFill>
                  <a:schemeClr val="tx1"/>
                </a:solidFill>
                <a:latin typeface="Times New Roman" pitchFamily="18" charset="0"/>
                <a:cs typeface="Times New Roman" pitchFamily="18" charset="0"/>
              </a:rPr>
              <a:t>2.Get the color Statistics</a:t>
            </a:r>
            <a:endParaRPr lang="en-US" sz="1800" dirty="0" smtClean="0">
              <a:solidFill>
                <a:schemeClr val="tx1"/>
              </a:solidFill>
              <a:latin typeface="Times New Roman" pitchFamily="18" charset="0"/>
              <a:cs typeface="Times New Roman" pitchFamily="18" charset="0"/>
            </a:endParaRPr>
          </a:p>
          <a:p>
            <a:pPr marL="2311400" lvl="4" indent="-342900">
              <a:buFont typeface="+mj-lt"/>
              <a:buAutoNum type="alphaLcParenR"/>
            </a:pPr>
            <a:r>
              <a:rPr lang="en-IN" sz="1800" dirty="0" smtClean="0">
                <a:solidFill>
                  <a:schemeClr val="tx1"/>
                </a:solidFill>
                <a:latin typeface="Times New Roman" pitchFamily="18" charset="0"/>
                <a:cs typeface="Times New Roman" pitchFamily="18" charset="0"/>
              </a:rPr>
              <a:t>Compute Mode Color Histogram Vector</a:t>
            </a:r>
            <a:endParaRPr lang="en-US" sz="1800" dirty="0" smtClean="0">
              <a:solidFill>
                <a:schemeClr val="tx1"/>
              </a:solidFill>
              <a:latin typeface="Times New Roman" pitchFamily="18" charset="0"/>
              <a:cs typeface="Times New Roman" pitchFamily="18" charset="0"/>
            </a:endParaRPr>
          </a:p>
          <a:p>
            <a:pPr marL="2311400" lvl="4" indent="-342900">
              <a:buFont typeface="+mj-lt"/>
              <a:buAutoNum type="alphaLcParenR"/>
            </a:pPr>
            <a:r>
              <a:rPr lang="en-IN" sz="1800" dirty="0" smtClean="0">
                <a:solidFill>
                  <a:schemeClr val="tx1"/>
                </a:solidFill>
                <a:latin typeface="Times New Roman" pitchFamily="18" charset="0"/>
                <a:cs typeface="Times New Roman" pitchFamily="18" charset="0"/>
              </a:rPr>
              <a:t>Compute Mean Color Histogram Vector</a:t>
            </a:r>
            <a:endParaRPr lang="en-US" sz="1800" dirty="0" smtClean="0">
              <a:solidFill>
                <a:schemeClr val="tx1"/>
              </a:solidFill>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1800" b="1" dirty="0" smtClean="0">
                <a:latin typeface="Times New Roman" pitchFamily="18" charset="0"/>
                <a:cs typeface="Times New Roman" pitchFamily="18" charset="0"/>
              </a:rPr>
              <a:t>PSEUDOCODE FOR WHAT MAKES IMAGE MEMORABLE? (CNTD)</a:t>
            </a:r>
            <a:r>
              <a:rPr lang="en-US" dirty="0" smtClean="0"/>
              <a:t/>
            </a:r>
            <a:br>
              <a:rPr lang="en-US" dirty="0" smtClean="0"/>
            </a:br>
            <a:endParaRPr lang="en-US" dirty="0"/>
          </a:p>
        </p:txBody>
      </p:sp>
      <p:sp>
        <p:nvSpPr>
          <p:cNvPr id="3" name="Text Placeholder 2"/>
          <p:cNvSpPr>
            <a:spLocks noGrp="1"/>
          </p:cNvSpPr>
          <p:nvPr>
            <p:ph type="body" idx="1"/>
          </p:nvPr>
        </p:nvSpPr>
        <p:spPr>
          <a:xfrm>
            <a:off x="311700" y="1036320"/>
            <a:ext cx="8520600" cy="3942080"/>
          </a:xfrm>
        </p:spPr>
        <p:txBody>
          <a:bodyPr/>
          <a:lstStyle/>
          <a:p>
            <a:pPr>
              <a:buNone/>
            </a:pPr>
            <a:r>
              <a:rPr lang="en-IN" dirty="0" smtClean="0">
                <a:solidFill>
                  <a:schemeClr val="tx1"/>
                </a:solidFill>
                <a:latin typeface="Times New Roman" pitchFamily="18" charset="0"/>
                <a:cs typeface="Times New Roman" pitchFamily="18" charset="0"/>
              </a:rPr>
              <a:t>Step 3: Compute the Non-Semantics Object Statistics</a:t>
            </a:r>
            <a:endParaRPr lang="en-US" dirty="0" smtClean="0">
              <a:solidFill>
                <a:schemeClr val="tx1"/>
              </a:solidFill>
              <a:latin typeface="Times New Roman" pitchFamily="18" charset="0"/>
              <a:cs typeface="Times New Roman" pitchFamily="18" charset="0"/>
            </a:endParaRPr>
          </a:p>
          <a:p>
            <a:pPr marL="1397000" lvl="2" indent="-342900">
              <a:buFont typeface="+mj-lt"/>
              <a:buAutoNum type="alphaLcParenR"/>
            </a:pPr>
            <a:r>
              <a:rPr lang="en-IN" dirty="0" smtClean="0">
                <a:solidFill>
                  <a:schemeClr val="tx1"/>
                </a:solidFill>
                <a:latin typeface="Times New Roman" pitchFamily="18" charset="0"/>
                <a:cs typeface="Times New Roman" pitchFamily="18" charset="0"/>
              </a:rPr>
              <a:t>Compute Object Counts V/s Hit Rate</a:t>
            </a:r>
            <a:endParaRPr lang="en-US" dirty="0" smtClean="0">
              <a:solidFill>
                <a:schemeClr val="tx1"/>
              </a:solidFill>
              <a:latin typeface="Times New Roman" pitchFamily="18" charset="0"/>
              <a:cs typeface="Times New Roman" pitchFamily="18" charset="0"/>
            </a:endParaRPr>
          </a:p>
          <a:p>
            <a:pPr marL="1397000" lvl="2" indent="-342900">
              <a:buFont typeface="+mj-lt"/>
              <a:buAutoNum type="alphaLcParenR"/>
            </a:pPr>
            <a:r>
              <a:rPr lang="en-IN" dirty="0" smtClean="0">
                <a:solidFill>
                  <a:schemeClr val="tx1"/>
                </a:solidFill>
                <a:latin typeface="Times New Roman" pitchFamily="18" charset="0"/>
                <a:cs typeface="Times New Roman" pitchFamily="18" charset="0"/>
              </a:rPr>
              <a:t>Compute Object mean Area V/s Hit Rate</a:t>
            </a:r>
            <a:endParaRPr lang="en-US" dirty="0" smtClean="0">
              <a:solidFill>
                <a:schemeClr val="tx1"/>
              </a:solidFill>
              <a:latin typeface="Times New Roman" pitchFamily="18" charset="0"/>
              <a:cs typeface="Times New Roman" pitchFamily="18" charset="0"/>
            </a:endParaRPr>
          </a:p>
          <a:p>
            <a:pPr>
              <a:lnSpc>
                <a:spcPct val="150000"/>
              </a:lnSpc>
              <a:buNone/>
            </a:pPr>
            <a:r>
              <a:rPr lang="en-IN" b="1" dirty="0" smtClean="0">
                <a:solidFill>
                  <a:schemeClr val="tx1"/>
                </a:solidFill>
                <a:latin typeface="Times New Roman" pitchFamily="18" charset="0"/>
                <a:cs typeface="Times New Roman" pitchFamily="18" charset="0"/>
              </a:rPr>
              <a:t>INPUT</a:t>
            </a:r>
            <a:r>
              <a:rPr lang="en-IN" dirty="0" smtClean="0">
                <a:solidFill>
                  <a:schemeClr val="tx1"/>
                </a:solidFill>
                <a:latin typeface="Times New Roman" pitchFamily="18" charset="0"/>
                <a:cs typeface="Times New Roman" pitchFamily="18" charset="0"/>
              </a:rPr>
              <a:t> : Memorable Score with Visualization of Wide range of memorabilities and high inter subject consistency.</a:t>
            </a:r>
          </a:p>
          <a:p>
            <a:pPr>
              <a:lnSpc>
                <a:spcPct val="150000"/>
              </a:lnSpc>
              <a:buNone/>
            </a:pPr>
            <a:r>
              <a:rPr lang="en-IN" b="1" dirty="0" smtClean="0">
                <a:solidFill>
                  <a:schemeClr val="tx1"/>
                </a:solidFill>
                <a:latin typeface="Times New Roman" pitchFamily="18" charset="0"/>
                <a:cs typeface="Times New Roman" pitchFamily="18" charset="0"/>
              </a:rPr>
              <a:t>OUTPUT:</a:t>
            </a:r>
            <a:r>
              <a:rPr lang="en-IN" dirty="0" smtClean="0">
                <a:solidFill>
                  <a:schemeClr val="tx1"/>
                </a:solidFill>
                <a:latin typeface="Times New Roman" pitchFamily="18" charset="0"/>
                <a:cs typeface="Times New Roman" pitchFamily="18" charset="0"/>
              </a:rPr>
              <a:t> Visualizations of Color Statistics and Non Schematics Object Statistics.</a:t>
            </a:r>
          </a:p>
          <a:p>
            <a:pPr>
              <a:lnSpc>
                <a:spcPct val="150000"/>
              </a:lnSpc>
              <a:buNone/>
            </a:pPr>
            <a:r>
              <a:rPr lang="en-IN" b="1" dirty="0" smtClean="0">
                <a:solidFill>
                  <a:schemeClr val="tx1"/>
                </a:solidFill>
                <a:latin typeface="Times New Roman" pitchFamily="18" charset="0"/>
                <a:cs typeface="Times New Roman" pitchFamily="18" charset="0"/>
              </a:rPr>
              <a:t>INFERENCE: Do such statistics predict memorability?</a:t>
            </a:r>
          </a:p>
          <a:p>
            <a:pPr>
              <a:lnSpc>
                <a:spcPct val="150000"/>
              </a:lnSpc>
              <a:buNone/>
            </a:pPr>
            <a:r>
              <a:rPr lang="en-IN" b="1" dirty="0" smtClean="0">
                <a:solidFill>
                  <a:schemeClr val="tx1"/>
                </a:solidFill>
                <a:latin typeface="Times New Roman" pitchFamily="18" charset="0"/>
                <a:cs typeface="Times New Roman" pitchFamily="18" charset="0"/>
              </a:rPr>
              <a:t> Simple image features, as well as non-semantic object statistics, do not correlate strongly with memorability score. </a:t>
            </a:r>
            <a:endParaRPr lang="en-US" dirty="0" smtClean="0">
              <a:solidFill>
                <a:schemeClr val="tx1"/>
              </a:solidFill>
              <a:latin typeface="Times New Roman" pitchFamily="18" charset="0"/>
              <a:cs typeface="Times New Roman" pitchFamily="18" charset="0"/>
            </a:endParaRPr>
          </a:p>
          <a:p>
            <a:pPr>
              <a:buNone/>
            </a:pPr>
            <a:endParaRPr lang="en-US" b="1" dirty="0" smtClean="0">
              <a:solidFill>
                <a:schemeClr val="tx1"/>
              </a:solidFill>
              <a:latin typeface="Times New Roman" pitchFamily="18" charset="0"/>
              <a:cs typeface="Times New Roman" pitchFamily="18" charset="0"/>
            </a:endParaRPr>
          </a:p>
          <a:p>
            <a:pPr>
              <a:buNone/>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45440" y="359420"/>
            <a:ext cx="8473440" cy="523220"/>
          </a:xfrm>
          <a:prstGeom prst="rect">
            <a:avLst/>
          </a:prstGeom>
        </p:spPr>
        <p:txBody>
          <a:bodyPr wrap="square">
            <a:spAutoFit/>
          </a:bodyPr>
          <a:lstStyle/>
          <a:p>
            <a:r>
              <a:rPr lang="en-IN" dirty="0" smtClean="0"/>
              <a:t>DETAILED ARCHITECTURE DIAGRAM MODULE WISE WHAT CLASSES OF IMAGE PREDICT MEMORABILITY?(5)</a:t>
            </a:r>
            <a:endParaRPr lang="en-US" dirty="0"/>
          </a:p>
        </p:txBody>
      </p:sp>
      <p:pic>
        <p:nvPicPr>
          <p:cNvPr id="2050" name="Picture 2"/>
          <p:cNvPicPr>
            <a:picLocks noChangeAspect="1" noChangeArrowheads="1"/>
          </p:cNvPicPr>
          <p:nvPr/>
        </p:nvPicPr>
        <p:blipFill>
          <a:blip r:embed="rId2"/>
          <a:srcRect/>
          <a:stretch>
            <a:fillRect/>
          </a:stretch>
        </p:blipFill>
        <p:spPr bwMode="auto">
          <a:xfrm>
            <a:off x="690880" y="1066800"/>
            <a:ext cx="7433945" cy="37528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1600" b="1" dirty="0" smtClean="0">
                <a:latin typeface="Times New Roman" pitchFamily="18" charset="0"/>
                <a:cs typeface="Times New Roman" pitchFamily="18" charset="0"/>
              </a:rPr>
              <a:t>PSEUDOCODE FOR WHAT CLASSES OF IMAGE PREDICT MEMORABILITY?</a:t>
            </a:r>
            <a:r>
              <a:rPr lang="en-US" dirty="0" smtClean="0"/>
              <a:t/>
            </a:r>
            <a:br>
              <a:rPr lang="en-US" dirty="0" smtClean="0"/>
            </a:br>
            <a:endParaRPr lang="en-US" dirty="0"/>
          </a:p>
        </p:txBody>
      </p:sp>
      <p:sp>
        <p:nvSpPr>
          <p:cNvPr id="3" name="Text Placeholder 2"/>
          <p:cNvSpPr>
            <a:spLocks noGrp="1"/>
          </p:cNvSpPr>
          <p:nvPr>
            <p:ph type="body" idx="1"/>
          </p:nvPr>
        </p:nvSpPr>
        <p:spPr>
          <a:xfrm>
            <a:off x="311700" y="1152474"/>
            <a:ext cx="8520600" cy="3429685"/>
          </a:xfrm>
        </p:spPr>
        <p:txBody>
          <a:bodyPr/>
          <a:lstStyle/>
          <a:p>
            <a:pPr>
              <a:buNone/>
            </a:pPr>
            <a:r>
              <a:rPr lang="en-IN" dirty="0" smtClean="0">
                <a:solidFill>
                  <a:schemeClr val="tx1"/>
                </a:solidFill>
                <a:latin typeface="Times New Roman" pitchFamily="18" charset="0"/>
                <a:cs typeface="Times New Roman" pitchFamily="18" charset="0"/>
              </a:rPr>
              <a:t>Step 1: Input the system with Computed results of Non Semantics Object Statistics.</a:t>
            </a:r>
            <a:endParaRPr lang="en-US" dirty="0" smtClean="0">
              <a:solidFill>
                <a:schemeClr val="tx1"/>
              </a:solidFill>
              <a:latin typeface="Times New Roman" pitchFamily="18" charset="0"/>
              <a:cs typeface="Times New Roman" pitchFamily="18" charset="0"/>
            </a:endParaRPr>
          </a:p>
          <a:p>
            <a:pPr>
              <a:buNone/>
            </a:pPr>
            <a:r>
              <a:rPr lang="en-IN" dirty="0" smtClean="0">
                <a:solidFill>
                  <a:schemeClr val="tx1"/>
                </a:solidFill>
                <a:latin typeface="Times New Roman" pitchFamily="18" charset="0"/>
                <a:cs typeface="Times New Roman" pitchFamily="18" charset="0"/>
              </a:rPr>
              <a:t>Step 2: Use Prediction algorithm for effective correlation with memorability score</a:t>
            </a:r>
            <a:endParaRPr lang="en-US" dirty="0" smtClean="0">
              <a:solidFill>
                <a:schemeClr val="tx1"/>
              </a:solidFill>
              <a:latin typeface="Times New Roman" pitchFamily="18" charset="0"/>
              <a:cs typeface="Times New Roman" pitchFamily="18" charset="0"/>
            </a:endParaRPr>
          </a:p>
          <a:p>
            <a:pPr marL="939800" lvl="1" indent="-342900">
              <a:buFont typeface="+mj-lt"/>
              <a:buAutoNum type="arabicPeriod"/>
            </a:pPr>
            <a:r>
              <a:rPr lang="en-IN" dirty="0" smtClean="0">
                <a:solidFill>
                  <a:schemeClr val="tx1"/>
                </a:solidFill>
                <a:latin typeface="Times New Roman" pitchFamily="18" charset="0"/>
                <a:cs typeface="Times New Roman" pitchFamily="18" charset="0"/>
              </a:rPr>
              <a:t>Calculate Support Vector Machine Regression with Non-linear Kernel Functions.</a:t>
            </a:r>
            <a:endParaRPr lang="en-US" dirty="0" smtClean="0">
              <a:solidFill>
                <a:schemeClr val="tx1"/>
              </a:solidFill>
              <a:latin typeface="Times New Roman" pitchFamily="18" charset="0"/>
              <a:cs typeface="Times New Roman" pitchFamily="18" charset="0"/>
            </a:endParaRPr>
          </a:p>
          <a:p>
            <a:pPr marL="939800" lvl="1" indent="-342900">
              <a:buFont typeface="+mj-lt"/>
              <a:buAutoNum type="arabicPeriod"/>
            </a:pPr>
            <a:r>
              <a:rPr lang="en-IN" dirty="0" smtClean="0">
                <a:solidFill>
                  <a:schemeClr val="tx1"/>
                </a:solidFill>
                <a:latin typeface="Times New Roman" pitchFamily="18" charset="0"/>
                <a:cs typeface="Times New Roman" pitchFamily="18" charset="0"/>
              </a:rPr>
              <a:t>Use the computation of kernel functions with global image features</a:t>
            </a:r>
          </a:p>
          <a:p>
            <a:pPr marL="1397000" lvl="2" indent="-342900">
              <a:buNone/>
            </a:pPr>
            <a:r>
              <a:rPr lang="en-IN" dirty="0" smtClean="0">
                <a:solidFill>
                  <a:schemeClr val="tx1"/>
                </a:solidFill>
                <a:latin typeface="Times New Roman" pitchFamily="18" charset="0"/>
                <a:cs typeface="Times New Roman" pitchFamily="18" charset="0"/>
              </a:rPr>
              <a:t>a) Compute Descriptors of Visual words.</a:t>
            </a:r>
            <a:endParaRPr lang="en-US" dirty="0" smtClean="0">
              <a:solidFill>
                <a:schemeClr val="tx1"/>
              </a:solidFill>
              <a:latin typeface="Times New Roman" pitchFamily="18" charset="0"/>
              <a:cs typeface="Times New Roman" pitchFamily="18" charset="0"/>
            </a:endParaRPr>
          </a:p>
          <a:p>
            <a:pPr>
              <a:buNone/>
            </a:pPr>
            <a:r>
              <a:rPr lang="en-IN" dirty="0" smtClean="0">
                <a:solidFill>
                  <a:schemeClr val="tx1"/>
                </a:solidFill>
                <a:latin typeface="Times New Roman" pitchFamily="18" charset="0"/>
                <a:cs typeface="Times New Roman" pitchFamily="18" charset="0"/>
              </a:rPr>
              <a:t>Step 3: Calculate histograms of  object segments, count, sizes and rough positions for object segmentation statistics.</a:t>
            </a:r>
            <a:endParaRPr lang="en-US" dirty="0" smtClean="0">
              <a:solidFill>
                <a:schemeClr val="tx1"/>
              </a:solidFill>
              <a:latin typeface="Times New Roman" pitchFamily="18" charset="0"/>
              <a:cs typeface="Times New Roman" pitchFamily="18" charset="0"/>
            </a:endParaRPr>
          </a:p>
          <a:p>
            <a:pPr>
              <a:buNone/>
            </a:pPr>
            <a:r>
              <a:rPr lang="en-IN" dirty="0" smtClean="0">
                <a:solidFill>
                  <a:schemeClr val="tx1"/>
                </a:solidFill>
                <a:latin typeface="Times New Roman" pitchFamily="18" charset="0"/>
                <a:cs typeface="Times New Roman" pitchFamily="18" charset="0"/>
              </a:rPr>
              <a:t>Step 4: Calculate number size and rough position of each object class scene category.</a:t>
            </a:r>
            <a:endParaRPr lang="en-US" dirty="0" smtClean="0">
              <a:solidFill>
                <a:schemeClr val="tx1"/>
              </a:solidFill>
              <a:latin typeface="Times New Roman" pitchFamily="18" charset="0"/>
              <a:cs typeface="Times New Roman" pitchFamily="18" charset="0"/>
            </a:endParaRP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latin typeface="Times New Roman" pitchFamily="18" charset="0"/>
                <a:cs typeface="Times New Roman" pitchFamily="18" charset="0"/>
              </a:rPr>
              <a:t>INPUT AND OUTPUT FOR </a:t>
            </a:r>
            <a:r>
              <a:rPr lang="en-IN" sz="2000" b="1" dirty="0" smtClean="0">
                <a:latin typeface="Times New Roman" pitchFamily="18" charset="0"/>
                <a:cs typeface="Times New Roman" pitchFamily="18" charset="0"/>
              </a:rPr>
              <a:t>WHAT CLASSES OF IMAGE PREDICT MEMORABILITY?</a:t>
            </a:r>
            <a:r>
              <a:rPr lang="en-US" sz="2000" b="1" dirty="0" smtClean="0">
                <a:latin typeface="Times New Roman" pitchFamily="18" charset="0"/>
                <a:cs typeface="Times New Roman" pitchFamily="18" charset="0"/>
              </a:rPr>
              <a:t> </a:t>
            </a:r>
            <a:endParaRPr lang="en-US" sz="20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311700" y="1152474"/>
            <a:ext cx="8520600" cy="3805606"/>
          </a:xfrm>
        </p:spPr>
        <p:txBody>
          <a:bodyPr/>
          <a:lstStyle/>
          <a:p>
            <a:pPr>
              <a:lnSpc>
                <a:spcPct val="150000"/>
              </a:lnSpc>
              <a:buNone/>
            </a:pPr>
            <a:r>
              <a:rPr lang="en-IN" b="1" dirty="0" smtClean="0">
                <a:solidFill>
                  <a:schemeClr val="tx1"/>
                </a:solidFill>
                <a:latin typeface="Times New Roman" pitchFamily="18" charset="0"/>
                <a:cs typeface="Times New Roman" pitchFamily="18" charset="0"/>
              </a:rPr>
              <a:t>INPUT</a:t>
            </a:r>
            <a:r>
              <a:rPr lang="en-IN" dirty="0" smtClean="0">
                <a:solidFill>
                  <a:schemeClr val="tx1"/>
                </a:solidFill>
                <a:latin typeface="Times New Roman" pitchFamily="18" charset="0"/>
                <a:cs typeface="Times New Roman" pitchFamily="18" charset="0"/>
              </a:rPr>
              <a:t>: </a:t>
            </a:r>
          </a:p>
          <a:p>
            <a:pPr>
              <a:lnSpc>
                <a:spcPct val="150000"/>
              </a:lnSpc>
              <a:buNone/>
            </a:pPr>
            <a:r>
              <a:rPr lang="en-IN" dirty="0" smtClean="0">
                <a:solidFill>
                  <a:schemeClr val="tx1"/>
                </a:solidFill>
                <a:latin typeface="Times New Roman" pitchFamily="18" charset="0"/>
                <a:cs typeface="Times New Roman" pitchFamily="18" charset="0"/>
              </a:rPr>
              <a:t>	Computed results of Non Semantics Object Statistics.</a:t>
            </a:r>
          </a:p>
          <a:p>
            <a:pPr>
              <a:lnSpc>
                <a:spcPct val="150000"/>
              </a:lnSpc>
              <a:buNone/>
            </a:pPr>
            <a:r>
              <a:rPr lang="en-IN" b="1" dirty="0" smtClean="0">
                <a:solidFill>
                  <a:schemeClr val="tx1"/>
                </a:solidFill>
                <a:latin typeface="Times New Roman" pitchFamily="18" charset="0"/>
                <a:cs typeface="Times New Roman" pitchFamily="18" charset="0"/>
              </a:rPr>
              <a:t>OUTPUT</a:t>
            </a:r>
            <a:r>
              <a:rPr lang="en-IN" dirty="0" smtClean="0">
                <a:solidFill>
                  <a:schemeClr val="tx1"/>
                </a:solidFill>
                <a:latin typeface="Times New Roman" pitchFamily="18" charset="0"/>
                <a:cs typeface="Times New Roman" pitchFamily="18" charset="0"/>
              </a:rPr>
              <a:t>: </a:t>
            </a:r>
          </a:p>
          <a:p>
            <a:pPr>
              <a:lnSpc>
                <a:spcPct val="150000"/>
              </a:lnSpc>
              <a:buNone/>
            </a:pPr>
            <a:r>
              <a:rPr lang="en-IN" dirty="0" smtClean="0">
                <a:solidFill>
                  <a:schemeClr val="tx1"/>
                </a:solidFill>
                <a:latin typeface="Times New Roman" pitchFamily="18" charset="0"/>
                <a:cs typeface="Times New Roman" pitchFamily="18" charset="0"/>
              </a:rPr>
              <a:t>	Average memorability for top N ranked images(%) V/s Predicted Rank N.</a:t>
            </a:r>
          </a:p>
          <a:p>
            <a:pPr>
              <a:lnSpc>
                <a:spcPct val="150000"/>
              </a:lnSpc>
              <a:buNone/>
            </a:pPr>
            <a:r>
              <a:rPr lang="en-IN" b="1" dirty="0" smtClean="0">
                <a:solidFill>
                  <a:schemeClr val="tx1"/>
                </a:solidFill>
                <a:latin typeface="Times New Roman" pitchFamily="18" charset="0"/>
                <a:cs typeface="Times New Roman" pitchFamily="18" charset="0"/>
              </a:rPr>
              <a:t>INFERENCE</a:t>
            </a:r>
            <a:r>
              <a:rPr lang="en-IN" dirty="0" smtClean="0">
                <a:solidFill>
                  <a:schemeClr val="tx1"/>
                </a:solidFill>
                <a:latin typeface="Times New Roman" pitchFamily="18" charset="0"/>
                <a:cs typeface="Times New Roman" pitchFamily="18" charset="0"/>
              </a:rPr>
              <a:t> :</a:t>
            </a:r>
          </a:p>
          <a:p>
            <a:pPr>
              <a:lnSpc>
                <a:spcPct val="150000"/>
              </a:lnSpc>
              <a:buNone/>
            </a:pPr>
            <a:r>
              <a:rPr lang="en-IN" dirty="0" smtClean="0">
                <a:solidFill>
                  <a:schemeClr val="tx1"/>
                </a:solidFill>
                <a:latin typeface="Times New Roman" pitchFamily="18" charset="0"/>
                <a:cs typeface="Times New Roman" pitchFamily="18" charset="0"/>
              </a:rPr>
              <a:t>	Thus ,analysis of object semantic regressions demonstrate that if a system knows which objects an image contains, it is able to predict memorability with a performance not too far from human consistency. Semantic images contribute for image memorability.</a:t>
            </a:r>
            <a:endParaRPr lang="en-US" dirty="0" smtClean="0">
              <a:solidFill>
                <a:schemeClr val="tx1"/>
              </a:solidFill>
              <a:latin typeface="Times New Roman" pitchFamily="18" charset="0"/>
              <a:cs typeface="Times New Roman" pitchFamily="18" charset="0"/>
            </a:endParaRPr>
          </a:p>
          <a:p>
            <a:pPr>
              <a:buNone/>
            </a:pPr>
            <a:endParaRPr lang="en-US" dirty="0" smtClean="0">
              <a:solidFill>
                <a:schemeClr val="tx1"/>
              </a:solidFill>
            </a:endParaRPr>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91380" y="16054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smtClean="0">
                <a:latin typeface="Times New Roman" pitchFamily="18" charset="0"/>
                <a:cs typeface="Times New Roman" pitchFamily="18" charset="0"/>
              </a:rPr>
              <a:t>OVERALL OBJECTIVE</a:t>
            </a:r>
            <a:endParaRPr sz="2000" b="1" dirty="0">
              <a:latin typeface="Times New Roman" pitchFamily="18" charset="0"/>
              <a:cs typeface="Times New Roman" pitchFamily="18" charset="0"/>
            </a:endParaRPr>
          </a:p>
        </p:txBody>
      </p:sp>
      <p:sp>
        <p:nvSpPr>
          <p:cNvPr id="61" name="Google Shape;61;p14"/>
          <p:cNvSpPr txBox="1">
            <a:spLocks noGrp="1"/>
          </p:cNvSpPr>
          <p:nvPr>
            <p:ph type="body" idx="1"/>
          </p:nvPr>
        </p:nvSpPr>
        <p:spPr>
          <a:xfrm>
            <a:off x="142240" y="619760"/>
            <a:ext cx="8707120" cy="4307840"/>
          </a:xfrm>
          <a:prstGeom prst="rect">
            <a:avLst/>
          </a:prstGeom>
        </p:spPr>
        <p:txBody>
          <a:bodyPr spcFirstLastPara="1" wrap="square" lIns="91425" tIns="91425" rIns="91425" bIns="91425" anchor="t" anchorCtr="0">
            <a:noAutofit/>
          </a:bodyPr>
          <a:lstStyle/>
          <a:p>
            <a:pPr>
              <a:lnSpc>
                <a:spcPct val="200000"/>
              </a:lnSpc>
            </a:pPr>
            <a:r>
              <a:rPr lang="en-IN" dirty="0" smtClean="0">
                <a:solidFill>
                  <a:schemeClr val="tx1"/>
                </a:solidFill>
                <a:latin typeface="Times New Roman" pitchFamily="18" charset="0"/>
                <a:cs typeface="Times New Roman" pitchFamily="18" charset="0"/>
              </a:rPr>
              <a:t>The </a:t>
            </a:r>
            <a:r>
              <a:rPr lang="en-IN" smtClean="0">
                <a:solidFill>
                  <a:schemeClr val="tx1"/>
                </a:solidFill>
                <a:latin typeface="Times New Roman" pitchFamily="18" charset="0"/>
                <a:cs typeface="Times New Roman" pitchFamily="18" charset="0"/>
              </a:rPr>
              <a:t>focus of  </a:t>
            </a:r>
            <a:r>
              <a:rPr lang="en-IN" dirty="0" smtClean="0">
                <a:solidFill>
                  <a:schemeClr val="tx1"/>
                </a:solidFill>
                <a:latin typeface="Times New Roman" pitchFamily="18" charset="0"/>
                <a:cs typeface="Times New Roman" pitchFamily="18" charset="0"/>
              </a:rPr>
              <a:t>the project is to predict how memorable an image will be? using Computer vision techniques and Visual Memory Schema to serve the purpose of enhancing the human understandability,  diagnose memory problems,  for effective retrieval of image search, Computer Graphics and summarization of Big data images and videos etc .</a:t>
            </a:r>
          </a:p>
          <a:p>
            <a:pPr>
              <a:lnSpc>
                <a:spcPct val="200000"/>
              </a:lnSpc>
            </a:pPr>
            <a:r>
              <a:rPr lang="en-IN" dirty="0" smtClean="0">
                <a:solidFill>
                  <a:schemeClr val="tx1"/>
                </a:solidFill>
                <a:latin typeface="Times New Roman" pitchFamily="18" charset="0"/>
                <a:cs typeface="Times New Roman" pitchFamily="18" charset="0"/>
              </a:rPr>
              <a:t>We  will understand that memorability is a stable property of an image that is shared across different viewers.</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module3.jpg"/>
          <p:cNvPicPr>
            <a:picLocks noChangeAspect="1"/>
          </p:cNvPicPr>
          <p:nvPr/>
        </p:nvPicPr>
        <p:blipFill>
          <a:blip r:embed="rId2"/>
          <a:stretch>
            <a:fillRect/>
          </a:stretch>
        </p:blipFill>
        <p:spPr>
          <a:xfrm>
            <a:off x="719137" y="1016000"/>
            <a:ext cx="7705725" cy="3888740"/>
          </a:xfrm>
          <a:prstGeom prst="rect">
            <a:avLst/>
          </a:prstGeom>
        </p:spPr>
      </p:pic>
      <p:sp>
        <p:nvSpPr>
          <p:cNvPr id="5" name="Rectangle 4"/>
          <p:cNvSpPr/>
          <p:nvPr/>
        </p:nvSpPr>
        <p:spPr>
          <a:xfrm>
            <a:off x="342899" y="252740"/>
            <a:ext cx="7668491" cy="707886"/>
          </a:xfrm>
          <a:prstGeom prst="rect">
            <a:avLst/>
          </a:prstGeom>
        </p:spPr>
        <p:txBody>
          <a:bodyPr wrap="square">
            <a:spAutoFit/>
          </a:bodyPr>
          <a:lstStyle/>
          <a:p>
            <a:r>
              <a:rPr lang="en-IN" sz="2000" b="1" dirty="0">
                <a:latin typeface="Times New Roman" pitchFamily="18" charset="0"/>
                <a:cs typeface="Times New Roman" pitchFamily="18" charset="0"/>
              </a:rPr>
              <a:t>DETAILED ARCHITECTURE DIAGRAM MODULE WISE SPILT UP MEMORABILITY </a:t>
            </a:r>
            <a:r>
              <a:rPr lang="en-IN" sz="2000" b="1" dirty="0" smtClean="0">
                <a:latin typeface="Times New Roman" pitchFamily="18" charset="0"/>
                <a:cs typeface="Times New Roman" pitchFamily="18" charset="0"/>
              </a:rPr>
              <a:t>MAP(6)</a:t>
            </a:r>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smtClean="0">
                <a:latin typeface="Times New Roman" pitchFamily="18" charset="0"/>
                <a:cs typeface="Times New Roman" pitchFamily="18" charset="0"/>
              </a:rPr>
              <a:t>PSEUDOCODE FOR MEMORABILITY MAP </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
        <p:nvSpPr>
          <p:cNvPr id="3" name="Text Placeholder 2"/>
          <p:cNvSpPr>
            <a:spLocks noGrp="1"/>
          </p:cNvSpPr>
          <p:nvPr>
            <p:ph type="body" idx="1"/>
          </p:nvPr>
        </p:nvSpPr>
        <p:spPr>
          <a:xfrm>
            <a:off x="311700" y="853440"/>
            <a:ext cx="8520600" cy="3715435"/>
          </a:xfrm>
        </p:spPr>
        <p:txBody>
          <a:bodyPr/>
          <a:lstStyle/>
          <a:p>
            <a:pPr>
              <a:lnSpc>
                <a:spcPct val="150000"/>
              </a:lnSpc>
              <a:buNone/>
            </a:pPr>
            <a:r>
              <a:rPr lang="en-IN" dirty="0" smtClean="0">
                <a:solidFill>
                  <a:schemeClr val="tx1"/>
                </a:solidFill>
                <a:latin typeface="Times New Roman" pitchFamily="18" charset="0"/>
                <a:cs typeface="Times New Roman" pitchFamily="18" charset="0"/>
              </a:rPr>
              <a:t>Step 1: Input the system with the Average memorability for top ranked images (%) V/s Predicted rank N.</a:t>
            </a:r>
            <a:endParaRPr lang="en-US" dirty="0" smtClean="0">
              <a:solidFill>
                <a:schemeClr val="tx1"/>
              </a:solidFill>
              <a:latin typeface="Times New Roman" pitchFamily="18" charset="0"/>
              <a:cs typeface="Times New Roman" pitchFamily="18" charset="0"/>
            </a:endParaRPr>
          </a:p>
          <a:p>
            <a:pPr>
              <a:lnSpc>
                <a:spcPct val="150000"/>
              </a:lnSpc>
              <a:buNone/>
            </a:pPr>
            <a:r>
              <a:rPr lang="en-IN" dirty="0" smtClean="0">
                <a:solidFill>
                  <a:schemeClr val="tx1"/>
                </a:solidFill>
                <a:latin typeface="Times New Roman" pitchFamily="18" charset="0"/>
                <a:cs typeface="Times New Roman" pitchFamily="18" charset="0"/>
              </a:rPr>
              <a:t>Step 2:Calculate the object exclusion Factor</a:t>
            </a:r>
            <a:endParaRPr lang="en-US" dirty="0" smtClean="0">
              <a:solidFill>
                <a:schemeClr val="tx1"/>
              </a:solidFill>
              <a:latin typeface="Times New Roman" pitchFamily="18" charset="0"/>
              <a:cs typeface="Times New Roman" pitchFamily="18" charset="0"/>
            </a:endParaRPr>
          </a:p>
          <a:p>
            <a:pPr lvl="1">
              <a:lnSpc>
                <a:spcPct val="150000"/>
              </a:lnSpc>
              <a:buNone/>
            </a:pPr>
            <a:r>
              <a:rPr lang="en-IN" sz="1800" dirty="0" smtClean="0">
                <a:solidFill>
                  <a:schemeClr val="tx1"/>
                </a:solidFill>
                <a:latin typeface="Times New Roman" pitchFamily="18" charset="0"/>
                <a:cs typeface="Times New Roman" pitchFamily="18" charset="0"/>
              </a:rPr>
              <a:t>a. Remove the feature at index</a:t>
            </a:r>
            <a:endParaRPr lang="en-US" sz="1800" dirty="0" smtClean="0">
              <a:solidFill>
                <a:schemeClr val="tx1"/>
              </a:solidFill>
              <a:latin typeface="Times New Roman" pitchFamily="18" charset="0"/>
              <a:cs typeface="Times New Roman" pitchFamily="18" charset="0"/>
            </a:endParaRPr>
          </a:p>
          <a:p>
            <a:pPr lvl="1">
              <a:lnSpc>
                <a:spcPct val="150000"/>
              </a:lnSpc>
              <a:buNone/>
            </a:pPr>
            <a:r>
              <a:rPr lang="en-IN" sz="1800" dirty="0" smtClean="0">
                <a:solidFill>
                  <a:schemeClr val="tx1"/>
                </a:solidFill>
                <a:latin typeface="Times New Roman" pitchFamily="18" charset="0"/>
                <a:cs typeface="Times New Roman" pitchFamily="18" charset="0"/>
              </a:rPr>
              <a:t>b. Make the new prediction without features</a:t>
            </a:r>
            <a:endParaRPr lang="en-US" sz="1800" dirty="0" smtClean="0">
              <a:solidFill>
                <a:schemeClr val="tx1"/>
              </a:solidFill>
              <a:latin typeface="Times New Roman" pitchFamily="18" charset="0"/>
              <a:cs typeface="Times New Roman" pitchFamily="18" charset="0"/>
            </a:endParaRPr>
          </a:p>
          <a:p>
            <a:pPr lvl="1">
              <a:lnSpc>
                <a:spcPct val="150000"/>
              </a:lnSpc>
              <a:buNone/>
            </a:pPr>
            <a:r>
              <a:rPr lang="en-IN" sz="1800" dirty="0" smtClean="0">
                <a:solidFill>
                  <a:schemeClr val="tx1"/>
                </a:solidFill>
                <a:latin typeface="Times New Roman" pitchFamily="18" charset="0"/>
                <a:cs typeface="Times New Roman" pitchFamily="18" charset="0"/>
              </a:rPr>
              <a:t>c. Get the Exclusive Factor Calculation</a:t>
            </a:r>
            <a:endParaRPr lang="en-US" sz="1800" dirty="0" smtClean="0">
              <a:solidFill>
                <a:schemeClr val="tx1"/>
              </a:solidFill>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smtClean="0">
                <a:latin typeface="Times New Roman" pitchFamily="18" charset="0"/>
                <a:cs typeface="Times New Roman" pitchFamily="18" charset="0"/>
              </a:rPr>
              <a:t>PSEUDOCODE FOR MEMORABILITY MAP </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
        <p:nvSpPr>
          <p:cNvPr id="3" name="Text Placeholder 2"/>
          <p:cNvSpPr>
            <a:spLocks noGrp="1"/>
          </p:cNvSpPr>
          <p:nvPr>
            <p:ph type="body" idx="1"/>
          </p:nvPr>
        </p:nvSpPr>
        <p:spPr>
          <a:xfrm>
            <a:off x="311700" y="853440"/>
            <a:ext cx="8520600" cy="4033520"/>
          </a:xfrm>
        </p:spPr>
        <p:txBody>
          <a:bodyPr/>
          <a:lstStyle/>
          <a:p>
            <a:pPr>
              <a:lnSpc>
                <a:spcPct val="150000"/>
              </a:lnSpc>
              <a:buNone/>
            </a:pPr>
            <a:r>
              <a:rPr lang="en-IN" dirty="0" smtClean="0">
                <a:solidFill>
                  <a:schemeClr val="tx1"/>
                </a:solidFill>
                <a:latin typeface="Times New Roman" pitchFamily="18" charset="0"/>
                <a:cs typeface="Times New Roman" pitchFamily="18" charset="0"/>
              </a:rPr>
              <a:t>Step 3 :Create Memorability map objects</a:t>
            </a:r>
            <a:endParaRPr lang="en-US" dirty="0" smtClean="0">
              <a:solidFill>
                <a:schemeClr val="tx1"/>
              </a:solidFill>
              <a:latin typeface="Times New Roman" pitchFamily="18" charset="0"/>
              <a:cs typeface="Times New Roman" pitchFamily="18" charset="0"/>
            </a:endParaRPr>
          </a:p>
          <a:p>
            <a:pPr lvl="1">
              <a:lnSpc>
                <a:spcPct val="150000"/>
              </a:lnSpc>
              <a:buNone/>
            </a:pPr>
            <a:r>
              <a:rPr lang="en-IN" sz="1800" dirty="0" smtClean="0">
                <a:solidFill>
                  <a:schemeClr val="tx1"/>
                </a:solidFill>
                <a:latin typeface="Times New Roman" pitchFamily="18" charset="0"/>
                <a:cs typeface="Times New Roman" pitchFamily="18" charset="0"/>
              </a:rPr>
              <a:t>a. Visualize objects based on memorability map </a:t>
            </a:r>
            <a:endParaRPr lang="en-US" sz="1800" dirty="0" smtClean="0">
              <a:solidFill>
                <a:schemeClr val="tx1"/>
              </a:solidFill>
              <a:latin typeface="Times New Roman" pitchFamily="18" charset="0"/>
              <a:cs typeface="Times New Roman" pitchFamily="18" charset="0"/>
            </a:endParaRPr>
          </a:p>
          <a:p>
            <a:pPr>
              <a:lnSpc>
                <a:spcPct val="150000"/>
              </a:lnSpc>
              <a:buNone/>
            </a:pPr>
            <a:r>
              <a:rPr lang="en-IN" dirty="0" smtClean="0">
                <a:solidFill>
                  <a:schemeClr val="tx1"/>
                </a:solidFill>
                <a:latin typeface="Times New Roman" pitchFamily="18" charset="0"/>
                <a:cs typeface="Times New Roman" pitchFamily="18" charset="0"/>
              </a:rPr>
              <a:t>Step 4: Calculate Object Scores</a:t>
            </a:r>
            <a:endParaRPr lang="en-US" dirty="0" smtClean="0">
              <a:solidFill>
                <a:schemeClr val="tx1"/>
              </a:solidFill>
              <a:latin typeface="Times New Roman" pitchFamily="18" charset="0"/>
              <a:cs typeface="Times New Roman" pitchFamily="18" charset="0"/>
            </a:endParaRPr>
          </a:p>
          <a:p>
            <a:pPr>
              <a:lnSpc>
                <a:spcPct val="150000"/>
              </a:lnSpc>
              <a:buNone/>
            </a:pPr>
            <a:r>
              <a:rPr lang="en-IN" dirty="0" smtClean="0">
                <a:solidFill>
                  <a:schemeClr val="tx1"/>
                </a:solidFill>
                <a:latin typeface="Times New Roman" pitchFamily="18" charset="0"/>
                <a:cs typeface="Times New Roman" pitchFamily="18" charset="0"/>
              </a:rPr>
              <a:t>Step 5 : Calculate Rank Object Scores</a:t>
            </a:r>
            <a:endParaRPr lang="en-US" dirty="0" smtClean="0">
              <a:solidFill>
                <a:schemeClr val="tx1"/>
              </a:solidFill>
              <a:latin typeface="Times New Roman" pitchFamily="18" charset="0"/>
              <a:cs typeface="Times New Roman" pitchFamily="18" charset="0"/>
            </a:endParaRPr>
          </a:p>
          <a:p>
            <a:pPr>
              <a:lnSpc>
                <a:spcPct val="150000"/>
              </a:lnSpc>
              <a:buNone/>
            </a:pPr>
            <a:r>
              <a:rPr lang="en-US" b="1" dirty="0" smtClean="0">
                <a:solidFill>
                  <a:schemeClr val="tx1"/>
                </a:solidFill>
                <a:latin typeface="Times New Roman" pitchFamily="18" charset="0"/>
                <a:cs typeface="Times New Roman" pitchFamily="18" charset="0"/>
              </a:rPr>
              <a:t>INPUT:</a:t>
            </a:r>
            <a:r>
              <a:rPr lang="en-US" dirty="0" smtClean="0">
                <a:solidFill>
                  <a:schemeClr val="tx1"/>
                </a:solidFill>
                <a:latin typeface="Times New Roman" pitchFamily="18" charset="0"/>
                <a:cs typeface="Times New Roman" pitchFamily="18" charset="0"/>
              </a:rPr>
              <a:t> </a:t>
            </a:r>
            <a:r>
              <a:rPr lang="en-IN" dirty="0" smtClean="0">
                <a:solidFill>
                  <a:schemeClr val="tx1"/>
                </a:solidFill>
                <a:latin typeface="Times New Roman" pitchFamily="18" charset="0"/>
                <a:cs typeface="Times New Roman" pitchFamily="18" charset="0"/>
              </a:rPr>
              <a:t>Average memorability for top ranked images (%) V/s Predicted rank N</a:t>
            </a:r>
          </a:p>
          <a:p>
            <a:pPr>
              <a:lnSpc>
                <a:spcPct val="150000"/>
              </a:lnSpc>
              <a:buNone/>
            </a:pPr>
            <a:r>
              <a:rPr lang="en-IN" b="1" dirty="0" smtClean="0">
                <a:solidFill>
                  <a:schemeClr val="tx1"/>
                </a:solidFill>
                <a:latin typeface="Times New Roman" pitchFamily="18" charset="0"/>
                <a:cs typeface="Times New Roman" pitchFamily="18" charset="0"/>
              </a:rPr>
              <a:t>OUPUT:</a:t>
            </a:r>
            <a:r>
              <a:rPr lang="en-IN" dirty="0" smtClean="0">
                <a:latin typeface="Times New Roman" pitchFamily="18" charset="0"/>
                <a:cs typeface="Times New Roman" pitchFamily="18" charset="0"/>
              </a:rPr>
              <a:t> </a:t>
            </a:r>
            <a:r>
              <a:rPr lang="en-IN" dirty="0" smtClean="0">
                <a:solidFill>
                  <a:schemeClr val="tx1"/>
                </a:solidFill>
                <a:latin typeface="Times New Roman" pitchFamily="18" charset="0"/>
                <a:cs typeface="Times New Roman" pitchFamily="18" charset="0"/>
              </a:rPr>
              <a:t>Visualizations of Objects ranked according to object score (averaged across image),Scenes ranked according to their average memorability.</a:t>
            </a:r>
          </a:p>
          <a:p>
            <a:pPr>
              <a:lnSpc>
                <a:spcPct val="150000"/>
              </a:lnSpc>
              <a:buNone/>
            </a:pPr>
            <a:r>
              <a:rPr lang="en-IN" b="1" dirty="0" smtClean="0">
                <a:solidFill>
                  <a:schemeClr val="tx1"/>
                </a:solidFill>
                <a:latin typeface="Times New Roman" pitchFamily="18" charset="0"/>
                <a:cs typeface="Times New Roman" pitchFamily="18" charset="0"/>
              </a:rPr>
              <a:t>INFERENCE:</a:t>
            </a:r>
            <a:r>
              <a:rPr lang="en-IN" b="1" dirty="0" smtClean="0">
                <a:latin typeface="Times New Roman" pitchFamily="18" charset="0"/>
                <a:cs typeface="Times New Roman" pitchFamily="18" charset="0"/>
              </a:rPr>
              <a:t> </a:t>
            </a:r>
            <a:r>
              <a:rPr lang="en-IN" b="1" dirty="0" smtClean="0">
                <a:solidFill>
                  <a:schemeClr val="tx1"/>
                </a:solidFill>
                <a:latin typeface="Times New Roman" pitchFamily="18" charset="0"/>
                <a:cs typeface="Times New Roman" pitchFamily="18" charset="0"/>
              </a:rPr>
              <a:t>It helps to visualize what content makes an image memorable?</a:t>
            </a:r>
            <a:endParaRPr lang="en-US" dirty="0" smtClean="0">
              <a:solidFill>
                <a:schemeClr val="tx1"/>
              </a:solidFill>
              <a:latin typeface="Times New Roman" pitchFamily="18" charset="0"/>
              <a:cs typeface="Times New Roman" pitchFamily="18" charset="0"/>
            </a:endParaRPr>
          </a:p>
          <a:p>
            <a:pPr>
              <a:buNone/>
            </a:pPr>
            <a:endParaRPr lang="en-US" dirty="0" smtClean="0">
              <a:solidFill>
                <a:schemeClr val="tx1"/>
              </a:solidFill>
            </a:endParaRPr>
          </a:p>
          <a:p>
            <a:pPr>
              <a:buNone/>
            </a:pPr>
            <a:endParaRPr lang="en-US" dirty="0" smtClean="0">
              <a:solidFill>
                <a:schemeClr val="tx1"/>
              </a:solidFill>
            </a:endParaRPr>
          </a:p>
          <a:p>
            <a:pPr>
              <a:buNone/>
            </a:pPr>
            <a:endParaRPr lang="en-US" dirty="0">
              <a:solidFill>
                <a:schemeClr val="tx1"/>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srcRect/>
          <a:stretch>
            <a:fillRect/>
          </a:stretch>
        </p:blipFill>
        <p:spPr bwMode="auto">
          <a:xfrm>
            <a:off x="762000" y="680721"/>
            <a:ext cx="7620000" cy="4033520"/>
          </a:xfrm>
          <a:prstGeom prst="rect">
            <a:avLst/>
          </a:prstGeom>
          <a:noFill/>
          <a:ln w="9525">
            <a:noFill/>
            <a:miter lim="800000"/>
            <a:headEnd/>
            <a:tailEnd/>
          </a:ln>
        </p:spPr>
      </p:pic>
      <p:sp>
        <p:nvSpPr>
          <p:cNvPr id="5" name="Rectangle 4"/>
          <p:cNvSpPr/>
          <p:nvPr/>
        </p:nvSpPr>
        <p:spPr>
          <a:xfrm>
            <a:off x="121920" y="132080"/>
            <a:ext cx="8818880" cy="707886"/>
          </a:xfrm>
          <a:prstGeom prst="rect">
            <a:avLst/>
          </a:prstGeom>
        </p:spPr>
        <p:txBody>
          <a:bodyPr wrap="square">
            <a:spAutoFit/>
          </a:bodyPr>
          <a:lstStyle/>
          <a:p>
            <a:r>
              <a:rPr lang="en-IN" sz="2000" b="1" dirty="0" smtClean="0">
                <a:solidFill>
                  <a:schemeClr val="tx1"/>
                </a:solidFill>
                <a:latin typeface="Times New Roman" pitchFamily="18" charset="0"/>
                <a:cs typeface="Times New Roman" pitchFamily="18" charset="0"/>
              </a:rPr>
              <a:t>DETAILED ARCHITECTURE DIAGRAM MODULE WISE SPILT UP AUTOMATIC PREDICTIONS(7)</a:t>
            </a:r>
            <a:endParaRPr lang="en-US" sz="2000" b="1"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191025"/>
            <a:ext cx="8520600" cy="572700"/>
          </a:xfrm>
        </p:spPr>
        <p:txBody>
          <a:bodyPr/>
          <a:lstStyle/>
          <a:p>
            <a:r>
              <a:rPr lang="en-IN" sz="2000" b="1" dirty="0" smtClean="0">
                <a:latin typeface="Times New Roman" pitchFamily="18" charset="0"/>
                <a:cs typeface="Times New Roman" pitchFamily="18" charset="0"/>
              </a:rPr>
              <a:t>PSEUDOCODE FOR AUTOMATIC PREDICTIONS</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
        <p:nvSpPr>
          <p:cNvPr id="3" name="Text Placeholder 2"/>
          <p:cNvSpPr>
            <a:spLocks noGrp="1"/>
          </p:cNvSpPr>
          <p:nvPr>
            <p:ph type="body" idx="1"/>
          </p:nvPr>
        </p:nvSpPr>
        <p:spPr>
          <a:xfrm>
            <a:off x="311700" y="640080"/>
            <a:ext cx="8520600" cy="4368800"/>
          </a:xfrm>
        </p:spPr>
        <p:txBody>
          <a:bodyPr/>
          <a:lstStyle/>
          <a:p>
            <a:pPr>
              <a:lnSpc>
                <a:spcPct val="150000"/>
              </a:lnSpc>
              <a:buNone/>
            </a:pPr>
            <a:r>
              <a:rPr lang="en-IN" dirty="0" smtClean="0">
                <a:solidFill>
                  <a:schemeClr val="tx1"/>
                </a:solidFill>
                <a:latin typeface="Times New Roman" pitchFamily="18" charset="0"/>
                <a:cs typeface="Times New Roman" pitchFamily="18" charset="0"/>
              </a:rPr>
              <a:t>Step 1: Input the system with the object and scenes ranked according to the object score.</a:t>
            </a:r>
            <a:endParaRPr lang="en-US" dirty="0" smtClean="0">
              <a:solidFill>
                <a:schemeClr val="tx1"/>
              </a:solidFill>
              <a:latin typeface="Times New Roman" pitchFamily="18" charset="0"/>
              <a:cs typeface="Times New Roman" pitchFamily="18" charset="0"/>
            </a:endParaRPr>
          </a:p>
          <a:p>
            <a:pPr>
              <a:lnSpc>
                <a:spcPct val="150000"/>
              </a:lnSpc>
              <a:buNone/>
            </a:pPr>
            <a:r>
              <a:rPr lang="en-IN" dirty="0" smtClean="0">
                <a:solidFill>
                  <a:schemeClr val="tx1"/>
                </a:solidFill>
                <a:latin typeface="Times New Roman" pitchFamily="18" charset="0"/>
                <a:cs typeface="Times New Roman" pitchFamily="18" charset="0"/>
              </a:rPr>
              <a:t>Step 2: Load the Prediction Data using Prediction function.</a:t>
            </a:r>
            <a:endParaRPr lang="en-US" dirty="0" smtClean="0">
              <a:solidFill>
                <a:schemeClr val="tx1"/>
              </a:solidFill>
              <a:latin typeface="Times New Roman" pitchFamily="18" charset="0"/>
              <a:cs typeface="Times New Roman" pitchFamily="18" charset="0"/>
            </a:endParaRPr>
          </a:p>
          <a:p>
            <a:pPr>
              <a:lnSpc>
                <a:spcPct val="150000"/>
              </a:lnSpc>
              <a:buNone/>
            </a:pPr>
            <a:r>
              <a:rPr lang="en-IN" dirty="0" smtClean="0">
                <a:solidFill>
                  <a:schemeClr val="tx1"/>
                </a:solidFill>
                <a:latin typeface="Times New Roman" pitchFamily="18" charset="0"/>
                <a:cs typeface="Times New Roman" pitchFamily="18" charset="0"/>
              </a:rPr>
              <a:t>Step 3: Make Predictions from the Global Features using the following:</a:t>
            </a:r>
            <a:endParaRPr lang="en-US" dirty="0" smtClean="0">
              <a:solidFill>
                <a:schemeClr val="tx1"/>
              </a:solidFill>
              <a:latin typeface="Times New Roman" pitchFamily="18" charset="0"/>
              <a:cs typeface="Times New Roman" pitchFamily="18" charset="0"/>
            </a:endParaRPr>
          </a:p>
          <a:p>
            <a:pPr marL="939800" lvl="1" indent="-342900">
              <a:lnSpc>
                <a:spcPct val="150000"/>
              </a:lnSpc>
              <a:buFont typeface="+mj-lt"/>
              <a:buAutoNum type="alphaLcParenR"/>
            </a:pPr>
            <a:r>
              <a:rPr lang="en-IN" dirty="0" smtClean="0">
                <a:solidFill>
                  <a:schemeClr val="tx1"/>
                </a:solidFill>
              </a:rPr>
              <a:t>Pixel Histograms</a:t>
            </a:r>
            <a:endParaRPr lang="en-US" dirty="0" smtClean="0">
              <a:solidFill>
                <a:schemeClr val="tx1"/>
              </a:solidFill>
            </a:endParaRPr>
          </a:p>
          <a:p>
            <a:pPr marL="939800" lvl="1" indent="-342900">
              <a:lnSpc>
                <a:spcPct val="150000"/>
              </a:lnSpc>
              <a:buFont typeface="+mj-lt"/>
              <a:buAutoNum type="alphaLcParenR"/>
            </a:pPr>
            <a:r>
              <a:rPr lang="en-IN" dirty="0" smtClean="0">
                <a:solidFill>
                  <a:schemeClr val="tx1"/>
                </a:solidFill>
              </a:rPr>
              <a:t>GIST</a:t>
            </a:r>
            <a:endParaRPr lang="en-US" dirty="0" smtClean="0">
              <a:solidFill>
                <a:schemeClr val="tx1"/>
              </a:solidFill>
            </a:endParaRPr>
          </a:p>
          <a:p>
            <a:pPr marL="939800" lvl="1" indent="-342900">
              <a:lnSpc>
                <a:spcPct val="150000"/>
              </a:lnSpc>
              <a:buFont typeface="+mj-lt"/>
              <a:buAutoNum type="alphaLcParenR"/>
            </a:pPr>
            <a:r>
              <a:rPr lang="en-IN" dirty="0" smtClean="0">
                <a:solidFill>
                  <a:schemeClr val="tx1"/>
                </a:solidFill>
              </a:rPr>
              <a:t>Dense SIFT</a:t>
            </a:r>
            <a:endParaRPr lang="en-US" dirty="0" smtClean="0">
              <a:solidFill>
                <a:schemeClr val="tx1"/>
              </a:solidFill>
            </a:endParaRPr>
          </a:p>
          <a:p>
            <a:pPr marL="939800" lvl="1" indent="-342900">
              <a:lnSpc>
                <a:spcPct val="150000"/>
              </a:lnSpc>
              <a:buFont typeface="+mj-lt"/>
              <a:buAutoNum type="alphaLcParenR"/>
            </a:pPr>
            <a:r>
              <a:rPr lang="en-IN" dirty="0" smtClean="0">
                <a:solidFill>
                  <a:schemeClr val="tx1"/>
                </a:solidFill>
              </a:rPr>
              <a:t>SSIM</a:t>
            </a:r>
            <a:endParaRPr lang="en-US" dirty="0" smtClean="0">
              <a:solidFill>
                <a:schemeClr val="tx1"/>
              </a:solidFill>
            </a:endParaRPr>
          </a:p>
          <a:p>
            <a:pPr marL="939800" lvl="1" indent="-342900">
              <a:lnSpc>
                <a:spcPct val="150000"/>
              </a:lnSpc>
              <a:buFont typeface="+mj-lt"/>
              <a:buAutoNum type="alphaLcParenR"/>
            </a:pPr>
            <a:r>
              <a:rPr lang="en-IN" dirty="0" smtClean="0">
                <a:solidFill>
                  <a:schemeClr val="tx1"/>
                </a:solidFill>
              </a:rPr>
              <a:t>HOG 2x2</a:t>
            </a:r>
            <a:endParaRPr lang="en-US" dirty="0" smtClean="0">
              <a:solidFill>
                <a:schemeClr val="tx1"/>
              </a:solidFill>
            </a:endParaRPr>
          </a:p>
          <a:p>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540" y="312945"/>
            <a:ext cx="8520600" cy="572700"/>
          </a:xfrm>
        </p:spPr>
        <p:txBody>
          <a:bodyPr/>
          <a:lstStyle/>
          <a:p>
            <a:r>
              <a:rPr lang="en-IN" sz="2000" b="1" dirty="0" smtClean="0">
                <a:latin typeface="Times New Roman" pitchFamily="18" charset="0"/>
                <a:cs typeface="Times New Roman" pitchFamily="18" charset="0"/>
              </a:rPr>
              <a:t>INPUT AND OUTPUT FOR AUTOMATIC PREDICTIONS</a:t>
            </a:r>
            <a:r>
              <a:rPr lang="en-US" sz="2000" dirty="0" smtClean="0">
                <a:latin typeface="Times New Roman" pitchFamily="18" charset="0"/>
                <a:cs typeface="Times New Roman" pitchFamily="18" charset="0"/>
              </a:rPr>
              <a:t/>
            </a:r>
            <a:br>
              <a:rPr lang="en-US" sz="2000" dirty="0" smtClean="0">
                <a:latin typeface="Times New Roman" pitchFamily="18" charset="0"/>
                <a:cs typeface="Times New Roman" pitchFamily="18" charset="0"/>
              </a:rPr>
            </a:br>
            <a:endParaRPr lang="en-US" sz="2000" dirty="0"/>
          </a:p>
        </p:txBody>
      </p:sp>
      <p:sp>
        <p:nvSpPr>
          <p:cNvPr id="3" name="Text Placeholder 2"/>
          <p:cNvSpPr>
            <a:spLocks noGrp="1"/>
          </p:cNvSpPr>
          <p:nvPr>
            <p:ph type="body" idx="1"/>
          </p:nvPr>
        </p:nvSpPr>
        <p:spPr>
          <a:xfrm>
            <a:off x="172720" y="833120"/>
            <a:ext cx="8829040" cy="3972560"/>
          </a:xfrm>
        </p:spPr>
        <p:txBody>
          <a:bodyPr/>
          <a:lstStyle/>
          <a:p>
            <a:pPr>
              <a:buNone/>
            </a:pPr>
            <a:r>
              <a:rPr lang="en-US" b="1" dirty="0" smtClean="0">
                <a:solidFill>
                  <a:schemeClr val="tx1"/>
                </a:solidFill>
                <a:latin typeface="Times New Roman" pitchFamily="18" charset="0"/>
                <a:cs typeface="Times New Roman" pitchFamily="18" charset="0"/>
              </a:rPr>
              <a:t>INPUT:</a:t>
            </a:r>
            <a:r>
              <a:rPr lang="en-US" dirty="0" smtClean="0">
                <a:solidFill>
                  <a:schemeClr val="tx1"/>
                </a:solidFill>
                <a:latin typeface="Times New Roman" pitchFamily="18" charset="0"/>
                <a:cs typeface="Times New Roman" pitchFamily="18" charset="0"/>
              </a:rPr>
              <a:t> </a:t>
            </a:r>
          </a:p>
          <a:p>
            <a:pPr>
              <a:buNone/>
            </a:pPr>
            <a:r>
              <a:rPr lang="en-US" dirty="0" smtClean="0">
                <a:solidFill>
                  <a:schemeClr val="tx1"/>
                </a:solidFill>
                <a:latin typeface="Times New Roman" pitchFamily="18" charset="0"/>
                <a:cs typeface="Times New Roman" pitchFamily="18" charset="0"/>
              </a:rPr>
              <a:t>	Objects </a:t>
            </a:r>
            <a:r>
              <a:rPr lang="en-IN" dirty="0" smtClean="0">
                <a:solidFill>
                  <a:schemeClr val="tx1"/>
                </a:solidFill>
                <a:latin typeface="Times New Roman" pitchFamily="18" charset="0"/>
                <a:cs typeface="Times New Roman" pitchFamily="18" charset="0"/>
              </a:rPr>
              <a:t>and scenes ranked according to the object score.</a:t>
            </a:r>
          </a:p>
          <a:p>
            <a:pPr lvl="0">
              <a:buNone/>
            </a:pPr>
            <a:r>
              <a:rPr lang="en-IN" b="1" dirty="0" smtClean="0">
                <a:solidFill>
                  <a:schemeClr val="tx1"/>
                </a:solidFill>
                <a:latin typeface="Times New Roman" pitchFamily="18" charset="0"/>
                <a:cs typeface="Times New Roman" pitchFamily="18" charset="0"/>
              </a:rPr>
              <a:t>OUTPUT: </a:t>
            </a:r>
          </a:p>
          <a:p>
            <a:pPr lvl="0">
              <a:buFont typeface="+mj-lt"/>
              <a:buAutoNum type="arabicPeriod"/>
            </a:pPr>
            <a:r>
              <a:rPr lang="en-IN" dirty="0" smtClean="0">
                <a:solidFill>
                  <a:schemeClr val="tx1"/>
                </a:solidFill>
                <a:latin typeface="Times New Roman" pitchFamily="18" charset="0"/>
                <a:cs typeface="Times New Roman" pitchFamily="18" charset="0"/>
              </a:rPr>
              <a:t>Visualizations of Average memorability for top N ranked Images V/s Predicted Rank for all global features.</a:t>
            </a:r>
            <a:endParaRPr lang="en-US" dirty="0" smtClean="0">
              <a:solidFill>
                <a:schemeClr val="tx1"/>
              </a:solidFill>
              <a:latin typeface="Times New Roman" pitchFamily="18" charset="0"/>
              <a:cs typeface="Times New Roman" pitchFamily="18" charset="0"/>
            </a:endParaRPr>
          </a:p>
          <a:p>
            <a:pPr lvl="0">
              <a:buFont typeface="+mj-lt"/>
              <a:buAutoNum type="arabicPeriod"/>
            </a:pPr>
            <a:r>
              <a:rPr lang="en-IN" dirty="0" smtClean="0">
                <a:solidFill>
                  <a:schemeClr val="tx1"/>
                </a:solidFill>
                <a:latin typeface="Times New Roman" pitchFamily="18" charset="0"/>
                <a:cs typeface="Times New Roman" pitchFamily="18" charset="0"/>
              </a:rPr>
              <a:t>Visualization of Predicted </a:t>
            </a:r>
            <a:endParaRPr lang="en-US" dirty="0" smtClean="0">
              <a:solidFill>
                <a:schemeClr val="tx1"/>
              </a:solidFill>
              <a:latin typeface="Times New Roman" pitchFamily="18" charset="0"/>
              <a:cs typeface="Times New Roman" pitchFamily="18" charset="0"/>
            </a:endParaRPr>
          </a:p>
          <a:p>
            <a:pPr marL="939800" lvl="1" indent="-342900">
              <a:buFont typeface="+mj-lt"/>
              <a:buAutoNum type="alphaLcParenR"/>
            </a:pPr>
            <a:r>
              <a:rPr lang="en-IN" sz="1800" dirty="0" smtClean="0">
                <a:solidFill>
                  <a:schemeClr val="tx1"/>
                </a:solidFill>
                <a:latin typeface="Times New Roman" pitchFamily="18" charset="0"/>
                <a:cs typeface="Times New Roman" pitchFamily="18" charset="0"/>
              </a:rPr>
              <a:t>Memorable</a:t>
            </a:r>
            <a:endParaRPr lang="en-US" sz="1800" dirty="0" smtClean="0">
              <a:solidFill>
                <a:schemeClr val="tx1"/>
              </a:solidFill>
              <a:latin typeface="Times New Roman" pitchFamily="18" charset="0"/>
              <a:cs typeface="Times New Roman" pitchFamily="18" charset="0"/>
            </a:endParaRPr>
          </a:p>
          <a:p>
            <a:pPr marL="939800" lvl="1" indent="-342900">
              <a:buFont typeface="+mj-lt"/>
              <a:buAutoNum type="alphaLcParenR"/>
            </a:pPr>
            <a:r>
              <a:rPr lang="en-IN" sz="1800" dirty="0" smtClean="0">
                <a:solidFill>
                  <a:schemeClr val="tx1"/>
                </a:solidFill>
                <a:latin typeface="Times New Roman" pitchFamily="18" charset="0"/>
                <a:cs typeface="Times New Roman" pitchFamily="18" charset="0"/>
              </a:rPr>
              <a:t>Average</a:t>
            </a:r>
            <a:endParaRPr lang="en-US" sz="1800" dirty="0" smtClean="0">
              <a:solidFill>
                <a:schemeClr val="tx1"/>
              </a:solidFill>
              <a:latin typeface="Times New Roman" pitchFamily="18" charset="0"/>
              <a:cs typeface="Times New Roman" pitchFamily="18" charset="0"/>
            </a:endParaRPr>
          </a:p>
          <a:p>
            <a:pPr marL="939800" lvl="1" indent="-342900">
              <a:buFont typeface="+mj-lt"/>
              <a:buAutoNum type="alphaLcParenR"/>
            </a:pPr>
            <a:r>
              <a:rPr lang="en-IN" sz="1800" dirty="0" smtClean="0">
                <a:solidFill>
                  <a:schemeClr val="tx1"/>
                </a:solidFill>
                <a:latin typeface="Times New Roman" pitchFamily="18" charset="0"/>
                <a:cs typeface="Times New Roman" pitchFamily="18" charset="0"/>
              </a:rPr>
              <a:t>Forgettable</a:t>
            </a:r>
            <a:endParaRPr lang="en-US" sz="1800" dirty="0" smtClean="0">
              <a:solidFill>
                <a:schemeClr val="tx1"/>
              </a:solidFill>
              <a:latin typeface="Times New Roman" pitchFamily="18" charset="0"/>
              <a:cs typeface="Times New Roman" pitchFamily="18" charset="0"/>
            </a:endParaRPr>
          </a:p>
          <a:p>
            <a:pPr lvl="0">
              <a:buFont typeface="+mj-lt"/>
              <a:buAutoNum type="arabicPeriod"/>
            </a:pPr>
            <a:r>
              <a:rPr lang="en-IN" dirty="0" smtClean="0">
                <a:solidFill>
                  <a:schemeClr val="tx1"/>
                </a:solidFill>
                <a:latin typeface="Times New Roman" pitchFamily="18" charset="0"/>
                <a:cs typeface="Times New Roman" pitchFamily="18" charset="0"/>
              </a:rPr>
              <a:t>Visualization of Errors Over Predicted and Errors Under Predicted</a:t>
            </a:r>
            <a:endParaRPr lang="en-US" dirty="0" smtClean="0">
              <a:solidFill>
                <a:schemeClr val="tx1"/>
              </a:solidFill>
              <a:latin typeface="Times New Roman" pitchFamily="18" charset="0"/>
              <a:cs typeface="Times New Roman" pitchFamily="18" charset="0"/>
            </a:endParaRPr>
          </a:p>
          <a:p>
            <a:pPr>
              <a:buNone/>
            </a:pP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latin typeface="Times New Roman" pitchFamily="18" charset="0"/>
                <a:cs typeface="Times New Roman" pitchFamily="18" charset="0"/>
              </a:rPr>
              <a:t>IMPLEMENTATION DETAILS</a:t>
            </a:r>
            <a:endParaRPr lang="en-US" sz="2000" b="1" dirty="0">
              <a:latin typeface="Times New Roman" pitchFamily="18" charset="0"/>
              <a:cs typeface="Times New Roman" pitchFamily="18" charset="0"/>
            </a:endParaRPr>
          </a:p>
        </p:txBody>
      </p:sp>
      <p:sp>
        <p:nvSpPr>
          <p:cNvPr id="3" name="Text Placeholder 2"/>
          <p:cNvSpPr>
            <a:spLocks noGrp="1"/>
          </p:cNvSpPr>
          <p:nvPr>
            <p:ph type="body" idx="1"/>
          </p:nvPr>
        </p:nvSpPr>
        <p:spPr>
          <a:xfrm>
            <a:off x="311700" y="843280"/>
            <a:ext cx="8520600" cy="3725595"/>
          </a:xfrm>
        </p:spPr>
        <p:txBody>
          <a:bodyPr/>
          <a:lstStyle/>
          <a:p>
            <a:pPr marL="0" lvl="0" indent="0" algn="just">
              <a:lnSpc>
                <a:spcPct val="150000"/>
              </a:lnSpc>
              <a:buNone/>
            </a:pPr>
            <a:r>
              <a:rPr lang="en-US" dirty="0" smtClean="0">
                <a:solidFill>
                  <a:schemeClr val="dk1"/>
                </a:solidFill>
                <a:latin typeface="Times New Roman" pitchFamily="18" charset="0"/>
                <a:ea typeface="Times New Roman"/>
                <a:cs typeface="Times New Roman" pitchFamily="18" charset="0"/>
                <a:sym typeface="Times New Roman"/>
              </a:rPr>
              <a:t>The IMAGE datasets: Database: 2222 photographs from SUN database:</a:t>
            </a:r>
          </a:p>
          <a:p>
            <a:pPr lvl="1" algn="just">
              <a:lnSpc>
                <a:spcPct val="150000"/>
              </a:lnSpc>
              <a:spcBef>
                <a:spcPts val="1000"/>
              </a:spcBef>
              <a:buClr>
                <a:schemeClr val="dk1"/>
              </a:buClr>
              <a:buFont typeface="Times New Roman"/>
              <a:buChar char="●"/>
            </a:pPr>
            <a:r>
              <a:rPr lang="en-US" dirty="0" smtClean="0">
                <a:solidFill>
                  <a:schemeClr val="tx1"/>
                </a:solidFill>
                <a:latin typeface="Times New Roman" pitchFamily="18" charset="0"/>
                <a:cs typeface="Times New Roman" pitchFamily="18" charset="0"/>
              </a:rPr>
              <a:t>Includes target and filler images.</a:t>
            </a:r>
          </a:p>
          <a:p>
            <a:pPr lvl="1" algn="just">
              <a:lnSpc>
                <a:spcPct val="150000"/>
              </a:lnSpc>
              <a:spcBef>
                <a:spcPts val="1000"/>
              </a:spcBef>
              <a:buClr>
                <a:schemeClr val="dk1"/>
              </a:buClr>
              <a:buFont typeface="Times New Roman"/>
              <a:buChar char="●"/>
            </a:pPr>
            <a:r>
              <a:rPr lang="en-US" dirty="0" smtClean="0">
                <a:solidFill>
                  <a:schemeClr val="tx1"/>
                </a:solidFill>
                <a:latin typeface="Times New Roman" pitchFamily="18" charset="0"/>
                <a:cs typeface="Times New Roman" pitchFamily="18" charset="0"/>
              </a:rPr>
              <a:t>Pre computed features and annotations</a:t>
            </a:r>
          </a:p>
          <a:p>
            <a:pPr lvl="1" algn="just">
              <a:lnSpc>
                <a:spcPct val="150000"/>
              </a:lnSpc>
              <a:spcBef>
                <a:spcPts val="1000"/>
              </a:spcBef>
              <a:buClr>
                <a:schemeClr val="dk1"/>
              </a:buClr>
              <a:buFont typeface="Times New Roman"/>
              <a:buChar char="●"/>
            </a:pPr>
            <a:r>
              <a:rPr lang="en-US" dirty="0" smtClean="0">
                <a:solidFill>
                  <a:schemeClr val="tx1"/>
                </a:solidFill>
                <a:latin typeface="Times New Roman" pitchFamily="18" charset="0"/>
                <a:cs typeface="Times New Roman" pitchFamily="18" charset="0"/>
              </a:rPr>
              <a:t>Memorability measurements from  "Memory Game“.</a:t>
            </a:r>
          </a:p>
          <a:p>
            <a:pPr>
              <a:lnSpc>
                <a:spcPct val="150000"/>
              </a:lnSpc>
            </a:pPr>
            <a:r>
              <a:rPr lang="en-US" dirty="0" smtClean="0">
                <a:solidFill>
                  <a:schemeClr val="tx1"/>
                </a:solidFill>
                <a:latin typeface="Times New Roman" pitchFamily="18" charset="0"/>
                <a:cs typeface="Times New Roman" pitchFamily="18" charset="0"/>
              </a:rPr>
              <a:t>Computing  features of new images, predicting their memorability, and replicating the  results of  Design.</a:t>
            </a:r>
          </a:p>
          <a:p>
            <a:pPr>
              <a:lnSpc>
                <a:spcPct val="150000"/>
              </a:lnSpc>
            </a:pPr>
            <a:r>
              <a:rPr lang="en-US" dirty="0" smtClean="0">
                <a:solidFill>
                  <a:schemeClr val="tx1"/>
                </a:solidFill>
                <a:latin typeface="Times New Roman" pitchFamily="18" charset="0"/>
                <a:cs typeface="Times New Roman" pitchFamily="18" charset="0"/>
              </a:rPr>
              <a:t>C,C++,Scripts, .mat for Coding.</a:t>
            </a:r>
          </a:p>
          <a:p>
            <a:pPr>
              <a:lnSpc>
                <a:spcPct val="150000"/>
              </a:lnSpc>
            </a:pPr>
            <a:r>
              <a:rPr lang="en-US" dirty="0" err="1" smtClean="0">
                <a:solidFill>
                  <a:schemeClr val="tx1"/>
                </a:solidFill>
                <a:latin typeface="Times New Roman" pitchFamily="18" charset="0"/>
                <a:cs typeface="Times New Roman" pitchFamily="18" charset="0"/>
              </a:rPr>
              <a:t>MatLab</a:t>
            </a:r>
            <a:r>
              <a:rPr lang="en-US" dirty="0" smtClean="0">
                <a:solidFill>
                  <a:schemeClr val="tx1"/>
                </a:solidFill>
                <a:latin typeface="Times New Roman" pitchFamily="18" charset="0"/>
                <a:cs typeface="Times New Roman" pitchFamily="18" charset="0"/>
              </a:rPr>
              <a:t> Software for results and plotting.</a:t>
            </a:r>
          </a:p>
          <a:p>
            <a:pPr>
              <a:lnSpc>
                <a:spcPct val="150000"/>
              </a:lnSpc>
            </a:pPr>
            <a:r>
              <a:rPr lang="en-US" dirty="0" smtClean="0">
                <a:solidFill>
                  <a:schemeClr val="tx1"/>
                </a:solidFill>
                <a:latin typeface="Times New Roman" pitchFamily="18" charset="0"/>
                <a:cs typeface="Times New Roman" pitchFamily="18" charset="0"/>
              </a:rPr>
              <a:t>Windows OS.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400" b="1" dirty="0" smtClean="0">
                <a:latin typeface="Times New Roman" pitchFamily="18" charset="0"/>
                <a:cs typeface="Times New Roman" pitchFamily="18" charset="0"/>
              </a:rPr>
              <a:t>SNAPSHOTS/RESULTS</a:t>
            </a:r>
            <a:br>
              <a:rPr lang="en-US" sz="1400" b="1" dirty="0" smtClean="0">
                <a:latin typeface="Times New Roman" pitchFamily="18" charset="0"/>
                <a:cs typeface="Times New Roman" pitchFamily="18" charset="0"/>
              </a:rPr>
            </a:br>
            <a:r>
              <a:rPr lang="en-IN" sz="1400" b="1" dirty="0" smtClean="0"/>
              <a:t>MODULE 1 Feature Extraction</a:t>
            </a:r>
            <a:r>
              <a:rPr lang="en-US" sz="1400" dirty="0" smtClean="0"/>
              <a:t/>
            </a:r>
            <a:br>
              <a:rPr lang="en-US" sz="1400" dirty="0" smtClean="0"/>
            </a:br>
            <a:r>
              <a:rPr lang="en-US" sz="1400" dirty="0" smtClean="0">
                <a:latin typeface="Times New Roman" pitchFamily="18" charset="0"/>
                <a:cs typeface="Times New Roman" pitchFamily="18" charset="0"/>
              </a:rPr>
              <a:t/>
            </a:r>
            <a:br>
              <a:rPr lang="en-US" sz="1400" dirty="0" smtClean="0">
                <a:latin typeface="Times New Roman" pitchFamily="18" charset="0"/>
                <a:cs typeface="Times New Roman" pitchFamily="18" charset="0"/>
              </a:rPr>
            </a:br>
            <a:endParaRPr lang="en-US" sz="1400" dirty="0">
              <a:latin typeface="Times New Roman" pitchFamily="18" charset="0"/>
              <a:cs typeface="Times New Roman" pitchFamily="18" charset="0"/>
            </a:endParaRPr>
          </a:p>
        </p:txBody>
      </p:sp>
      <p:pic>
        <p:nvPicPr>
          <p:cNvPr id="4" name="Picture 3" descr="WhatsApp Image 2020-09-20 at 11.13.00 PM.jpeg"/>
          <p:cNvPicPr/>
          <p:nvPr/>
        </p:nvPicPr>
        <p:blipFill>
          <a:blip r:embed="rId2"/>
          <a:stretch>
            <a:fillRect/>
          </a:stretch>
        </p:blipFill>
        <p:spPr>
          <a:xfrm>
            <a:off x="1849120" y="1046480"/>
            <a:ext cx="5842000" cy="3840480"/>
          </a:xfrm>
          <a:prstGeom prst="rect">
            <a:avLst/>
          </a:prstGeom>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772861" y="375920"/>
            <a:ext cx="8096820" cy="4310380"/>
          </a:xfrm>
          <a:prstGeom prst="rect">
            <a:avLst/>
          </a:prstGeom>
          <a:noFill/>
          <a:ln w="9525">
            <a:noFill/>
            <a:miter lim="800000"/>
            <a:headEnd/>
            <a:tailEnd/>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latin typeface="Times New Roman" pitchFamily="18" charset="0"/>
                <a:cs typeface="Times New Roman" pitchFamily="18" charset="0"/>
              </a:rPr>
              <a:t>MEMORABLITY MEASURE RESULTS</a:t>
            </a:r>
            <a:endParaRPr lang="en-US" sz="2000" b="1" dirty="0">
              <a:latin typeface="Times New Roman" pitchFamily="18" charset="0"/>
              <a:cs typeface="Times New Roman" pitchFamily="18" charset="0"/>
            </a:endParaRPr>
          </a:p>
        </p:txBody>
      </p:sp>
      <p:pic>
        <p:nvPicPr>
          <p:cNvPr id="4" name="Picture 3" descr="Module1.PNG"/>
          <p:cNvPicPr>
            <a:picLocks noChangeAspect="1"/>
          </p:cNvPicPr>
          <p:nvPr/>
        </p:nvPicPr>
        <p:blipFill>
          <a:blip r:embed="rId2"/>
          <a:stretch>
            <a:fillRect/>
          </a:stretch>
        </p:blipFill>
        <p:spPr>
          <a:xfrm>
            <a:off x="589280" y="1046480"/>
            <a:ext cx="8006080" cy="3961884"/>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291380" y="16054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smtClean="0">
                <a:latin typeface="Times New Roman" pitchFamily="18" charset="0"/>
                <a:cs typeface="Times New Roman" pitchFamily="18" charset="0"/>
              </a:rPr>
              <a:t>OVERALL OBJECTIVE- (cntd)</a:t>
            </a:r>
            <a:endParaRPr sz="2000" b="1" dirty="0">
              <a:latin typeface="Times New Roman" pitchFamily="18" charset="0"/>
              <a:cs typeface="Times New Roman" pitchFamily="18" charset="0"/>
            </a:endParaRPr>
          </a:p>
        </p:txBody>
      </p:sp>
      <p:sp>
        <p:nvSpPr>
          <p:cNvPr id="61" name="Google Shape;61;p14"/>
          <p:cNvSpPr txBox="1">
            <a:spLocks noGrp="1"/>
          </p:cNvSpPr>
          <p:nvPr>
            <p:ph type="body" idx="1"/>
          </p:nvPr>
        </p:nvSpPr>
        <p:spPr>
          <a:xfrm>
            <a:off x="142240" y="619760"/>
            <a:ext cx="8707120" cy="4307840"/>
          </a:xfrm>
          <a:prstGeom prst="rect">
            <a:avLst/>
          </a:prstGeom>
        </p:spPr>
        <p:txBody>
          <a:bodyPr spcFirstLastPara="1" wrap="square" lIns="91425" tIns="91425" rIns="91425" bIns="91425" anchor="t" anchorCtr="0">
            <a:noAutofit/>
          </a:bodyPr>
          <a:lstStyle/>
          <a:p>
            <a:pPr>
              <a:lnSpc>
                <a:spcPct val="200000"/>
              </a:lnSpc>
            </a:pPr>
            <a:r>
              <a:rPr lang="en-IN" dirty="0" smtClean="0">
                <a:solidFill>
                  <a:schemeClr val="tx1"/>
                </a:solidFill>
                <a:latin typeface="Times New Roman" pitchFamily="18" charset="0"/>
                <a:cs typeface="Times New Roman" pitchFamily="18" charset="0"/>
              </a:rPr>
              <a:t>A  database is introduced with the measured  probability that each picture will be remembered after a single view.</a:t>
            </a:r>
          </a:p>
          <a:p>
            <a:pPr>
              <a:lnSpc>
                <a:spcPct val="200000"/>
              </a:lnSpc>
            </a:pPr>
            <a:r>
              <a:rPr lang="en-IN" dirty="0" smtClean="0">
                <a:solidFill>
                  <a:schemeClr val="tx1"/>
                </a:solidFill>
                <a:latin typeface="Times New Roman" pitchFamily="18" charset="0"/>
                <a:cs typeface="Times New Roman" pitchFamily="18" charset="0"/>
              </a:rPr>
              <a:t> We then analyze image features and labels that contribute to making an image memorable, and train a predictor based on global image descriptors.</a:t>
            </a:r>
          </a:p>
          <a:p>
            <a:pPr>
              <a:lnSpc>
                <a:spcPct val="200000"/>
              </a:lnSpc>
            </a:pPr>
            <a:r>
              <a:rPr lang="en-IN" dirty="0" smtClean="0">
                <a:solidFill>
                  <a:schemeClr val="tx1"/>
                </a:solidFill>
                <a:latin typeface="Times New Roman" pitchFamily="18" charset="0"/>
                <a:cs typeface="Times New Roman" pitchFamily="18" charset="0"/>
              </a:rPr>
              <a:t>We finally find that predicting image memorability is a task that can be addressed with current computer vision techniques.</a:t>
            </a:r>
            <a:endParaRPr lang="en-US" dirty="0" smtClean="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dirty="0"/>
          </a:p>
        </p:txBody>
      </p:sp>
      <p:pic>
        <p:nvPicPr>
          <p:cNvPr id="4" name="Picture 3" descr="module_1_plots.png"/>
          <p:cNvPicPr>
            <a:picLocks noChangeAspect="1"/>
          </p:cNvPicPr>
          <p:nvPr/>
        </p:nvPicPr>
        <p:blipFill>
          <a:blip r:embed="rId2"/>
          <a:stretch>
            <a:fillRect/>
          </a:stretch>
        </p:blipFill>
        <p:spPr>
          <a:xfrm>
            <a:off x="99388" y="457200"/>
            <a:ext cx="8945224" cy="4624738"/>
          </a:xfrm>
          <a:prstGeom prst="rect">
            <a:avLst/>
          </a:prstGeom>
        </p:spPr>
      </p:pic>
      <p:sp>
        <p:nvSpPr>
          <p:cNvPr id="5" name="Rectangle 4"/>
          <p:cNvSpPr/>
          <p:nvPr/>
        </p:nvSpPr>
        <p:spPr>
          <a:xfrm>
            <a:off x="467683" y="223302"/>
            <a:ext cx="4466287" cy="400110"/>
          </a:xfrm>
          <a:prstGeom prst="rect">
            <a:avLst/>
          </a:prstGeom>
        </p:spPr>
        <p:txBody>
          <a:bodyPr wrap="none">
            <a:spAutoFit/>
          </a:bodyPr>
          <a:lstStyle/>
          <a:p>
            <a:r>
              <a:rPr lang="en-US" sz="2000" b="1" dirty="0" smtClean="0">
                <a:solidFill>
                  <a:schemeClr val="tx1"/>
                </a:solidFill>
                <a:latin typeface="Times New Roman" pitchFamily="18" charset="0"/>
                <a:cs typeface="Times New Roman" pitchFamily="18" charset="0"/>
              </a:rPr>
              <a:t>MEMORABLITY MEASURE PLOTS</a:t>
            </a:r>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latin typeface="Times New Roman" pitchFamily="18" charset="0"/>
                <a:cs typeface="Times New Roman" pitchFamily="18" charset="0"/>
              </a:rPr>
              <a:t>MODULE 2 RANDOM SPLITS OUTPUT</a:t>
            </a:r>
            <a:endParaRPr lang="en-US" sz="2000" b="1" dirty="0">
              <a:latin typeface="Times New Roman" pitchFamily="18" charset="0"/>
              <a:cs typeface="Times New Roman" pitchFamily="18" charset="0"/>
            </a:endParaRPr>
          </a:p>
        </p:txBody>
      </p:sp>
      <p:pic>
        <p:nvPicPr>
          <p:cNvPr id="4" name="Picture 3"/>
          <p:cNvPicPr>
            <a:picLocks noChangeAspect="1" noChangeArrowheads="1"/>
          </p:cNvPicPr>
          <p:nvPr/>
        </p:nvPicPr>
        <p:blipFill>
          <a:blip r:embed="rId2"/>
          <a:srcRect/>
          <a:stretch>
            <a:fillRect/>
          </a:stretch>
        </p:blipFill>
        <p:spPr bwMode="auto">
          <a:xfrm>
            <a:off x="3027680" y="1463041"/>
            <a:ext cx="2661920" cy="2692400"/>
          </a:xfrm>
          <a:prstGeom prst="rect">
            <a:avLst/>
          </a:prstGeom>
          <a:noFill/>
          <a:ln w="9525">
            <a:noFill/>
            <a:miter lim="800000"/>
            <a:headEnd/>
            <a:tailEnd/>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311700" y="237207"/>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smtClean="0">
                <a:latin typeface="Times New Roman" pitchFamily="18" charset="0"/>
                <a:cs typeface="Times New Roman" pitchFamily="18" charset="0"/>
              </a:rPr>
              <a:t>EVALUATION </a:t>
            </a:r>
            <a:r>
              <a:rPr lang="en" sz="2000" b="1" dirty="0">
                <a:latin typeface="Times New Roman" pitchFamily="18" charset="0"/>
                <a:cs typeface="Times New Roman" pitchFamily="18" charset="0"/>
              </a:rPr>
              <a:t>METRICS</a:t>
            </a:r>
            <a:endParaRPr sz="2000" b="1" dirty="0">
              <a:latin typeface="Times New Roman" pitchFamily="18" charset="0"/>
              <a:cs typeface="Times New Roman" pitchFamily="18" charset="0"/>
            </a:endParaRPr>
          </a:p>
        </p:txBody>
      </p:sp>
      <p:sp>
        <p:nvSpPr>
          <p:cNvPr id="102" name="Google Shape;102;p21"/>
          <p:cNvSpPr txBox="1">
            <a:spLocks noGrp="1"/>
          </p:cNvSpPr>
          <p:nvPr>
            <p:ph type="body" idx="1"/>
          </p:nvPr>
        </p:nvSpPr>
        <p:spPr>
          <a:xfrm>
            <a:off x="311700" y="811811"/>
            <a:ext cx="8520600" cy="4213100"/>
          </a:xfrm>
          <a:prstGeom prst="rect">
            <a:avLst/>
          </a:prstGeom>
        </p:spPr>
        <p:txBody>
          <a:bodyPr spcFirstLastPara="1" wrap="square" lIns="91425" tIns="91425" rIns="91425" bIns="91425" anchor="t" anchorCtr="0">
            <a:noAutofit/>
          </a:bodyPr>
          <a:lstStyle/>
          <a:p>
            <a:pPr lvl="0">
              <a:lnSpc>
                <a:spcPct val="200000"/>
              </a:lnSpc>
            </a:pPr>
            <a:r>
              <a:rPr lang="en-US" sz="1200" dirty="0">
                <a:solidFill>
                  <a:schemeClr val="tx1"/>
                </a:solidFill>
                <a:latin typeface="Times New Roman"/>
                <a:cs typeface="Times New Roman"/>
              </a:rPr>
              <a:t>Memorability = probability of correctly detecting a repeat after a single view of an image in a long stream.</a:t>
            </a:r>
          </a:p>
          <a:p>
            <a:pPr lvl="0">
              <a:lnSpc>
                <a:spcPct val="200000"/>
              </a:lnSpc>
            </a:pPr>
            <a:r>
              <a:rPr lang="en-US" sz="1200" dirty="0">
                <a:solidFill>
                  <a:schemeClr val="tx1"/>
                </a:solidFill>
                <a:latin typeface="Times New Roman"/>
                <a:cs typeface="Times New Roman"/>
              </a:rPr>
              <a:t>Object score = (prediction when object included in image’s feature vector) - (prediction when object removed)</a:t>
            </a:r>
          </a:p>
          <a:p>
            <a:pPr lvl="0">
              <a:lnSpc>
                <a:spcPct val="200000"/>
              </a:lnSpc>
            </a:pPr>
            <a:r>
              <a:rPr lang="en" sz="1200" dirty="0">
                <a:solidFill>
                  <a:schemeClr val="tx1"/>
                </a:solidFill>
                <a:latin typeface="Times New Roman"/>
                <a:cs typeface="Times New Roman"/>
              </a:rPr>
              <a:t>Hit Rate = Number of Images chosen correctly as remembered by observers ÷ Total number of their occurrences as a repeat image.</a:t>
            </a:r>
            <a:endParaRPr sz="1200" dirty="0">
              <a:solidFill>
                <a:schemeClr val="tx1"/>
              </a:solidFill>
              <a:latin typeface="Times New Roman"/>
              <a:cs typeface="Times New Roman"/>
            </a:endParaRPr>
          </a:p>
          <a:p>
            <a:pPr>
              <a:lnSpc>
                <a:spcPct val="200000"/>
              </a:lnSpc>
            </a:pPr>
            <a:r>
              <a:rPr lang="en" sz="1200" dirty="0">
                <a:solidFill>
                  <a:schemeClr val="tx1"/>
                </a:solidFill>
                <a:latin typeface="Times New Roman"/>
                <a:cs typeface="Times New Roman"/>
              </a:rPr>
              <a:t>False Alarm Rate (FAR) = False Hits of an Image ÷ Total number of its occurrences as a second-stage-filler (i.e. non-repeat) image.</a:t>
            </a:r>
          </a:p>
          <a:p>
            <a:pPr>
              <a:lnSpc>
                <a:spcPct val="200000"/>
              </a:lnSpc>
            </a:pPr>
            <a:r>
              <a:rPr lang="en-US" sz="1200" dirty="0" smtClean="0">
                <a:solidFill>
                  <a:schemeClr val="tx1"/>
                </a:solidFill>
                <a:latin typeface="Times New Roman"/>
                <a:cs typeface="Times New Roman"/>
              </a:rPr>
              <a:t>Spearman </a:t>
            </a:r>
            <a:r>
              <a:rPr lang="en-US" sz="1200" dirty="0">
                <a:solidFill>
                  <a:schemeClr val="tx1"/>
                </a:solidFill>
                <a:latin typeface="Times New Roman"/>
                <a:cs typeface="Times New Roman"/>
              </a:rPr>
              <a:t>linear correlation coefficient c denoted as ρ2D</a:t>
            </a:r>
          </a:p>
          <a:p>
            <a:pPr marL="114300" indent="0">
              <a:lnSpc>
                <a:spcPct val="200000"/>
              </a:lnSpc>
              <a:buNone/>
            </a:pPr>
            <a:endParaRPr lang="en-IN" sz="1200" dirty="0">
              <a:solidFill>
                <a:schemeClr val="tx1"/>
              </a:solidFill>
              <a:latin typeface="Times New Roman" pitchFamily="18" charset="0"/>
              <a:cs typeface="Times New Roman" pitchFamily="18" charset="0"/>
            </a:endParaRPr>
          </a:p>
          <a:p>
            <a:pPr>
              <a:lnSpc>
                <a:spcPct val="200000"/>
              </a:lnSpc>
            </a:pPr>
            <a:r>
              <a:rPr lang="en-US" sz="1200" dirty="0">
                <a:solidFill>
                  <a:schemeClr val="tx1"/>
                </a:solidFill>
                <a:latin typeface="Times New Roman"/>
                <a:cs typeface="Times New Roman"/>
              </a:rPr>
              <a:t> Mutual information (MI) criterion, denoted as IA,B</a:t>
            </a:r>
            <a:endParaRPr lang="en" sz="1200" dirty="0">
              <a:solidFill>
                <a:schemeClr val="tx1"/>
              </a:solidFill>
              <a:latin typeface="Times New Roman"/>
              <a:cs typeface="Times New Roman"/>
            </a:endParaRPr>
          </a:p>
          <a:p>
            <a:pPr marL="114300" indent="0">
              <a:lnSpc>
                <a:spcPct val="200000"/>
              </a:lnSpc>
              <a:buNone/>
            </a:pPr>
            <a:endParaRPr sz="1200" dirty="0">
              <a:solidFill>
                <a:schemeClr val="tx1"/>
              </a:solidFill>
              <a:latin typeface="Times New Roman" pitchFamily="18" charset="0"/>
              <a:cs typeface="Times New Roman" pitchFamily="18" charset="0"/>
            </a:endParaRPr>
          </a:p>
          <a:p>
            <a:pPr marL="457200" lvl="0" indent="-342900" algn="l" rtl="0">
              <a:lnSpc>
                <a:spcPct val="200000"/>
              </a:lnSpc>
              <a:spcBef>
                <a:spcPts val="0"/>
              </a:spcBef>
              <a:spcAft>
                <a:spcPts val="0"/>
              </a:spcAft>
              <a:buSzPts val="1800"/>
              <a:buChar char="●"/>
            </a:pPr>
            <a:r>
              <a:rPr lang="en" sz="1200" dirty="0">
                <a:solidFill>
                  <a:schemeClr val="tx1"/>
                </a:solidFill>
                <a:latin typeface="Times New Roman"/>
                <a:cs typeface="Times New Roman"/>
              </a:rPr>
              <a:t>A confidence scale allows us to produce ROC curves that provided us with a sensitivity measure of the experiment</a:t>
            </a:r>
            <a:endParaRPr sz="1200" dirty="0">
              <a:solidFill>
                <a:schemeClr val="tx1"/>
              </a:solidFill>
              <a:latin typeface="Times New Roman"/>
              <a:cs typeface="Times New Roman"/>
            </a:endParaRPr>
          </a:p>
          <a:p>
            <a:pPr marL="0" lvl="0" indent="0" algn="l" rtl="0">
              <a:spcBef>
                <a:spcPts val="1600"/>
              </a:spcBef>
              <a:spcAft>
                <a:spcPts val="1600"/>
              </a:spcAft>
              <a:buNone/>
            </a:pPr>
            <a:endParaRPr sz="1200" dirty="0"/>
          </a:p>
        </p:txBody>
      </p:sp>
      <p:pic>
        <p:nvPicPr>
          <p:cNvPr id="1026" name="Picture 2"/>
          <p:cNvPicPr>
            <a:picLocks noChangeAspect="1" noChangeArrowheads="1"/>
          </p:cNvPicPr>
          <p:nvPr/>
        </p:nvPicPr>
        <p:blipFill>
          <a:blip r:embed="rId3"/>
          <a:srcRect/>
          <a:stretch>
            <a:fillRect/>
          </a:stretch>
        </p:blipFill>
        <p:spPr bwMode="auto">
          <a:xfrm>
            <a:off x="4484873" y="3028786"/>
            <a:ext cx="2647950" cy="533400"/>
          </a:xfrm>
          <a:prstGeom prst="rect">
            <a:avLst/>
          </a:prstGeom>
          <a:ln>
            <a:noFill/>
          </a:ln>
          <a:effectLst>
            <a:outerShdw blurRad="292100" dist="139700" dir="2700000" algn="tl" rotWithShape="0">
              <a:srgbClr val="333333">
                <a:alpha val="65000"/>
              </a:srgbClr>
            </a:outerShdw>
          </a:effectLst>
        </p:spPr>
      </p:pic>
      <p:pic>
        <p:nvPicPr>
          <p:cNvPr id="1027" name="Picture 3"/>
          <p:cNvPicPr>
            <a:picLocks noChangeAspect="1" noChangeArrowheads="1"/>
          </p:cNvPicPr>
          <p:nvPr/>
        </p:nvPicPr>
        <p:blipFill>
          <a:blip r:embed="rId4"/>
          <a:srcRect/>
          <a:stretch>
            <a:fillRect/>
          </a:stretch>
        </p:blipFill>
        <p:spPr bwMode="auto">
          <a:xfrm>
            <a:off x="4158055" y="3876716"/>
            <a:ext cx="2609850" cy="457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311700" y="237207"/>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smtClean="0">
                <a:latin typeface="Times New Roman" pitchFamily="18" charset="0"/>
                <a:cs typeface="Times New Roman" pitchFamily="18" charset="0"/>
              </a:rPr>
              <a:t>EVALUATION </a:t>
            </a:r>
            <a:r>
              <a:rPr lang="en" sz="2000" b="1" dirty="0">
                <a:latin typeface="Times New Roman" pitchFamily="18" charset="0"/>
                <a:cs typeface="Times New Roman" pitchFamily="18" charset="0"/>
              </a:rPr>
              <a:t>METRICS</a:t>
            </a:r>
            <a:endParaRPr sz="2000" b="1" dirty="0">
              <a:latin typeface="Times New Roman" pitchFamily="18" charset="0"/>
              <a:cs typeface="Times New Roman" pitchFamily="18" charset="0"/>
            </a:endParaRPr>
          </a:p>
        </p:txBody>
      </p:sp>
      <p:sp>
        <p:nvSpPr>
          <p:cNvPr id="102" name="Google Shape;102;p21"/>
          <p:cNvSpPr txBox="1">
            <a:spLocks noGrp="1"/>
          </p:cNvSpPr>
          <p:nvPr>
            <p:ph type="body" idx="1"/>
          </p:nvPr>
        </p:nvSpPr>
        <p:spPr>
          <a:xfrm>
            <a:off x="311700" y="811811"/>
            <a:ext cx="8520600" cy="4213100"/>
          </a:xfrm>
          <a:prstGeom prst="rect">
            <a:avLst/>
          </a:prstGeom>
        </p:spPr>
        <p:txBody>
          <a:bodyPr spcFirstLastPara="1" wrap="square" lIns="91425" tIns="91425" rIns="91425" bIns="91425" anchor="t" anchorCtr="0">
            <a:noAutofit/>
          </a:bodyPr>
          <a:lstStyle/>
          <a:p>
            <a:pPr>
              <a:lnSpc>
                <a:spcPct val="200000"/>
              </a:lnSpc>
            </a:pPr>
            <a:r>
              <a:rPr lang="en-US" dirty="0" smtClean="0">
                <a:solidFill>
                  <a:schemeClr val="tx1"/>
                </a:solidFill>
                <a:latin typeface="Times New Roman" pitchFamily="18" charset="0"/>
                <a:cs typeface="Times New Roman" pitchFamily="18" charset="0"/>
              </a:rPr>
              <a:t>Precision = RETREL / RET </a:t>
            </a:r>
          </a:p>
          <a:p>
            <a:pPr>
              <a:lnSpc>
                <a:spcPct val="200000"/>
              </a:lnSpc>
            </a:pPr>
            <a:r>
              <a:rPr lang="en-US" dirty="0" smtClean="0">
                <a:solidFill>
                  <a:schemeClr val="tx1"/>
                </a:solidFill>
                <a:latin typeface="Times New Roman" pitchFamily="18" charset="0"/>
                <a:cs typeface="Times New Roman" pitchFamily="18" charset="0"/>
              </a:rPr>
              <a:t>recall = RETREL / REL </a:t>
            </a:r>
          </a:p>
          <a:p>
            <a:pPr>
              <a:lnSpc>
                <a:spcPct val="200000"/>
              </a:lnSpc>
            </a:pPr>
            <a:r>
              <a:rPr lang="en-US" dirty="0" smtClean="0">
                <a:solidFill>
                  <a:schemeClr val="tx1"/>
                </a:solidFill>
                <a:latin typeface="Times New Roman" pitchFamily="18" charset="0"/>
                <a:cs typeface="Times New Roman" pitchFamily="18" charset="0"/>
              </a:rPr>
              <a:t>RET -The set of all items the system has retrieved for a specific inquiry</a:t>
            </a:r>
          </a:p>
          <a:p>
            <a:pPr>
              <a:lnSpc>
                <a:spcPct val="200000"/>
              </a:lnSpc>
            </a:pPr>
            <a:r>
              <a:rPr lang="en-US" dirty="0" smtClean="0">
                <a:solidFill>
                  <a:schemeClr val="tx1"/>
                </a:solidFill>
                <a:latin typeface="Times New Roman" pitchFamily="18" charset="0"/>
                <a:cs typeface="Times New Roman" pitchFamily="18" charset="0"/>
              </a:rPr>
              <a:t>REL-The set of relevant items for a specific inquiry </a:t>
            </a:r>
          </a:p>
          <a:p>
            <a:pPr>
              <a:lnSpc>
                <a:spcPct val="200000"/>
              </a:lnSpc>
            </a:pPr>
            <a:r>
              <a:rPr lang="en-US" dirty="0" smtClean="0">
                <a:solidFill>
                  <a:schemeClr val="tx1"/>
                </a:solidFill>
                <a:latin typeface="Times New Roman" pitchFamily="18" charset="0"/>
                <a:cs typeface="Times New Roman" pitchFamily="18" charset="0"/>
              </a:rPr>
              <a:t>RETREL-The set of the retrieved relevant items</a:t>
            </a:r>
          </a:p>
          <a:p>
            <a:pPr marL="0" lvl="0" indent="0" algn="l" rtl="0">
              <a:spcBef>
                <a:spcPts val="1600"/>
              </a:spcBef>
              <a:spcAft>
                <a:spcPts val="1600"/>
              </a:spcAft>
              <a:buNone/>
            </a:pPr>
            <a:endParaRPr sz="12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solidFill>
                  <a:schemeClr val="tx1"/>
                </a:solidFill>
                <a:latin typeface="Times New Roman" pitchFamily="18" charset="0"/>
                <a:cs typeface="Times New Roman" pitchFamily="18" charset="0"/>
              </a:rPr>
              <a:t>REFERENCES</a:t>
            </a:r>
            <a:endParaRPr sz="2000" b="1" dirty="0">
              <a:solidFill>
                <a:schemeClr val="tx1"/>
              </a:solidFill>
              <a:latin typeface="Times New Roman" pitchFamily="18" charset="0"/>
              <a:cs typeface="Times New Roman" pitchFamily="18" charset="0"/>
            </a:endParaRPr>
          </a:p>
        </p:txBody>
      </p:sp>
      <p:sp>
        <p:nvSpPr>
          <p:cNvPr id="108" name="Google Shape;108;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500" dirty="0">
                <a:solidFill>
                  <a:schemeClr val="tx1"/>
                </a:solidFill>
                <a:latin typeface="Times New Roman"/>
                <a:ea typeface="Times New Roman"/>
                <a:cs typeface="Times New Roman"/>
                <a:sym typeface="Times New Roman"/>
              </a:rPr>
              <a:t>[1]</a:t>
            </a:r>
            <a:r>
              <a:rPr lang="en-US" sz="1500" dirty="0">
                <a:solidFill>
                  <a:schemeClr val="tx1"/>
                </a:solidFill>
                <a:latin typeface="Times New Roman"/>
                <a:ea typeface="Times New Roman"/>
                <a:cs typeface="Times New Roman"/>
                <a:sym typeface="Times New Roman"/>
              </a:rPr>
              <a:t> </a:t>
            </a:r>
            <a:r>
              <a:rPr lang="en-US" sz="1500" dirty="0" err="1">
                <a:solidFill>
                  <a:schemeClr val="tx1"/>
                </a:solidFill>
                <a:latin typeface="Times New Roman"/>
                <a:ea typeface="Times New Roman"/>
                <a:cs typeface="Times New Roman"/>
                <a:sym typeface="Times New Roman"/>
              </a:rPr>
              <a:t>Akagndz</a:t>
            </a:r>
            <a:r>
              <a:rPr lang="en-US" sz="1500" dirty="0">
                <a:solidFill>
                  <a:schemeClr val="tx1"/>
                </a:solidFill>
                <a:latin typeface="Times New Roman"/>
                <a:ea typeface="Times New Roman"/>
                <a:cs typeface="Times New Roman"/>
                <a:sym typeface="Times New Roman"/>
              </a:rPr>
              <a:t>, E., </a:t>
            </a:r>
            <a:r>
              <a:rPr lang="en-US" sz="1500" dirty="0" err="1">
                <a:solidFill>
                  <a:schemeClr val="tx1"/>
                </a:solidFill>
                <a:latin typeface="Times New Roman"/>
                <a:ea typeface="Times New Roman"/>
                <a:cs typeface="Times New Roman"/>
                <a:sym typeface="Times New Roman"/>
              </a:rPr>
              <a:t>Bors</a:t>
            </a:r>
            <a:r>
              <a:rPr lang="en-US" sz="1500" dirty="0">
                <a:solidFill>
                  <a:schemeClr val="tx1"/>
                </a:solidFill>
                <a:latin typeface="Times New Roman"/>
                <a:ea typeface="Times New Roman"/>
                <a:cs typeface="Times New Roman"/>
                <a:sym typeface="Times New Roman"/>
              </a:rPr>
              <a:t>, A.G., Evans, K.K.: Defining image memorability using the visual memory schema. IEEE Trans. on Pattern Analysis and Machine Intelligence (2019)</a:t>
            </a:r>
          </a:p>
          <a:p>
            <a:pPr marL="0" lvl="0" indent="0" algn="l" rtl="0">
              <a:spcBef>
                <a:spcPts val="0"/>
              </a:spcBef>
              <a:spcAft>
                <a:spcPts val="0"/>
              </a:spcAft>
              <a:buNone/>
            </a:pPr>
            <a:endParaRPr lang="en-US" sz="1500" dirty="0">
              <a:solidFill>
                <a:schemeClr val="tx1"/>
              </a:solidFill>
              <a:latin typeface="Times New Roman"/>
              <a:ea typeface="Times New Roman"/>
              <a:cs typeface="Times New Roman"/>
              <a:sym typeface="Times New Roman"/>
            </a:endParaRPr>
          </a:p>
          <a:p>
            <a:pPr marL="0" lvl="0" indent="0" algn="l" rtl="0">
              <a:spcBef>
                <a:spcPts val="0"/>
              </a:spcBef>
              <a:spcAft>
                <a:spcPts val="0"/>
              </a:spcAft>
              <a:buNone/>
            </a:pPr>
            <a:r>
              <a:rPr lang="en-US" sz="1500" dirty="0">
                <a:solidFill>
                  <a:schemeClr val="tx1"/>
                </a:solidFill>
                <a:latin typeface="Times New Roman"/>
                <a:ea typeface="Times New Roman"/>
                <a:cs typeface="Times New Roman"/>
                <a:sym typeface="Times New Roman"/>
              </a:rPr>
              <a:t>[2] </a:t>
            </a:r>
            <a:r>
              <a:rPr lang="en" sz="1500" dirty="0">
                <a:solidFill>
                  <a:schemeClr val="tx1"/>
                </a:solidFill>
                <a:latin typeface="Times New Roman"/>
                <a:ea typeface="Times New Roman"/>
                <a:cs typeface="Times New Roman"/>
                <a:sym typeface="Times New Roman"/>
              </a:rPr>
              <a:t>E. Tulving, Organization of memory. Academic Press, New York, 1972, ch. Episodic and semantic memory, pp. 381–403.</a:t>
            </a:r>
            <a:endParaRPr sz="1500" dirty="0">
              <a:solidFill>
                <a:schemeClr val="tx1"/>
              </a:solidFill>
              <a:latin typeface="Times New Roman"/>
              <a:ea typeface="Times New Roman"/>
              <a:cs typeface="Times New Roman"/>
              <a:sym typeface="Times New Roman"/>
            </a:endParaRPr>
          </a:p>
          <a:p>
            <a:pPr marL="0" lvl="0" indent="0" algn="just" rtl="0">
              <a:lnSpc>
                <a:spcPct val="150000"/>
              </a:lnSpc>
              <a:spcBef>
                <a:spcPts val="1000"/>
              </a:spcBef>
              <a:spcAft>
                <a:spcPts val="0"/>
              </a:spcAft>
              <a:buNone/>
            </a:pPr>
            <a:r>
              <a:rPr lang="en" sz="1500" dirty="0">
                <a:solidFill>
                  <a:schemeClr val="tx1"/>
                </a:solidFill>
                <a:latin typeface="Times New Roman"/>
                <a:ea typeface="Times New Roman"/>
                <a:cs typeface="Times New Roman"/>
                <a:sym typeface="Times New Roman"/>
              </a:rPr>
              <a:t>[3]  T. F. Brady, T. Konkle, and G. A. Alvarez, “A review of visual memory capacity: Beyond individual items and toward structured representations,” Journal of Vision, vol. 11, no. 5, pp. 1–34, 2011.</a:t>
            </a:r>
            <a:endParaRPr sz="1500" dirty="0">
              <a:solidFill>
                <a:schemeClr val="tx1"/>
              </a:solidFill>
              <a:latin typeface="Times New Roman"/>
              <a:ea typeface="Times New Roman"/>
              <a:cs typeface="Times New Roman"/>
              <a:sym typeface="Times New Roman"/>
            </a:endParaRPr>
          </a:p>
          <a:p>
            <a:pPr marL="0" lvl="0" indent="0" algn="just" rtl="0">
              <a:lnSpc>
                <a:spcPct val="150000"/>
              </a:lnSpc>
              <a:spcBef>
                <a:spcPts val="1000"/>
              </a:spcBef>
              <a:spcAft>
                <a:spcPts val="0"/>
              </a:spcAft>
              <a:buNone/>
            </a:pPr>
            <a:r>
              <a:rPr lang="en" sz="1500" dirty="0">
                <a:solidFill>
                  <a:schemeClr val="tx1"/>
                </a:solidFill>
                <a:latin typeface="Times New Roman"/>
                <a:ea typeface="Times New Roman"/>
                <a:cs typeface="Times New Roman"/>
                <a:sym typeface="Times New Roman"/>
              </a:rPr>
              <a:t>[4] L. Standing and P. Smith, “Verbal-pictorial transformations in recognition memory.”Canadian Journal of Psychology, vol. 29, no. 4, pp.316–326, 1975.</a:t>
            </a:r>
            <a:endParaRPr sz="1500" dirty="0">
              <a:solidFill>
                <a:schemeClr val="tx1"/>
              </a:solidFill>
              <a:latin typeface="Times New Roman"/>
              <a:ea typeface="Times New Roman"/>
              <a:cs typeface="Times New Roman"/>
              <a:sym typeface="Times New Roman"/>
            </a:endParaRPr>
          </a:p>
          <a:p>
            <a:pPr marL="0" lvl="0" indent="0" algn="l" rtl="0">
              <a:spcBef>
                <a:spcPts val="1000"/>
              </a:spcBef>
              <a:spcAft>
                <a:spcPts val="1600"/>
              </a:spcAft>
              <a:buNone/>
            </a:pPr>
            <a:endParaRPr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latin typeface="Times New Roman" pitchFamily="18" charset="0"/>
                <a:cs typeface="Times New Roman" pitchFamily="18" charset="0"/>
              </a:rPr>
              <a:t>REFERENCES</a:t>
            </a:r>
            <a:endParaRPr sz="2000" b="1" dirty="0">
              <a:latin typeface="Times New Roman" pitchFamily="18" charset="0"/>
              <a:cs typeface="Times New Roman" pitchFamily="18" charset="0"/>
            </a:endParaRPr>
          </a:p>
        </p:txBody>
      </p:sp>
      <p:sp>
        <p:nvSpPr>
          <p:cNvPr id="114" name="Google Shape;114;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 dirty="0">
                <a:solidFill>
                  <a:schemeClr val="dk1"/>
                </a:solidFill>
                <a:latin typeface="Times New Roman" pitchFamily="18" charset="0"/>
                <a:ea typeface="Times New Roman"/>
                <a:cs typeface="Times New Roman" pitchFamily="18" charset="0"/>
                <a:sym typeface="Times New Roman"/>
              </a:rPr>
              <a:t>[5] P. Isola, D. Parikh, A. Torralba, and A. Oliva, “Understanding the intrinsic memorability of images,” in conference on Neural information processing Systems (NIPS), 2011.</a:t>
            </a:r>
            <a:endParaRPr dirty="0">
              <a:solidFill>
                <a:schemeClr val="dk1"/>
              </a:solidFill>
              <a:latin typeface="Times New Roman" pitchFamily="18" charset="0"/>
              <a:ea typeface="Times New Roman"/>
              <a:cs typeface="Times New Roman" pitchFamily="18" charset="0"/>
              <a:sym typeface="Times New Roman"/>
            </a:endParaRPr>
          </a:p>
          <a:p>
            <a:pPr marL="0" lvl="0" indent="0" algn="just" rtl="0">
              <a:lnSpc>
                <a:spcPct val="150000"/>
              </a:lnSpc>
              <a:spcBef>
                <a:spcPts val="1000"/>
              </a:spcBef>
              <a:spcAft>
                <a:spcPts val="0"/>
              </a:spcAft>
              <a:buClr>
                <a:schemeClr val="dk1"/>
              </a:buClr>
              <a:buSzPts val="1100"/>
              <a:buFont typeface="Arial"/>
              <a:buNone/>
            </a:pPr>
            <a:r>
              <a:rPr lang="en" dirty="0">
                <a:solidFill>
                  <a:schemeClr val="dk1"/>
                </a:solidFill>
                <a:latin typeface="Times New Roman" pitchFamily="18" charset="0"/>
                <a:ea typeface="Times New Roman"/>
                <a:cs typeface="Times New Roman" pitchFamily="18" charset="0"/>
                <a:sym typeface="Times New Roman"/>
              </a:rPr>
              <a:t>[6] Z. </a:t>
            </a:r>
            <a:r>
              <a:rPr lang="en" dirty="0" err="1">
                <a:solidFill>
                  <a:schemeClr val="dk1"/>
                </a:solidFill>
                <a:latin typeface="Times New Roman" pitchFamily="18" charset="0"/>
                <a:ea typeface="Times New Roman"/>
                <a:cs typeface="Times New Roman" pitchFamily="18" charset="0"/>
                <a:sym typeface="Times New Roman"/>
              </a:rPr>
              <a:t>Bylinskii</a:t>
            </a:r>
            <a:r>
              <a:rPr lang="en" dirty="0">
                <a:solidFill>
                  <a:schemeClr val="dk1"/>
                </a:solidFill>
                <a:latin typeface="Times New Roman" pitchFamily="18" charset="0"/>
                <a:ea typeface="Times New Roman"/>
                <a:cs typeface="Times New Roman" pitchFamily="18" charset="0"/>
                <a:sym typeface="Times New Roman"/>
              </a:rPr>
              <a:t>, P. Isola, C. Bainbridge, A. Torralba, and A. Oliva, “Intrinsic and extrinsic effects on image memorability,” Vision Research, vol. 116, pp. 16–178, 2015.</a:t>
            </a:r>
            <a:endParaRPr dirty="0">
              <a:solidFill>
                <a:schemeClr val="dk1"/>
              </a:solidFill>
              <a:latin typeface="Times New Roman" pitchFamily="18" charset="0"/>
              <a:ea typeface="Times New Roman"/>
              <a:cs typeface="Times New Roman" pitchFamily="18" charset="0"/>
              <a:sym typeface="Times New Roman"/>
            </a:endParaRPr>
          </a:p>
          <a:p>
            <a:pPr marL="0" lvl="0" indent="0" algn="just" rtl="0">
              <a:lnSpc>
                <a:spcPct val="150000"/>
              </a:lnSpc>
              <a:spcBef>
                <a:spcPts val="1000"/>
              </a:spcBef>
              <a:spcAft>
                <a:spcPts val="0"/>
              </a:spcAft>
              <a:buClr>
                <a:schemeClr val="dk1"/>
              </a:buClr>
              <a:buSzPts val="1100"/>
              <a:buFont typeface="Arial"/>
              <a:buNone/>
            </a:pPr>
            <a:r>
              <a:rPr lang="en" dirty="0">
                <a:solidFill>
                  <a:schemeClr val="dk1"/>
                </a:solidFill>
                <a:latin typeface="Times New Roman" pitchFamily="18" charset="0"/>
                <a:ea typeface="Times New Roman"/>
                <a:cs typeface="Times New Roman" pitchFamily="18" charset="0"/>
                <a:sym typeface="Times New Roman"/>
              </a:rPr>
              <a:t>[7] A. Oliva and A. Torralba, “Modeling the shape of the scene: A holistic representation of the spatial envelope,” Int. J. </a:t>
            </a:r>
            <a:r>
              <a:rPr lang="en" dirty="0" smtClean="0">
                <a:solidFill>
                  <a:schemeClr val="dk1"/>
                </a:solidFill>
                <a:latin typeface="Times New Roman" pitchFamily="18" charset="0"/>
                <a:ea typeface="Times New Roman"/>
                <a:cs typeface="Times New Roman" pitchFamily="18" charset="0"/>
                <a:sym typeface="Times New Roman"/>
              </a:rPr>
              <a:t>Computer. </a:t>
            </a:r>
            <a:r>
              <a:rPr lang="en" dirty="0">
                <a:solidFill>
                  <a:schemeClr val="dk1"/>
                </a:solidFill>
                <a:latin typeface="Times New Roman" pitchFamily="18" charset="0"/>
                <a:ea typeface="Times New Roman"/>
                <a:cs typeface="Times New Roman" pitchFamily="18" charset="0"/>
                <a:sym typeface="Times New Roman"/>
              </a:rPr>
              <a:t>Vision, vol. 42, no. 3, pp. 145–175, May 2001</a:t>
            </a:r>
            <a:endParaRPr dirty="0">
              <a:solidFill>
                <a:schemeClr val="dk1"/>
              </a:solidFill>
              <a:highlight>
                <a:srgbClr val="FFFFFF"/>
              </a:highlight>
              <a:latin typeface="Times New Roman" pitchFamily="18" charset="0"/>
              <a:ea typeface="Roboto"/>
              <a:cs typeface="Times New Roman" pitchFamily="18" charset="0"/>
              <a:sym typeface="Roboto"/>
            </a:endParaRPr>
          </a:p>
          <a:p>
            <a:pPr marL="0" lvl="0" indent="0" algn="just">
              <a:lnSpc>
                <a:spcPct val="150000"/>
              </a:lnSpc>
              <a:spcBef>
                <a:spcPts val="1000"/>
              </a:spcBef>
              <a:buNone/>
            </a:pPr>
            <a:endParaRPr lang="en" sz="1500" dirty="0">
              <a:solidFill>
                <a:schemeClr val="dk1"/>
              </a:solidFill>
              <a:latin typeface="Times New Roman"/>
              <a:cs typeface="Times New Roman"/>
            </a:endParaRPr>
          </a:p>
          <a:p>
            <a:pPr marL="0" indent="0">
              <a:spcBef>
                <a:spcPts val="1000"/>
              </a:spcBef>
              <a:spcAft>
                <a:spcPts val="1600"/>
              </a:spcAft>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7280" y="2253505"/>
            <a:ext cx="4612640" cy="572700"/>
          </a:xfrm>
        </p:spPr>
        <p:txBody>
          <a:bodyPr/>
          <a:lstStyle/>
          <a:p>
            <a:r>
              <a:rPr lang="en-US" b="1" dirty="0" smtClean="0">
                <a:solidFill>
                  <a:schemeClr val="tx1"/>
                </a:solidFill>
                <a:latin typeface="Times New Roman" pitchFamily="18" charset="0"/>
                <a:cs typeface="Times New Roman" pitchFamily="18" charset="0"/>
              </a:rPr>
              <a:t>LITERATURE SURVEY</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121920"/>
          <a:ext cx="9143999" cy="4949520"/>
        </p:xfrm>
        <a:graphic>
          <a:graphicData uri="http://schemas.openxmlformats.org/drawingml/2006/table">
            <a:tbl>
              <a:tblPr firstRow="1" bandRow="1">
                <a:tableStyleId>{7DF18680-E054-41AD-8BC1-D1AEF772440D}</a:tableStyleId>
              </a:tblPr>
              <a:tblGrid>
                <a:gridCol w="754108">
                  <a:extLst>
                    <a:ext uri="{9D8B030D-6E8A-4147-A177-3AD203B41FA5}">
                      <a16:colId xmlns="" xmlns:a16="http://schemas.microsoft.com/office/drawing/2014/main" val="20000"/>
                    </a:ext>
                  </a:extLst>
                </a:gridCol>
                <a:gridCol w="1977353">
                  <a:extLst>
                    <a:ext uri="{9D8B030D-6E8A-4147-A177-3AD203B41FA5}">
                      <a16:colId xmlns="" xmlns:a16="http://schemas.microsoft.com/office/drawing/2014/main" val="20001"/>
                    </a:ext>
                  </a:extLst>
                </a:gridCol>
                <a:gridCol w="1621806">
                  <a:extLst>
                    <a:ext uri="{9D8B030D-6E8A-4147-A177-3AD203B41FA5}">
                      <a16:colId xmlns="" xmlns:a16="http://schemas.microsoft.com/office/drawing/2014/main" val="20002"/>
                    </a:ext>
                  </a:extLst>
                </a:gridCol>
                <a:gridCol w="1579128">
                  <a:extLst>
                    <a:ext uri="{9D8B030D-6E8A-4147-A177-3AD203B41FA5}">
                      <a16:colId xmlns="" xmlns:a16="http://schemas.microsoft.com/office/drawing/2014/main" val="20003"/>
                    </a:ext>
                  </a:extLst>
                </a:gridCol>
                <a:gridCol w="1545364">
                  <a:extLst>
                    <a:ext uri="{9D8B030D-6E8A-4147-A177-3AD203B41FA5}">
                      <a16:colId xmlns="" xmlns:a16="http://schemas.microsoft.com/office/drawing/2014/main" val="20004"/>
                    </a:ext>
                  </a:extLst>
                </a:gridCol>
                <a:gridCol w="1666240">
                  <a:extLst>
                    <a:ext uri="{9D8B030D-6E8A-4147-A177-3AD203B41FA5}">
                      <a16:colId xmlns="" xmlns:a16="http://schemas.microsoft.com/office/drawing/2014/main" val="20005"/>
                    </a:ext>
                  </a:extLst>
                </a:gridCol>
              </a:tblGrid>
              <a:tr h="244781">
                <a:tc>
                  <a:txBody>
                    <a:bodyPr/>
                    <a:lstStyle/>
                    <a:p>
                      <a:r>
                        <a:rPr lang="en-US" sz="1800" dirty="0">
                          <a:latin typeface="Times New Roman" pitchFamily="18" charset="0"/>
                          <a:cs typeface="Times New Roman" pitchFamily="18" charset="0"/>
                        </a:rPr>
                        <a:t>S.No</a:t>
                      </a:r>
                    </a:p>
                  </a:txBody>
                  <a:tcPr/>
                </a:tc>
                <a:tc>
                  <a:txBody>
                    <a:bodyPr/>
                    <a:lstStyle/>
                    <a:p>
                      <a:r>
                        <a:rPr lang="en-US" sz="1800" dirty="0">
                          <a:latin typeface="Times New Roman" pitchFamily="18" charset="0"/>
                          <a:cs typeface="Times New Roman" pitchFamily="18" charset="0"/>
                        </a:rPr>
                        <a:t>AUTHOR</a:t>
                      </a:r>
                    </a:p>
                  </a:txBody>
                  <a:tcPr/>
                </a:tc>
                <a:tc>
                  <a:txBody>
                    <a:bodyPr/>
                    <a:lstStyle/>
                    <a:p>
                      <a:r>
                        <a:rPr lang="en-US" sz="1800" dirty="0">
                          <a:latin typeface="Times New Roman" pitchFamily="18" charset="0"/>
                          <a:cs typeface="Times New Roman" pitchFamily="18" charset="0"/>
                        </a:rPr>
                        <a:t>TITLE</a:t>
                      </a:r>
                    </a:p>
                  </a:txBody>
                  <a:tcPr/>
                </a:tc>
                <a:tc>
                  <a:txBody>
                    <a:bodyPr/>
                    <a:lstStyle/>
                    <a:p>
                      <a:r>
                        <a:rPr lang="en-US" sz="1800" dirty="0">
                          <a:latin typeface="Times New Roman" pitchFamily="18" charset="0"/>
                          <a:cs typeface="Times New Roman" pitchFamily="18" charset="0"/>
                        </a:rPr>
                        <a:t>METHOD</a:t>
                      </a:r>
                    </a:p>
                  </a:txBody>
                  <a:tcPr/>
                </a:tc>
                <a:tc>
                  <a:txBody>
                    <a:bodyPr/>
                    <a:lstStyle/>
                    <a:p>
                      <a:r>
                        <a:rPr lang="en-US" sz="1800" dirty="0">
                          <a:latin typeface="Times New Roman" pitchFamily="18" charset="0"/>
                          <a:cs typeface="Times New Roman" pitchFamily="18" charset="0"/>
                        </a:rPr>
                        <a:t>MERITS</a:t>
                      </a:r>
                    </a:p>
                  </a:txBody>
                  <a:tcPr/>
                </a:tc>
                <a:tc>
                  <a:txBody>
                    <a:bodyPr/>
                    <a:lstStyle/>
                    <a:p>
                      <a:r>
                        <a:rPr lang="en-US" sz="1800" dirty="0">
                          <a:latin typeface="Times New Roman" pitchFamily="18" charset="0"/>
                          <a:cs typeface="Times New Roman" pitchFamily="18" charset="0"/>
                        </a:rPr>
                        <a:t>DEMERITS</a:t>
                      </a:r>
                    </a:p>
                  </a:txBody>
                  <a:tcPr/>
                </a:tc>
                <a:extLst>
                  <a:ext uri="{0D108BD9-81ED-4DB2-BD59-A6C34878D82A}">
                    <a16:rowId xmlns="" xmlns:a16="http://schemas.microsoft.com/office/drawing/2014/main" val="10000"/>
                  </a:ext>
                </a:extLst>
              </a:tr>
              <a:tr h="2841931">
                <a:tc>
                  <a:txBody>
                    <a:bodyPr/>
                    <a:lstStyle/>
                    <a:p>
                      <a:r>
                        <a:rPr lang="en-US" sz="1800" dirty="0">
                          <a:latin typeface="Times New Roman" pitchFamily="18" charset="0"/>
                          <a:cs typeface="Times New Roman" pitchFamily="18" charset="0"/>
                        </a:rPr>
                        <a:t>1</a:t>
                      </a:r>
                    </a:p>
                  </a:txBody>
                  <a:tcPr/>
                </a:tc>
                <a:tc>
                  <a:txBody>
                    <a:bodyPr/>
                    <a:lstStyle/>
                    <a:p>
                      <a:r>
                        <a:rPr lang="en-US" sz="1800" dirty="0" err="1">
                          <a:solidFill>
                            <a:schemeClr val="tx1"/>
                          </a:solidFill>
                          <a:latin typeface="Times New Roman" pitchFamily="18" charset="0"/>
                          <a:cs typeface="Times New Roman" pitchFamily="18" charset="0"/>
                        </a:rPr>
                        <a:t>Akagndz</a:t>
                      </a:r>
                      <a:r>
                        <a:rPr lang="en-US" sz="1800" dirty="0" smtClean="0">
                          <a:solidFill>
                            <a:schemeClr val="tx1"/>
                          </a:solidFill>
                          <a:latin typeface="Times New Roman" pitchFamily="18" charset="0"/>
                          <a:cs typeface="Times New Roman" pitchFamily="18" charset="0"/>
                        </a:rPr>
                        <a:t>,</a:t>
                      </a:r>
                      <a:r>
                        <a:rPr lang="en-US" sz="1800" baseline="0" dirty="0" smtClean="0">
                          <a:solidFill>
                            <a:schemeClr val="tx1"/>
                          </a:solidFill>
                          <a:latin typeface="Times New Roman" pitchFamily="18" charset="0"/>
                          <a:cs typeface="Times New Roman" pitchFamily="18" charset="0"/>
                        </a:rPr>
                        <a:t> et al</a:t>
                      </a:r>
                      <a:endParaRPr lang="en-US" sz="1800" dirty="0">
                        <a:solidFill>
                          <a:schemeClr val="tx1"/>
                        </a:solidFill>
                        <a:latin typeface="Times New Roman" pitchFamily="18" charset="0"/>
                        <a:cs typeface="Times New Roman" pitchFamily="18" charset="0"/>
                      </a:endParaRPr>
                    </a:p>
                  </a:txBody>
                  <a:tcPr/>
                </a:tc>
                <a:tc>
                  <a:txBody>
                    <a:bodyPr/>
                    <a:lstStyle/>
                    <a:p>
                      <a:r>
                        <a:rPr lang="en-US" sz="1800" dirty="0">
                          <a:solidFill>
                            <a:schemeClr val="dk1"/>
                          </a:solidFill>
                          <a:latin typeface="Times New Roman" pitchFamily="18" charset="0"/>
                          <a:ea typeface="Times New Roman"/>
                          <a:cs typeface="Times New Roman" pitchFamily="18" charset="0"/>
                          <a:sym typeface="Times New Roman"/>
                        </a:rPr>
                        <a:t>Defining image memorability using the visual memory schema</a:t>
                      </a:r>
                      <a:endParaRPr lang="en-US"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Conducted</a:t>
                      </a:r>
                      <a:r>
                        <a:rPr lang="en-US" sz="1800" baseline="0" dirty="0">
                          <a:latin typeface="Times New Roman" pitchFamily="18" charset="0"/>
                          <a:cs typeface="Times New Roman" pitchFamily="18" charset="0"/>
                        </a:rPr>
                        <a:t> mind test to define how humans remember images and what they find the memorable in the images </a:t>
                      </a:r>
                      <a:endParaRPr lang="en-US"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It frames</a:t>
                      </a:r>
                      <a:r>
                        <a:rPr lang="en-US" sz="1800" baseline="0" dirty="0">
                          <a:latin typeface="Times New Roman" pitchFamily="18" charset="0"/>
                          <a:cs typeface="Times New Roman" pitchFamily="18" charset="0"/>
                        </a:rPr>
                        <a:t> the base for enhancing the research work on neural visual schema using computer vision techniques</a:t>
                      </a:r>
                      <a:endParaRPr lang="en-US"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Randomized</a:t>
                      </a:r>
                      <a:r>
                        <a:rPr lang="en-US" sz="1800" baseline="0" dirty="0">
                          <a:latin typeface="Times New Roman" pitchFamily="18" charset="0"/>
                          <a:cs typeface="Times New Roman" pitchFamily="18" charset="0"/>
                        </a:rPr>
                        <a:t> member selection is adhered</a:t>
                      </a:r>
                      <a:endParaRPr lang="en-US" sz="1800" dirty="0">
                        <a:latin typeface="Times New Roman" pitchFamily="18" charset="0"/>
                        <a:cs typeface="Times New Roman" pitchFamily="18" charset="0"/>
                      </a:endParaRPr>
                    </a:p>
                  </a:txBody>
                  <a:tcPr/>
                </a:tc>
                <a:extLst>
                  <a:ext uri="{0D108BD9-81ED-4DB2-BD59-A6C34878D82A}">
                    <a16:rowId xmlns="" xmlns:a16="http://schemas.microsoft.com/office/drawing/2014/main" val="10001"/>
                  </a:ext>
                </a:extLst>
              </a:tr>
              <a:tr h="1741829">
                <a:tc>
                  <a:txBody>
                    <a:bodyPr/>
                    <a:lstStyle/>
                    <a:p>
                      <a:r>
                        <a:rPr lang="en-US" sz="1800" dirty="0">
                          <a:latin typeface="Times New Roman" pitchFamily="18" charset="0"/>
                          <a:cs typeface="Times New Roman" pitchFamily="18" charset="0"/>
                        </a:rPr>
                        <a:t>2</a:t>
                      </a:r>
                    </a:p>
                  </a:txBody>
                  <a:tcPr/>
                </a:tc>
                <a:tc>
                  <a:txBody>
                    <a:bodyPr/>
                    <a:lstStyle/>
                    <a:p>
                      <a:r>
                        <a:rPr lang="en" sz="1800" dirty="0">
                          <a:solidFill>
                            <a:schemeClr val="dk1"/>
                          </a:solidFill>
                          <a:latin typeface="Times New Roman" pitchFamily="18" charset="0"/>
                          <a:ea typeface="Times New Roman"/>
                          <a:cs typeface="Times New Roman" pitchFamily="18" charset="0"/>
                          <a:sym typeface="Times New Roman"/>
                        </a:rPr>
                        <a:t>E. Tulving et al</a:t>
                      </a:r>
                      <a:endParaRPr lang="en-US" sz="1800" dirty="0">
                        <a:latin typeface="Times New Roman" pitchFamily="18" charset="0"/>
                        <a:cs typeface="Times New Roman" pitchFamily="18" charset="0"/>
                      </a:endParaRPr>
                    </a:p>
                  </a:txBody>
                  <a:tcPr/>
                </a:tc>
                <a:tc>
                  <a:txBody>
                    <a:bodyPr/>
                    <a:lstStyle/>
                    <a:p>
                      <a:r>
                        <a:rPr lang="en" sz="1800" dirty="0">
                          <a:solidFill>
                            <a:schemeClr val="dk1"/>
                          </a:solidFill>
                          <a:latin typeface="Times New Roman" pitchFamily="18" charset="0"/>
                          <a:ea typeface="Times New Roman"/>
                          <a:cs typeface="Times New Roman" pitchFamily="18" charset="0"/>
                          <a:sym typeface="Times New Roman"/>
                        </a:rPr>
                        <a:t>Episodic and semantic memory</a:t>
                      </a:r>
                      <a:endParaRPr lang="en-US"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It</a:t>
                      </a:r>
                      <a:r>
                        <a:rPr lang="en-US" sz="1800" baseline="0" dirty="0">
                          <a:latin typeface="Times New Roman" pitchFamily="18" charset="0"/>
                          <a:cs typeface="Times New Roman" pitchFamily="18" charset="0"/>
                        </a:rPr>
                        <a:t> exhibits how the memory plays a vital role in learning</a:t>
                      </a:r>
                      <a:endParaRPr lang="en-US"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Memories</a:t>
                      </a:r>
                      <a:r>
                        <a:rPr lang="en-US" sz="1800" baseline="0" dirty="0">
                          <a:latin typeface="Times New Roman" pitchFamily="18" charset="0"/>
                          <a:cs typeface="Times New Roman" pitchFamily="18" charset="0"/>
                        </a:rPr>
                        <a:t> are the </a:t>
                      </a:r>
                      <a:r>
                        <a:rPr lang="en-US" sz="1800" dirty="0">
                          <a:latin typeface="Times New Roman" pitchFamily="18" charset="0"/>
                          <a:cs typeface="Times New Roman" pitchFamily="18" charset="0"/>
                        </a:rPr>
                        <a:t>massive</a:t>
                      </a:r>
                      <a:r>
                        <a:rPr lang="en-US" sz="1800" baseline="0" dirty="0">
                          <a:latin typeface="Times New Roman" pitchFamily="18" charset="0"/>
                          <a:cs typeface="Times New Roman" pitchFamily="18" charset="0"/>
                        </a:rPr>
                        <a:t> capacity of human brain is best understood</a:t>
                      </a:r>
                      <a:endParaRPr lang="en-US" sz="1800" dirty="0">
                        <a:latin typeface="Times New Roman" pitchFamily="18" charset="0"/>
                        <a:cs typeface="Times New Roman" pitchFamily="18" charset="0"/>
                      </a:endParaRPr>
                    </a:p>
                  </a:txBody>
                  <a:tcPr/>
                </a:tc>
                <a:tc>
                  <a:txBody>
                    <a:bodyPr/>
                    <a:lstStyle/>
                    <a:p>
                      <a:r>
                        <a:rPr lang="en-US" sz="1800" dirty="0">
                          <a:latin typeface="Times New Roman" pitchFamily="18" charset="0"/>
                          <a:cs typeface="Times New Roman" pitchFamily="18" charset="0"/>
                        </a:rPr>
                        <a:t>No practical implementation in computer vision techniques</a:t>
                      </a:r>
                    </a:p>
                  </a:txBody>
                  <a:tcPr/>
                </a:tc>
                <a:extLst>
                  <a:ext uri="{0D108BD9-81ED-4DB2-BD59-A6C34878D82A}">
                    <a16:rowId xmlns=""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42241" y="121921"/>
          <a:ext cx="8849359" cy="4937760"/>
        </p:xfrm>
        <a:graphic>
          <a:graphicData uri="http://schemas.openxmlformats.org/drawingml/2006/table">
            <a:tbl>
              <a:tblPr firstRow="1" bandRow="1">
                <a:tableStyleId>{7DF18680-E054-41AD-8BC1-D1AEF772440D}</a:tableStyleId>
              </a:tblPr>
              <a:tblGrid>
                <a:gridCol w="729808">
                  <a:extLst>
                    <a:ext uri="{9D8B030D-6E8A-4147-A177-3AD203B41FA5}">
                      <a16:colId xmlns="" xmlns:a16="http://schemas.microsoft.com/office/drawing/2014/main" val="20000"/>
                    </a:ext>
                  </a:extLst>
                </a:gridCol>
                <a:gridCol w="1535871">
                  <a:extLst>
                    <a:ext uri="{9D8B030D-6E8A-4147-A177-3AD203B41FA5}">
                      <a16:colId xmlns="" xmlns:a16="http://schemas.microsoft.com/office/drawing/2014/main" val="20001"/>
                    </a:ext>
                  </a:extLst>
                </a:gridCol>
                <a:gridCol w="2001520">
                  <a:extLst>
                    <a:ext uri="{9D8B030D-6E8A-4147-A177-3AD203B41FA5}">
                      <a16:colId xmlns="" xmlns:a16="http://schemas.microsoft.com/office/drawing/2014/main" val="20002"/>
                    </a:ext>
                  </a:extLst>
                </a:gridCol>
                <a:gridCol w="1632372">
                  <a:extLst>
                    <a:ext uri="{9D8B030D-6E8A-4147-A177-3AD203B41FA5}">
                      <a16:colId xmlns="" xmlns:a16="http://schemas.microsoft.com/office/drawing/2014/main" val="20003"/>
                    </a:ext>
                  </a:extLst>
                </a:gridCol>
                <a:gridCol w="1474894">
                  <a:extLst>
                    <a:ext uri="{9D8B030D-6E8A-4147-A177-3AD203B41FA5}">
                      <a16:colId xmlns="" xmlns:a16="http://schemas.microsoft.com/office/drawing/2014/main" val="20004"/>
                    </a:ext>
                  </a:extLst>
                </a:gridCol>
                <a:gridCol w="1474894">
                  <a:extLst>
                    <a:ext uri="{9D8B030D-6E8A-4147-A177-3AD203B41FA5}">
                      <a16:colId xmlns="" xmlns:a16="http://schemas.microsoft.com/office/drawing/2014/main" val="20005"/>
                    </a:ext>
                  </a:extLst>
                </a:gridCol>
              </a:tblGrid>
              <a:tr h="342867">
                <a:tc>
                  <a:txBody>
                    <a:bodyPr/>
                    <a:lstStyle/>
                    <a:p>
                      <a:r>
                        <a:rPr lang="en-US" sz="1800" dirty="0">
                          <a:latin typeface="Times New Roman" pitchFamily="18" charset="0"/>
                          <a:cs typeface="Times New Roman" pitchFamily="18" charset="0"/>
                        </a:rPr>
                        <a:t>S.No</a:t>
                      </a:r>
                    </a:p>
                  </a:txBody>
                  <a:tcPr/>
                </a:tc>
                <a:tc>
                  <a:txBody>
                    <a:bodyPr/>
                    <a:lstStyle/>
                    <a:p>
                      <a:r>
                        <a:rPr lang="en-US" sz="1800" dirty="0">
                          <a:latin typeface="Times New Roman" pitchFamily="18" charset="0"/>
                          <a:cs typeface="Times New Roman" pitchFamily="18" charset="0"/>
                        </a:rPr>
                        <a:t>AUTHOR</a:t>
                      </a:r>
                    </a:p>
                  </a:txBody>
                  <a:tcPr/>
                </a:tc>
                <a:tc>
                  <a:txBody>
                    <a:bodyPr/>
                    <a:lstStyle/>
                    <a:p>
                      <a:r>
                        <a:rPr lang="en-US" sz="1800" dirty="0">
                          <a:latin typeface="Times New Roman" pitchFamily="18" charset="0"/>
                          <a:cs typeface="Times New Roman" pitchFamily="18" charset="0"/>
                        </a:rPr>
                        <a:t>TITLE</a:t>
                      </a:r>
                    </a:p>
                  </a:txBody>
                  <a:tcPr/>
                </a:tc>
                <a:tc>
                  <a:txBody>
                    <a:bodyPr/>
                    <a:lstStyle/>
                    <a:p>
                      <a:r>
                        <a:rPr lang="en-US" sz="1800" dirty="0">
                          <a:latin typeface="Times New Roman" pitchFamily="18" charset="0"/>
                          <a:cs typeface="Times New Roman" pitchFamily="18" charset="0"/>
                        </a:rPr>
                        <a:t>METHOD</a:t>
                      </a:r>
                    </a:p>
                  </a:txBody>
                  <a:tcPr/>
                </a:tc>
                <a:tc>
                  <a:txBody>
                    <a:bodyPr/>
                    <a:lstStyle/>
                    <a:p>
                      <a:r>
                        <a:rPr lang="en-US" sz="1800" dirty="0">
                          <a:latin typeface="Times New Roman" pitchFamily="18" charset="0"/>
                          <a:cs typeface="Times New Roman" pitchFamily="18" charset="0"/>
                        </a:rPr>
                        <a:t>MERITS</a:t>
                      </a:r>
                    </a:p>
                  </a:txBody>
                  <a:tcPr/>
                </a:tc>
                <a:tc>
                  <a:txBody>
                    <a:bodyPr/>
                    <a:lstStyle/>
                    <a:p>
                      <a:r>
                        <a:rPr lang="en-US" sz="1800" dirty="0">
                          <a:latin typeface="Times New Roman" pitchFamily="18" charset="0"/>
                          <a:cs typeface="Times New Roman" pitchFamily="18" charset="0"/>
                        </a:rPr>
                        <a:t>DEMERITS</a:t>
                      </a:r>
                    </a:p>
                  </a:txBody>
                  <a:tcPr/>
                </a:tc>
                <a:extLst>
                  <a:ext uri="{0D108BD9-81ED-4DB2-BD59-A6C34878D82A}">
                    <a16:rowId xmlns="" xmlns:a16="http://schemas.microsoft.com/office/drawing/2014/main" val="10000"/>
                  </a:ext>
                </a:extLst>
              </a:tr>
              <a:tr h="2400067">
                <a:tc>
                  <a:txBody>
                    <a:bodyPr/>
                    <a:lstStyle/>
                    <a:p>
                      <a:r>
                        <a:rPr lang="en-IN" sz="1800" dirty="0">
                          <a:latin typeface="Times New Roman" pitchFamily="18" charset="0"/>
                          <a:cs typeface="Times New Roman" pitchFamily="18" charset="0"/>
                        </a:rPr>
                        <a:t>3</a:t>
                      </a:r>
                      <a:endParaRPr lang="en-US" sz="1800" dirty="0">
                        <a:latin typeface="Times New Roman" pitchFamily="18" charset="0"/>
                        <a:cs typeface="Times New Roman" pitchFamily="18" charset="0"/>
                      </a:endParaRPr>
                    </a:p>
                  </a:txBody>
                  <a:tcPr/>
                </a:tc>
                <a:tc>
                  <a:txBody>
                    <a:bodyPr/>
                    <a:lstStyle/>
                    <a:p>
                      <a:r>
                        <a:rPr lang="en" sz="1800" dirty="0">
                          <a:solidFill>
                            <a:schemeClr val="dk1"/>
                          </a:solidFill>
                          <a:latin typeface="Times New Roman" pitchFamily="18" charset="0"/>
                          <a:ea typeface="Times New Roman"/>
                          <a:cs typeface="Times New Roman" pitchFamily="18" charset="0"/>
                          <a:sym typeface="Times New Roman"/>
                        </a:rPr>
                        <a:t>T. F. </a:t>
                      </a:r>
                      <a:r>
                        <a:rPr lang="en" sz="1800" dirty="0" smtClean="0">
                          <a:solidFill>
                            <a:schemeClr val="dk1"/>
                          </a:solidFill>
                          <a:latin typeface="Times New Roman" pitchFamily="18" charset="0"/>
                          <a:ea typeface="Times New Roman"/>
                          <a:cs typeface="Times New Roman" pitchFamily="18" charset="0"/>
                          <a:sym typeface="Times New Roman"/>
                        </a:rPr>
                        <a:t>Brady </a:t>
                      </a:r>
                    </a:p>
                    <a:p>
                      <a:r>
                        <a:rPr lang="en" sz="1800" dirty="0" smtClean="0">
                          <a:solidFill>
                            <a:schemeClr val="dk1"/>
                          </a:solidFill>
                          <a:latin typeface="Times New Roman" pitchFamily="18" charset="0"/>
                          <a:ea typeface="Times New Roman"/>
                          <a:cs typeface="Times New Roman" pitchFamily="18" charset="0"/>
                          <a:sym typeface="Times New Roman"/>
                        </a:rPr>
                        <a:t>et</a:t>
                      </a:r>
                      <a:r>
                        <a:rPr lang="en" sz="1800" baseline="0" dirty="0" smtClean="0">
                          <a:solidFill>
                            <a:schemeClr val="dk1"/>
                          </a:solidFill>
                          <a:latin typeface="Times New Roman" pitchFamily="18" charset="0"/>
                          <a:ea typeface="Times New Roman"/>
                          <a:cs typeface="Times New Roman" pitchFamily="18" charset="0"/>
                          <a:sym typeface="Times New Roman"/>
                        </a:rPr>
                        <a:t> </a:t>
                      </a:r>
                      <a:r>
                        <a:rPr lang="en" sz="1800" dirty="0" smtClean="0">
                          <a:solidFill>
                            <a:schemeClr val="dk1"/>
                          </a:solidFill>
                          <a:latin typeface="Times New Roman" pitchFamily="18" charset="0"/>
                          <a:ea typeface="Times New Roman"/>
                          <a:cs typeface="Times New Roman" pitchFamily="18" charset="0"/>
                          <a:sym typeface="Times New Roman"/>
                        </a:rPr>
                        <a:t>al</a:t>
                      </a:r>
                      <a:endParaRPr lang="en-US" sz="1800" dirty="0">
                        <a:latin typeface="Times New Roman" pitchFamily="18" charset="0"/>
                        <a:cs typeface="Times New Roman" pitchFamily="18" charset="0"/>
                      </a:endParaRPr>
                    </a:p>
                  </a:txBody>
                  <a:tcPr/>
                </a:tc>
                <a:tc>
                  <a:txBody>
                    <a:bodyPr/>
                    <a:lstStyle/>
                    <a:p>
                      <a:r>
                        <a:rPr lang="en" sz="1800" dirty="0">
                          <a:solidFill>
                            <a:schemeClr val="dk1"/>
                          </a:solidFill>
                          <a:latin typeface="Times New Roman" pitchFamily="18" charset="0"/>
                          <a:ea typeface="Times New Roman"/>
                          <a:cs typeface="Times New Roman" pitchFamily="18" charset="0"/>
                          <a:sym typeface="Times New Roman"/>
                        </a:rPr>
                        <a:t>A review of visual memory capacity</a:t>
                      </a:r>
                      <a:endParaRPr lang="en-US" sz="1800" dirty="0">
                        <a:latin typeface="Times New Roman" pitchFamily="18" charset="0"/>
                        <a:cs typeface="Times New Roman" pitchFamily="18" charset="0"/>
                      </a:endParaRPr>
                    </a:p>
                  </a:txBody>
                  <a:tcPr/>
                </a:tc>
                <a:tc>
                  <a:txBody>
                    <a:bodyPr/>
                    <a:lstStyle/>
                    <a:p>
                      <a:r>
                        <a:rPr lang="en-IN" sz="1800" b="0" i="0" u="none" strike="noStrike" cap="none" dirty="0">
                          <a:solidFill>
                            <a:schemeClr val="dk1"/>
                          </a:solidFill>
                          <a:latin typeface="Times New Roman" pitchFamily="18" charset="0"/>
                          <a:ea typeface="+mn-ea"/>
                          <a:cs typeface="Times New Roman" pitchFamily="18" charset="0"/>
                          <a:sym typeface="Arial"/>
                        </a:rPr>
                        <a:t>It illustrates the human memory capacity using perception analysis</a:t>
                      </a:r>
                      <a:endParaRPr lang="en-US" sz="1800" b="0" i="0" u="none" strike="noStrike" cap="none" dirty="0">
                        <a:solidFill>
                          <a:schemeClr val="dk1"/>
                        </a:solidFill>
                        <a:latin typeface="Times New Roman" pitchFamily="18" charset="0"/>
                        <a:ea typeface="+mn-ea"/>
                        <a:cs typeface="Times New Roman" pitchFamily="18" charset="0"/>
                        <a:sym typeface="Arial"/>
                      </a:endParaRPr>
                    </a:p>
                  </a:txBody>
                  <a:tcPr/>
                </a:tc>
                <a:tc>
                  <a:txBody>
                    <a:bodyPr/>
                    <a:lstStyle/>
                    <a:p>
                      <a:r>
                        <a:rPr lang="en-IN" sz="1800" b="0" i="0" u="none" strike="noStrike" cap="none" dirty="0">
                          <a:solidFill>
                            <a:schemeClr val="dk1"/>
                          </a:solidFill>
                          <a:latin typeface="Times New Roman" pitchFamily="18" charset="0"/>
                          <a:ea typeface="+mn-ea"/>
                          <a:cs typeface="Times New Roman" pitchFamily="18" charset="0"/>
                          <a:sym typeface="Arial"/>
                        </a:rPr>
                        <a:t> It is best</a:t>
                      </a:r>
                      <a:r>
                        <a:rPr lang="en-IN" sz="1800" b="0" i="0" u="none" strike="noStrike" cap="none" baseline="0" dirty="0">
                          <a:solidFill>
                            <a:schemeClr val="dk1"/>
                          </a:solidFill>
                          <a:latin typeface="Times New Roman" pitchFamily="18" charset="0"/>
                          <a:ea typeface="+mn-ea"/>
                          <a:cs typeface="Times New Roman" pitchFamily="18" charset="0"/>
                          <a:sym typeface="Arial"/>
                        </a:rPr>
                        <a:t> used </a:t>
                      </a:r>
                      <a:r>
                        <a:rPr lang="en-IN" sz="1800" b="0" i="0" u="none" strike="noStrike" cap="none" dirty="0">
                          <a:solidFill>
                            <a:schemeClr val="dk1"/>
                          </a:solidFill>
                          <a:latin typeface="Times New Roman" pitchFamily="18" charset="0"/>
                          <a:ea typeface="+mn-ea"/>
                          <a:cs typeface="Times New Roman" pitchFamily="18" charset="0"/>
                          <a:sym typeface="Arial"/>
                        </a:rPr>
                        <a:t>for visual information absorption and retrieval of images from the memory.</a:t>
                      </a:r>
                      <a:endParaRPr lang="en-US" sz="1800" dirty="0">
                        <a:latin typeface="Times New Roman" pitchFamily="18" charset="0"/>
                        <a:cs typeface="Times New Roman" pitchFamily="18" charset="0"/>
                      </a:endParaRPr>
                    </a:p>
                  </a:txBody>
                  <a:tcPr/>
                </a:tc>
                <a:tc>
                  <a:txBody>
                    <a:bodyPr/>
                    <a:lstStyle/>
                    <a:p>
                      <a:r>
                        <a:rPr lang="en-IN" sz="1800" dirty="0">
                          <a:latin typeface="Times New Roman" pitchFamily="18" charset="0"/>
                          <a:cs typeface="Times New Roman" pitchFamily="18" charset="0"/>
                        </a:rPr>
                        <a:t>No complex</a:t>
                      </a:r>
                      <a:r>
                        <a:rPr lang="en-IN" sz="1800" baseline="0" dirty="0">
                          <a:latin typeface="Times New Roman" pitchFamily="18" charset="0"/>
                          <a:cs typeface="Times New Roman" pitchFamily="18" charset="0"/>
                        </a:rPr>
                        <a:t> images and media are used</a:t>
                      </a:r>
                      <a:endParaRPr lang="en-US" sz="1800" dirty="0">
                        <a:latin typeface="Times New Roman" pitchFamily="18" charset="0"/>
                        <a:cs typeface="Times New Roman" pitchFamily="18" charset="0"/>
                      </a:endParaRPr>
                    </a:p>
                  </a:txBody>
                  <a:tcPr/>
                </a:tc>
                <a:extLst>
                  <a:ext uri="{0D108BD9-81ED-4DB2-BD59-A6C34878D82A}">
                    <a16:rowId xmlns="" xmlns:a16="http://schemas.microsoft.com/office/drawing/2014/main" val="10001"/>
                  </a:ext>
                </a:extLst>
              </a:tr>
              <a:tr h="1950985">
                <a:tc>
                  <a:txBody>
                    <a:bodyPr/>
                    <a:lstStyle/>
                    <a:p>
                      <a:r>
                        <a:rPr lang="en-IN" sz="1800" dirty="0">
                          <a:latin typeface="Times New Roman" pitchFamily="18" charset="0"/>
                          <a:cs typeface="Times New Roman" pitchFamily="18" charset="0"/>
                        </a:rPr>
                        <a:t>4</a:t>
                      </a:r>
                      <a:endParaRPr lang="en-US" sz="1800" dirty="0">
                        <a:latin typeface="Times New Roman" pitchFamily="18" charset="0"/>
                        <a:cs typeface="Times New Roman" pitchFamily="18" charset="0"/>
                      </a:endParaRPr>
                    </a:p>
                  </a:txBody>
                  <a:tcPr/>
                </a:tc>
                <a:tc>
                  <a:txBody>
                    <a:bodyPr/>
                    <a:lstStyle/>
                    <a:p>
                      <a:r>
                        <a:rPr lang="en-IN" sz="1800" b="0" i="0" u="none" strike="noStrike" cap="none" dirty="0">
                          <a:solidFill>
                            <a:schemeClr val="tx1"/>
                          </a:solidFill>
                          <a:latin typeface="Times New Roman" pitchFamily="18" charset="0"/>
                          <a:ea typeface="+mn-ea"/>
                          <a:cs typeface="Times New Roman" pitchFamily="18" charset="0"/>
                          <a:sym typeface="Arial"/>
                        </a:rPr>
                        <a:t>L. Standing and P. Smith</a:t>
                      </a:r>
                      <a:endParaRPr lang="en-US" sz="1800" dirty="0">
                        <a:solidFill>
                          <a:schemeClr val="tx1"/>
                        </a:solidFill>
                        <a:latin typeface="Times New Roman" pitchFamily="18" charset="0"/>
                        <a:cs typeface="Times New Roman" pitchFamily="18" charset="0"/>
                      </a:endParaRPr>
                    </a:p>
                  </a:txBody>
                  <a:tcPr/>
                </a:tc>
                <a:tc>
                  <a:txBody>
                    <a:bodyPr/>
                    <a:lstStyle/>
                    <a:p>
                      <a:r>
                        <a:rPr lang="en-IN" sz="1800" b="0" i="0" u="none" strike="noStrike" cap="none" dirty="0">
                          <a:solidFill>
                            <a:schemeClr val="tx1"/>
                          </a:solidFill>
                          <a:latin typeface="Times New Roman" pitchFamily="18" charset="0"/>
                          <a:ea typeface="+mn-ea"/>
                          <a:cs typeface="Times New Roman" pitchFamily="18" charset="0"/>
                          <a:sym typeface="Arial"/>
                        </a:rPr>
                        <a:t>Verbal-pictorial transformations in recognition memory</a:t>
                      </a:r>
                      <a:endParaRPr lang="en-US" sz="1800" dirty="0">
                        <a:solidFill>
                          <a:schemeClr val="tx1"/>
                        </a:solidFill>
                        <a:latin typeface="Times New Roman" pitchFamily="18" charset="0"/>
                        <a:cs typeface="Times New Roman" pitchFamily="18" charset="0"/>
                      </a:endParaRPr>
                    </a:p>
                  </a:txBody>
                  <a:tcPr/>
                </a:tc>
                <a:tc>
                  <a:txBody>
                    <a:bodyPr/>
                    <a:lstStyle/>
                    <a:p>
                      <a:r>
                        <a:rPr lang="en-IN" sz="1800" dirty="0">
                          <a:solidFill>
                            <a:schemeClr val="tx1"/>
                          </a:solidFill>
                          <a:latin typeface="Times New Roman" pitchFamily="18" charset="0"/>
                          <a:cs typeface="Times New Roman" pitchFamily="18" charset="0"/>
                        </a:rPr>
                        <a:t>The transformation analytics method are used</a:t>
                      </a:r>
                      <a:endParaRPr lang="en-US" sz="1800" dirty="0">
                        <a:solidFill>
                          <a:schemeClr val="tx1"/>
                        </a:solidFill>
                        <a:latin typeface="Times New Roman" pitchFamily="18" charset="0"/>
                        <a:cs typeface="Times New Roman" pitchFamily="18" charset="0"/>
                      </a:endParaRPr>
                    </a:p>
                  </a:txBody>
                  <a:tcPr/>
                </a:tc>
                <a:tc>
                  <a:txBody>
                    <a:bodyPr/>
                    <a:lstStyle/>
                    <a:p>
                      <a:r>
                        <a:rPr lang="en-IN" sz="1800" dirty="0">
                          <a:solidFill>
                            <a:schemeClr val="tx1"/>
                          </a:solidFill>
                          <a:latin typeface="Times New Roman" pitchFamily="18" charset="0"/>
                          <a:cs typeface="Times New Roman" pitchFamily="18" charset="0"/>
                        </a:rPr>
                        <a:t>Psychological</a:t>
                      </a:r>
                      <a:r>
                        <a:rPr lang="en-IN" sz="1800" baseline="0" dirty="0">
                          <a:solidFill>
                            <a:schemeClr val="tx1"/>
                          </a:solidFill>
                          <a:latin typeface="Times New Roman" pitchFamily="18" charset="0"/>
                          <a:cs typeface="Times New Roman" pitchFamily="18" charset="0"/>
                        </a:rPr>
                        <a:t> understanding of transformation of verbal to pictorial is analysed</a:t>
                      </a:r>
                      <a:endParaRPr lang="en-US" sz="1800" dirty="0">
                        <a:solidFill>
                          <a:schemeClr val="tx1"/>
                        </a:solidFill>
                        <a:latin typeface="Times New Roman" pitchFamily="18" charset="0"/>
                        <a:cs typeface="Times New Roman" pitchFamily="18" charset="0"/>
                      </a:endParaRPr>
                    </a:p>
                  </a:txBody>
                  <a:tcPr/>
                </a:tc>
                <a:tc>
                  <a:txBody>
                    <a:bodyPr/>
                    <a:lstStyle/>
                    <a:p>
                      <a:r>
                        <a:rPr lang="en-US" sz="1800" dirty="0">
                          <a:solidFill>
                            <a:schemeClr val="tx1"/>
                          </a:solidFill>
                          <a:latin typeface="Times New Roman" pitchFamily="18" charset="0"/>
                          <a:cs typeface="Times New Roman" pitchFamily="18" charset="0"/>
                        </a:rPr>
                        <a:t>No practical implementation in computer vision techniques</a:t>
                      </a:r>
                    </a:p>
                  </a:txBody>
                  <a:tcPr/>
                </a:tc>
                <a:extLst>
                  <a:ext uri="{0D108BD9-81ED-4DB2-BD59-A6C34878D82A}">
                    <a16:rowId xmlns=""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43780" y="2172225"/>
            <a:ext cx="8520600" cy="492412"/>
          </a:xfrm>
          <a:prstGeom prst="rect">
            <a:avLst/>
          </a:prstGeom>
        </p:spPr>
        <p:txBody>
          <a:bodyPr wrap="square">
            <a:spAutoFit/>
          </a:bodyPr>
          <a:lstStyle/>
          <a:p>
            <a:pPr algn="ctr"/>
            <a:r>
              <a:rPr lang="en-IN" sz="2000" b="1" dirty="0" smtClean="0">
                <a:latin typeface="Times New Roman" pitchFamily="18" charset="0"/>
                <a:cs typeface="Times New Roman" pitchFamily="18" charset="0"/>
              </a:rPr>
              <a:t>OVERALL DETAILED ARCHITECTURE  DIAGRAM </a:t>
            </a:r>
            <a:endParaRPr lang="en-US" sz="2000" b="1"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1.1.Overall_architecture (4).png"/>
          <p:cNvPicPr>
            <a:picLocks noChangeAspect="1"/>
          </p:cNvPicPr>
          <p:nvPr/>
        </p:nvPicPr>
        <p:blipFill>
          <a:blip r:embed="rId2"/>
          <a:stretch>
            <a:fillRect/>
          </a:stretch>
        </p:blipFill>
        <p:spPr>
          <a:xfrm>
            <a:off x="660400" y="162560"/>
            <a:ext cx="8361680" cy="4714240"/>
          </a:xfrm>
          <a:prstGeom prst="rect">
            <a:avLst/>
          </a:prstGeom>
          <a:solidFill>
            <a:schemeClr val="tx1"/>
          </a:solidFill>
          <a:ln>
            <a:solidFill>
              <a:schemeClr val="tx1"/>
            </a:solidFill>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83E0F7F94E77C489ED2BF94F26BADEA" ma:contentTypeVersion="4" ma:contentTypeDescription="Create a new document." ma:contentTypeScope="" ma:versionID="306c3549bfd36f1b49158083786f2d03">
  <xsd:schema xmlns:xsd="http://www.w3.org/2001/XMLSchema" xmlns:xs="http://www.w3.org/2001/XMLSchema" xmlns:p="http://schemas.microsoft.com/office/2006/metadata/properties" xmlns:ns2="06e8e179-dfff-45a4-9a30-588d3e273907" targetNamespace="http://schemas.microsoft.com/office/2006/metadata/properties" ma:root="true" ma:fieldsID="dfd228ec459a6de2dba6b233c74ade66" ns2:_="">
    <xsd:import namespace="06e8e179-dfff-45a4-9a30-588d3e27390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6e8e179-dfff-45a4-9a30-588d3e27390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4F40FCD-7062-46A2-8682-4DBC18F76B7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6e8e179-dfff-45a4-9a30-588d3e27390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F9CA494-8DEE-4AD4-B7A7-CC4659729D14}">
  <ds:schemaRefs>
    <ds:schemaRef ds:uri="http://schemas.microsoft.com/sharepoint/v3/contenttype/forms"/>
  </ds:schemaRefs>
</ds:datastoreItem>
</file>

<file path=customXml/itemProps3.xml><?xml version="1.0" encoding="utf-8"?>
<ds:datastoreItem xmlns:ds="http://schemas.openxmlformats.org/officeDocument/2006/customXml" ds:itemID="{1395F7B3-5A3F-43D6-AE39-1C9FC92298A5}">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5064</TotalTime>
  <Words>1933</Words>
  <Application>Microsoft Office PowerPoint</Application>
  <PresentationFormat>On-screen Show (16:9)</PresentationFormat>
  <Paragraphs>240</Paragraphs>
  <Slides>45</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Times New Roman</vt:lpstr>
      <vt:lpstr>Roboto</vt:lpstr>
      <vt:lpstr>Simple Light</vt:lpstr>
      <vt:lpstr>CLASSIFICATION OF IMAGES BASED ON MEMORABLE SCORE  </vt:lpstr>
      <vt:lpstr>INTRODUCTION</vt:lpstr>
      <vt:lpstr>OVERALL OBJECTIVE</vt:lpstr>
      <vt:lpstr>OVERALL OBJECTIVE- (cntd)</vt:lpstr>
      <vt:lpstr>LITERATURE SURVEY</vt:lpstr>
      <vt:lpstr>Slide 6</vt:lpstr>
      <vt:lpstr>Slide 7</vt:lpstr>
      <vt:lpstr>OVERALL DETAILED ARCHITECTURE  DIAGRAM </vt:lpstr>
      <vt:lpstr>Slide 9</vt:lpstr>
      <vt:lpstr>LIST OF MODULES</vt:lpstr>
      <vt:lpstr>LIST OF MODULES </vt:lpstr>
      <vt:lpstr>DETAILED ARCHITECTURE DIAGRAM MODULE WISE SPILT UP – FEATURE EXTRACTION AND MEASURING MEMORABILITY(1)</vt:lpstr>
      <vt:lpstr>PSEUDOCODE FOR FEATURE EXTRACTION AND MEASURING MEMORABILITY </vt:lpstr>
      <vt:lpstr>PSEUDOCODE FOR FEATURE EXTRACTION AND MEASURING MEMORABILITY (cntd) </vt:lpstr>
      <vt:lpstr>PSEUDOCODE FOR FEATURE EXTRACTION AND MEASURING MEMORABILITY (cntd) </vt:lpstr>
      <vt:lpstr>INPUT OUTPUT FOR FEATURE EXTRACTION AND MEASURING MEMORABILITY</vt:lpstr>
      <vt:lpstr>Slide 17</vt:lpstr>
      <vt:lpstr>PSEUDOCODE FOR RANDOM SPLITS </vt:lpstr>
      <vt:lpstr>INPUT OUTPUT FOR RANDOM SPLITS</vt:lpstr>
      <vt:lpstr>Slide 20</vt:lpstr>
      <vt:lpstr>PSEUDOCODE FOR CONSISTENCY ANALYSIS </vt:lpstr>
      <vt:lpstr>PSEUDOCODE FOR CONSISTENCY ANALYSIS –(cntd) </vt:lpstr>
      <vt:lpstr>INPUT OUTPUT FOR CONSISTENCY ANALYSIS</vt:lpstr>
      <vt:lpstr>Slide 24</vt:lpstr>
      <vt:lpstr>PSEUDOCODE FOR WHAT MAKES IMAGE MEMORABLE? </vt:lpstr>
      <vt:lpstr>PSEUDOCODE FOR WHAT MAKES IMAGE MEMORABLE? (CNTD) </vt:lpstr>
      <vt:lpstr>Slide 27</vt:lpstr>
      <vt:lpstr>PSEUDOCODE FOR WHAT CLASSES OF IMAGE PREDICT MEMORABILITY? </vt:lpstr>
      <vt:lpstr>INPUT AND OUTPUT FOR WHAT CLASSES OF IMAGE PREDICT MEMORABILITY? </vt:lpstr>
      <vt:lpstr>Slide 30</vt:lpstr>
      <vt:lpstr>PSEUDOCODE FOR MEMORABILITY MAP  </vt:lpstr>
      <vt:lpstr>PSEUDOCODE FOR MEMORABILITY MAP  </vt:lpstr>
      <vt:lpstr>Slide 33</vt:lpstr>
      <vt:lpstr>PSEUDOCODE FOR AUTOMATIC PREDICTIONS </vt:lpstr>
      <vt:lpstr>INPUT AND OUTPUT FOR AUTOMATIC PREDICTIONS </vt:lpstr>
      <vt:lpstr>IMPLEMENTATION DETAILS</vt:lpstr>
      <vt:lpstr>SNAPSHOTS/RESULTS MODULE 1 Feature Extraction  </vt:lpstr>
      <vt:lpstr>Slide 38</vt:lpstr>
      <vt:lpstr>MEMORABLITY MEASURE RESULTS</vt:lpstr>
      <vt:lpstr>Slide 40</vt:lpstr>
      <vt:lpstr>MODULE 2 RANDOM SPLITS OUTPUT</vt:lpstr>
      <vt:lpstr>EVALUATION METRICS</vt:lpstr>
      <vt:lpstr>EVALUATION METRICS</vt:lpstr>
      <vt:lpstr>REFERENCES</vt:lpstr>
      <vt:lpstr>REFERENCES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PREDICT THE MEMORABLE REGIONS OF THE IMAGE</dc:title>
  <dc:creator>maximaa</dc:creator>
  <cp:lastModifiedBy>harsha</cp:lastModifiedBy>
  <cp:revision>221</cp:revision>
  <dcterms:modified xsi:type="dcterms:W3CDTF">2020-10-12T03:23:12Z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0x010100283E0F7F94E77C489ED2BF94F26BADEA</vt:lpwstr>
  </property>
</Properties>
</file>