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5" r:id="rId6"/>
    <p:sldId id="260" r:id="rId7"/>
    <p:sldId id="274" r:id="rId8"/>
    <p:sldId id="266" r:id="rId9"/>
    <p:sldId id="275" r:id="rId10"/>
    <p:sldId id="276" r:id="rId11"/>
    <p:sldId id="277" r:id="rId12"/>
    <p:sldId id="261" r:id="rId13"/>
    <p:sldId id="262" r:id="rId14"/>
    <p:sldId id="278" r:id="rId15"/>
    <p:sldId id="279" r:id="rId16"/>
    <p:sldId id="280" r:id="rId17"/>
    <p:sldId id="263" r:id="rId18"/>
    <p:sldId id="268" r:id="rId19"/>
    <p:sldId id="267" r:id="rId20"/>
    <p:sldId id="270" r:id="rId21"/>
    <p:sldId id="264" r:id="rId22"/>
    <p:sldId id="269" r:id="rId23"/>
    <p:sldId id="271" r:id="rId24"/>
    <p:sldId id="272" r:id="rId25"/>
    <p:sldId id="273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Nunito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596439cd2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596439cd2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596439cd2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596439cd2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596439cd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596439cd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596439cd2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596439cd2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596439cd2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596439cd2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596439cd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1596439cd2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596439cd2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1596439cd2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596439cd2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1596439cd2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546324" y="897850"/>
            <a:ext cx="64446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- TechRetail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5484550" y="2446100"/>
            <a:ext cx="2856600" cy="16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Nandini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Shivani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Harsha Priya </a:t>
            </a:r>
            <a:endParaRPr sz="2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89B70-F3BE-D192-B28C-A82DA11A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259762"/>
            <a:ext cx="7505700" cy="47082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+mn-lt"/>
              </a:rPr>
              <a:t>Round to N Decimal Places</a:t>
            </a:r>
            <a:br>
              <a:rPr lang="en-US" sz="3200" dirty="0">
                <a:latin typeface="+mn-lt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AC381-9549-C4FA-D48C-2B5DE3002F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5496A-7F0D-50A0-3699-712F3602A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10" y="866726"/>
            <a:ext cx="8355724" cy="394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11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5A5D-4EA7-F1A6-EBDF-0D1C00B4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285924"/>
            <a:ext cx="7505700" cy="573297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+mn-lt"/>
              </a:rPr>
              <a:t>Date Formatting</a:t>
            </a:r>
            <a:br>
              <a:rPr lang="en-US" sz="3200" dirty="0">
                <a:latin typeface="+mn-lt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C1409-C731-3055-BD4E-9CCEA3E79E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925C9-638A-322C-EA03-9BAE2A754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51" y="1002656"/>
            <a:ext cx="7992859" cy="375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34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using Databricks</a:t>
            </a: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Azure Databricks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used to process the data using </a:t>
            </a: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Apache Spark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 powerful distributed computing engine.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the data is ingested into </a:t>
            </a: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Azure Blob Storage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 the next step is to load this data into </a:t>
            </a: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Azure Databricks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Azure Databricks is integrated with these storage solutions, making it easy to read the data directly from Blob Storage into a Databricks notebook for processing.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Storage using Azure Blob Storage</a:t>
            </a:r>
            <a:endParaRPr dirty="0"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processed data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typically saved in a structured format, such as </a:t>
            </a:r>
            <a:r>
              <a:rPr lang="en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Parquet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Delta Lake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lang="en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CSV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stored back in </a:t>
            </a:r>
            <a:r>
              <a:rPr lang="en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Azure Blob Storage</a:t>
            </a:r>
            <a:endParaRPr sz="1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A62EB-DDB9-8EA5-3F7B-72DEB05E9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495" y="452527"/>
            <a:ext cx="7505700" cy="477300"/>
          </a:xfrm>
        </p:spPr>
        <p:txBody>
          <a:bodyPr>
            <a:normAutofit fontScale="90000"/>
          </a:bodyPr>
          <a:lstStyle/>
          <a:p>
            <a:r>
              <a:rPr lang="en" dirty="0"/>
              <a:t>Data Storage using Azure Blob Storage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EC9AE-41E9-12AD-AC32-D02C1A7AF1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9620D4-831A-4610-C38F-A497ECE37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20" y="1202947"/>
            <a:ext cx="8118584" cy="348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61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EA7D0-5E97-8964-0743-A188238F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2F5DB-6D8B-3DD9-E3D3-F76FC86161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53FDA-545C-6C1B-6389-365B3CEE6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04" y="530120"/>
            <a:ext cx="7737992" cy="408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16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0D25-A12B-5D6E-7042-CAD223E8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79DA1-9C4C-2287-F54A-734B320EE2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D34B85-F17E-9A7B-C5D1-2FD3255F1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69" y="704775"/>
            <a:ext cx="7670579" cy="393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19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Visualization using Microsoft Fabric</a:t>
            </a:r>
            <a:endParaRPr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Visualization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phase involves creating interactive dashboards, reports, and analytics from the processed data stored in </a:t>
            </a:r>
            <a:r>
              <a:rPr lang="en" sz="1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Azure Blob Storage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the raw data is transformed and stored, Microsoft Fabric can be used to access, model, and visualize this data for deeper insights and informed decision-making.</a:t>
            </a:r>
            <a:endParaRPr sz="1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8044-9F43-EEF5-EF6C-427D5E629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53" y="318748"/>
            <a:ext cx="7505700" cy="772053"/>
          </a:xfrm>
        </p:spPr>
        <p:txBody>
          <a:bodyPr>
            <a:normAutofit fontScale="90000"/>
          </a:bodyPr>
          <a:lstStyle/>
          <a:p>
            <a:r>
              <a:rPr lang="en-US" sz="3100" kern="100" dirty="0">
                <a:effectLst/>
                <a:latin typeface="Nunito" pitchFamily="2" charset="0"/>
                <a:ea typeface="Calibri" panose="020F0502020204030204" pitchFamily="34" charset="0"/>
                <a:cs typeface="Calibri" panose="020F0502020204030204" pitchFamily="34" charset="0"/>
              </a:rPr>
              <a:t>Data Loaded In Lakehouse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0A329-F05D-9235-709A-EA4A571AE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BC2059-1FEC-6752-D604-2B17A040F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71" y="1008132"/>
            <a:ext cx="7970264" cy="354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94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1110-047D-7E8E-72DB-BF49B9424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54" y="376874"/>
            <a:ext cx="7505700" cy="668155"/>
          </a:xfrm>
        </p:spPr>
        <p:txBody>
          <a:bodyPr/>
          <a:lstStyle/>
          <a:p>
            <a:r>
              <a:rPr lang="en-US" dirty="0"/>
              <a:t>Schematic Model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7831A-D805-44AF-BBDE-36D20B24B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4E9DA5-DAC6-F83E-9C6E-829889B12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75" y="975873"/>
            <a:ext cx="8398649" cy="385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5653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242650"/>
            <a:ext cx="7505700" cy="3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TechRetail, a mid-sized retail company, wants to create a data pipeline to collect retail data from various sources, process it using advanced analytics, and visualize the results in a dashboard. The goal is to gain insights into sales trends and improve decision-making. The company wants to leverage Azure Databricks for data processing and Microsoft Fabric for data integration and visualization.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7266A-20B8-8A09-136A-36F6359DD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97" y="279506"/>
            <a:ext cx="7505700" cy="573421"/>
          </a:xfrm>
        </p:spPr>
        <p:txBody>
          <a:bodyPr>
            <a:normAutofit fontScale="90000"/>
          </a:bodyPr>
          <a:lstStyle/>
          <a:p>
            <a:r>
              <a:rPr lang="en-US" dirty="0"/>
              <a:t>Connecting Onelake to PowerBI Desktop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8E6B75-74BC-E6F5-FECC-7B4C7BF0A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97" y="852927"/>
            <a:ext cx="8264106" cy="401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26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Expected Output</a:t>
            </a:r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1"/>
          </p:nvPr>
        </p:nvSpPr>
        <p:spPr>
          <a:xfrm>
            <a:off x="819150" y="15562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500" dirty="0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1. Total Sales per city </a:t>
            </a:r>
            <a:endParaRPr sz="1500" dirty="0">
              <a:solidFill>
                <a:schemeClr val="bg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500" dirty="0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2. Total Sales per quarter per year </a:t>
            </a:r>
            <a:endParaRPr sz="1500" dirty="0">
              <a:solidFill>
                <a:schemeClr val="bg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500" dirty="0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3. Total products sold per city</a:t>
            </a:r>
            <a:endParaRPr sz="1500" dirty="0">
              <a:solidFill>
                <a:schemeClr val="bg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500" dirty="0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4.Average Sales per City</a:t>
            </a:r>
            <a:endParaRPr sz="1500" dirty="0">
              <a:solidFill>
                <a:schemeClr val="bg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95000"/>
              </a:lnSpc>
              <a:spcBef>
                <a:spcPts val="1200"/>
              </a:spcBef>
              <a:buSzPts val="605"/>
              <a:buNone/>
            </a:pPr>
            <a:r>
              <a:rPr lang="en" sz="1500" dirty="0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5.</a:t>
            </a:r>
            <a:r>
              <a:rPr lang="en-US" sz="2000" dirty="0"/>
              <a:t> </a:t>
            </a:r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Customer Rating Distribution</a:t>
            </a:r>
            <a:endParaRPr sz="1500" dirty="0">
              <a:solidFill>
                <a:schemeClr val="bg2">
                  <a:lumMod val="50000"/>
                </a:schemeClr>
              </a:solidFill>
              <a:latin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605"/>
              <a:buNone/>
            </a:pPr>
            <a:endParaRPr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605"/>
              <a:buNone/>
            </a:pP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endParaRPr sz="15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1521-EA42-1F9C-FDDA-38E33745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282529"/>
            <a:ext cx="7505700" cy="677975"/>
          </a:xfrm>
        </p:spPr>
        <p:txBody>
          <a:bodyPr/>
          <a:lstStyle/>
          <a:p>
            <a:r>
              <a:rPr lang="en-US" dirty="0"/>
              <a:t>Final Dashboard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CE309-D3B2-473C-7ED0-40E1333557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7C2631-8CC5-C006-4884-7764B1622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77" y="880880"/>
            <a:ext cx="8272130" cy="398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89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1941-627E-FEFD-EEB8-E76F15CFC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046" y="227475"/>
            <a:ext cx="7505700" cy="686925"/>
          </a:xfrm>
        </p:spPr>
        <p:txBody>
          <a:bodyPr/>
          <a:lstStyle/>
          <a:p>
            <a:r>
              <a:rPr lang="en-US" dirty="0"/>
              <a:t>Publish to PowerBI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D48D1-BAA6-7B9F-6167-6835DCF664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0FC22F-DA4C-17AF-4B7E-A07E4E5BD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89" y="796158"/>
            <a:ext cx="8269014" cy="395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17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6A025-1F1D-6F26-1692-A2A825421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35E6DC-1078-1A37-7954-408E304AD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8" y="165538"/>
            <a:ext cx="8694683" cy="465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3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83C90-FC22-4094-2389-5FEFDB97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77" y="2021258"/>
            <a:ext cx="7505700" cy="954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i="1" dirty="0"/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2433018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/>
          <p:nvPr/>
        </p:nvSpPr>
        <p:spPr>
          <a:xfrm>
            <a:off x="467150" y="2307775"/>
            <a:ext cx="1233300" cy="714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Data Sources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2134949" y="2307775"/>
            <a:ext cx="1302300" cy="714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Data Ingestion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5493500" y="2307775"/>
            <a:ext cx="1363500" cy="714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Data Storage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3814227" y="2307775"/>
            <a:ext cx="1302300" cy="714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Data Processing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7321800" y="2307775"/>
            <a:ext cx="1233300" cy="714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Data Visualization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p15"/>
          <p:cNvCxnSpPr>
            <a:stCxn id="140" idx="3"/>
            <a:endCxn id="141" idx="1"/>
          </p:cNvCxnSpPr>
          <p:nvPr/>
        </p:nvCxnSpPr>
        <p:spPr>
          <a:xfrm>
            <a:off x="1700450" y="2665225"/>
            <a:ext cx="43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15"/>
          <p:cNvCxnSpPr>
            <a:stCxn id="141" idx="3"/>
            <a:endCxn id="143" idx="1"/>
          </p:cNvCxnSpPr>
          <p:nvPr/>
        </p:nvCxnSpPr>
        <p:spPr>
          <a:xfrm>
            <a:off x="3437249" y="2665225"/>
            <a:ext cx="37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147;p15"/>
          <p:cNvCxnSpPr>
            <a:stCxn id="143" idx="3"/>
            <a:endCxn id="142" idx="1"/>
          </p:cNvCxnSpPr>
          <p:nvPr/>
        </p:nvCxnSpPr>
        <p:spPr>
          <a:xfrm>
            <a:off x="5116527" y="2665225"/>
            <a:ext cx="37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" name="Google Shape;148;p15"/>
          <p:cNvCxnSpPr>
            <a:stCxn id="142" idx="3"/>
            <a:endCxn id="144" idx="1"/>
          </p:cNvCxnSpPr>
          <p:nvPr/>
        </p:nvCxnSpPr>
        <p:spPr>
          <a:xfrm>
            <a:off x="6857000" y="2665225"/>
            <a:ext cx="46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9" name="Google Shape;149;p15"/>
          <p:cNvSpPr txBox="1">
            <a:spLocks noGrp="1"/>
          </p:cNvSpPr>
          <p:nvPr>
            <p:ph type="title"/>
          </p:nvPr>
        </p:nvSpPr>
        <p:spPr>
          <a:xfrm>
            <a:off x="599575" y="551300"/>
            <a:ext cx="77316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Architecture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761475" y="579325"/>
            <a:ext cx="7505700" cy="6424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Set</a:t>
            </a:r>
            <a:endParaRPr dirty="0"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761475" y="1766500"/>
            <a:ext cx="7647600" cy="28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AA1464D-9B71-FF78-F1F8-E2990384AD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221" b="10153"/>
          <a:stretch/>
        </p:blipFill>
        <p:spPr>
          <a:xfrm>
            <a:off x="537882" y="1121869"/>
            <a:ext cx="7960659" cy="37190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4B424-90D5-90FA-0363-508678CB8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682803"/>
            <a:ext cx="7505700" cy="2755922"/>
          </a:xfrm>
        </p:spPr>
        <p:txBody>
          <a:bodyPr/>
          <a:lstStyle/>
          <a:p>
            <a:r>
              <a:rPr lang="en-US" sz="1600" dirty="0">
                <a:latin typeface="+mj-lt"/>
              </a:rPr>
              <a:t>This dataset contains over 300,000+ retail transactions, capturing key customer and product information, including customer IDs, names, product IDs, transaction dates, and addresses </a:t>
            </a:r>
            <a:r>
              <a:rPr lang="en-US" sz="1600" dirty="0" err="1">
                <a:latin typeface="+mj-lt"/>
              </a:rPr>
              <a:t>etc</a:t>
            </a:r>
            <a:r>
              <a:rPr lang="en-US" sz="1600" dirty="0">
                <a:latin typeface="+mj-lt"/>
              </a:rPr>
              <a:t> . It provides insights into purchasing patterns, product performance, and customer behavior. The data is ideal for analyzing trends, forecasting sales, and improving customer segmentation.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925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819150" y="5092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Ingestion using Databricks</a:t>
            </a:r>
            <a:endParaRPr dirty="0"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819150" y="1859325"/>
            <a:ext cx="7505700" cy="25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Setting up a </a:t>
            </a:r>
            <a:r>
              <a:rPr lang="en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Databricks workspace</a:t>
            </a:r>
            <a:endParaRPr sz="16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 workspace is ready, we can create a </a:t>
            </a:r>
            <a:r>
              <a:rPr lang="en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Spark cluster</a:t>
            </a: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Databricks.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ingest data into Databricks, we can connect it to various data sources, such as </a:t>
            </a:r>
            <a:r>
              <a:rPr lang="en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Azure Blob Storage.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8E21C-E210-50EC-43EB-96E1F6CE2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05" y="227475"/>
            <a:ext cx="7505700" cy="647511"/>
          </a:xfrm>
        </p:spPr>
        <p:txBody>
          <a:bodyPr/>
          <a:lstStyle/>
          <a:p>
            <a:r>
              <a:rPr lang="en" dirty="0"/>
              <a:t>Data Ingestion using Databricks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7B385-2CCD-5655-0238-5C9FEA0513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A51F6B-6530-AE12-9113-B0C6BD667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27" y="874986"/>
            <a:ext cx="8387256" cy="384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12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1B81-22EA-363D-36DB-31941D0F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 and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95E7B-FE90-18B8-69CB-FB996E850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Handling Missing Data (Null values)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Removing Duplicates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Date Formatting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Round to N Decimal Places</a:t>
            </a:r>
          </a:p>
        </p:txBody>
      </p:sp>
    </p:spTree>
    <p:extLst>
      <p:ext uri="{BB962C8B-B14F-4D97-AF65-F5344CB8AC3E}">
        <p14:creationId xmlns:p14="http://schemas.microsoft.com/office/powerpoint/2010/main" val="494112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64051-9516-8B8F-A05F-1EE00A1A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92" y="2700297"/>
            <a:ext cx="7505700" cy="263062"/>
          </a:xfrm>
        </p:spPr>
        <p:txBody>
          <a:bodyPr>
            <a:noAutofit/>
          </a:bodyPr>
          <a:lstStyle/>
          <a:p>
            <a:r>
              <a:rPr lang="en-US" sz="1400" dirty="0"/>
              <a:t>After Removing Null and Duplicates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09418-F237-3B5E-8748-733B63DD9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38" y="665276"/>
            <a:ext cx="8245366" cy="1998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746736-59AC-7885-D551-06DC760F2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38" y="3089291"/>
            <a:ext cx="8245366" cy="180984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03D9E5C-6619-4425-AE74-6EAD1CD98C07}"/>
              </a:ext>
            </a:extLst>
          </p:cNvPr>
          <p:cNvSpPr txBox="1">
            <a:spLocks/>
          </p:cNvSpPr>
          <p:nvPr/>
        </p:nvSpPr>
        <p:spPr>
          <a:xfrm>
            <a:off x="323192" y="319936"/>
            <a:ext cx="7505700" cy="26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US" sz="1400" dirty="0"/>
              <a:t>Raw Data</a:t>
            </a:r>
          </a:p>
        </p:txBody>
      </p:sp>
    </p:spTree>
    <p:extLst>
      <p:ext uri="{BB962C8B-B14F-4D97-AF65-F5344CB8AC3E}">
        <p14:creationId xmlns:p14="http://schemas.microsoft.com/office/powerpoint/2010/main" val="1974515258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2283</TotalTime>
  <Words>459</Words>
  <Application>Microsoft Office PowerPoint</Application>
  <PresentationFormat>On-screen Show (16:9)</PresentationFormat>
  <Paragraphs>51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Nunito</vt:lpstr>
      <vt:lpstr>Arial</vt:lpstr>
      <vt:lpstr>Calibri</vt:lpstr>
      <vt:lpstr>Shift</vt:lpstr>
      <vt:lpstr>CASE STUDY - TechRetail</vt:lpstr>
      <vt:lpstr>Background</vt:lpstr>
      <vt:lpstr>Solution Architecture</vt:lpstr>
      <vt:lpstr>Data Set</vt:lpstr>
      <vt:lpstr>PowerPoint Presentation</vt:lpstr>
      <vt:lpstr>Data Ingestion using Databricks</vt:lpstr>
      <vt:lpstr>Data Ingestion using Databricks</vt:lpstr>
      <vt:lpstr>Data Transformation and Cleaning</vt:lpstr>
      <vt:lpstr>After Removing Null and Duplicates</vt:lpstr>
      <vt:lpstr>Round to N Decimal Places </vt:lpstr>
      <vt:lpstr>Date Formatting </vt:lpstr>
      <vt:lpstr>Data Processing using Databricks</vt:lpstr>
      <vt:lpstr>Data Storage using Azure Blob Storage</vt:lpstr>
      <vt:lpstr>Data Storage using Azure Blob Storage</vt:lpstr>
      <vt:lpstr>PowerPoint Presentation</vt:lpstr>
      <vt:lpstr>PowerPoint Presentation</vt:lpstr>
      <vt:lpstr>Data Visualization using Microsoft Fabric</vt:lpstr>
      <vt:lpstr>Data Loaded In Lakehouse </vt:lpstr>
      <vt:lpstr>Schematic Model </vt:lpstr>
      <vt:lpstr>Connecting Onelake to PowerBI Desktop</vt:lpstr>
      <vt:lpstr>Expected Output</vt:lpstr>
      <vt:lpstr>Final Dashboard</vt:lpstr>
      <vt:lpstr>Publish to PowerBI</vt:lpstr>
      <vt:lpstr>PowerPoint Presentation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- TechRetail</dc:title>
  <dc:creator>V, Harsha Priya - Ext</dc:creator>
  <cp:lastModifiedBy>V, Harsha Priya - Ext</cp:lastModifiedBy>
  <cp:revision>10</cp:revision>
  <dcterms:modified xsi:type="dcterms:W3CDTF">2024-11-10T07:10:10Z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2024-11-07T11:09:17Z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673147b3-f013-4a50-89ff-b810f1f62d53</vt:lpwstr>
  </property>
  <property fmtid="{D5CDD505-2E9C-101B-9397-08002B2CF9AE}" pid="8" name="MSIP_Label_ea60d57e-af5b-4752-ac57-3e4f28ca11dc_ContentBits">
    <vt:lpwstr>0</vt:lpwstr>
  </property>
</Properties>
</file>