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  <a:srgbClr val="606372"/>
    <a:srgbClr val="00CCFF"/>
    <a:srgbClr val="33CCFF"/>
    <a:srgbClr val="F3F3F2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612E-7AC0-45CE-8EA2-B551A8C091F7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586DD-3307-4DCF-9E6D-F5B4A3AD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08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586DD-3307-4DCF-9E6D-F5B4A3AD70F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36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9CC571E-3D0F-4A69-AE6D-1487911A8D81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E470F589-9CB4-4E63-9733-8232DB5CF258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1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571E-3D0F-4A69-AE6D-1487911A8D81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F589-9CB4-4E63-9733-8232DB5CF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39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9CC571E-3D0F-4A69-AE6D-1487911A8D81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E470F589-9CB4-4E63-9733-8232DB5CF25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57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571E-3D0F-4A69-AE6D-1487911A8D81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F589-9CB4-4E63-9733-8232DB5CF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2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9CC571E-3D0F-4A69-AE6D-1487911A8D81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470F589-9CB4-4E63-9733-8232DB5CF25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7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571E-3D0F-4A69-AE6D-1487911A8D81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F589-9CB4-4E63-9733-8232DB5CF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42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571E-3D0F-4A69-AE6D-1487911A8D81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F589-9CB4-4E63-9733-8232DB5CF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09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571E-3D0F-4A69-AE6D-1487911A8D81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F589-9CB4-4E63-9733-8232DB5CF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7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571E-3D0F-4A69-AE6D-1487911A8D81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F589-9CB4-4E63-9733-8232DB5CF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60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9CC571E-3D0F-4A69-AE6D-1487911A8D81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E470F589-9CB4-4E63-9733-8232DB5CF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92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9CC571E-3D0F-4A69-AE6D-1487911A8D81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E470F589-9CB4-4E63-9733-8232DB5CF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43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9CC571E-3D0F-4A69-AE6D-1487911A8D81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470F589-9CB4-4E63-9733-8232DB5CF25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699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1D5F-E8EC-46B8-AE9A-891A7898C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Freestyle Script" panose="030804020302050B0404" pitchFamily="66" charset="0"/>
              </a:rPr>
              <a:t>Stories </a:t>
            </a:r>
            <a:endParaRPr lang="en-IN" sz="8800" dirty="0">
              <a:latin typeface="Freestyle Script" panose="030804020302050B04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5DD26-0A05-4803-B48E-AAE5C8642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6000" dirty="0"/>
              <a:t>                                                                                                                                                          by </a:t>
            </a:r>
            <a:r>
              <a:rPr lang="en-US" sz="6000" dirty="0" err="1"/>
              <a:t>Adya</a:t>
            </a:r>
            <a:r>
              <a:rPr lang="en-US" sz="6000" dirty="0"/>
              <a:t> Aswin </a:t>
            </a:r>
            <a:endParaRPr lang="en-IN" sz="60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0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B6A68E3-EFBD-4455-BACA-07E58F994790}"/>
              </a:ext>
            </a:extLst>
          </p:cNvPr>
          <p:cNvSpPr/>
          <p:nvPr/>
        </p:nvSpPr>
        <p:spPr>
          <a:xfrm>
            <a:off x="3942712" y="1127871"/>
            <a:ext cx="3110799" cy="1939080"/>
          </a:xfrm>
          <a:prstGeom prst="wedgeEllipseCallout">
            <a:avLst>
              <a:gd name="adj1" fmla="val -44995"/>
              <a:gd name="adj2" fmla="val 74476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3CCFF"/>
                </a:solidFill>
                <a:latin typeface="Georgia" panose="02040502050405020303" pitchFamily="18" charset="0"/>
              </a:rPr>
              <a:t>What are stories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0EA90A-A228-4E50-BEA7-41CD657DA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4" y="2397016"/>
            <a:ext cx="4117097" cy="41170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330B64-E8C4-4449-A362-50F39B19827D}"/>
              </a:ext>
            </a:extLst>
          </p:cNvPr>
          <p:cNvSpPr txBox="1"/>
          <p:nvPr/>
        </p:nvSpPr>
        <p:spPr>
          <a:xfrm rot="19672407">
            <a:off x="5665217" y="3280590"/>
            <a:ext cx="5578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CCFF"/>
                </a:solidFill>
                <a:latin typeface="Arial Rounded MT Bold" panose="020F0704030504030204" pitchFamily="34" charset="0"/>
              </a:rPr>
              <a:t>Stories = Stories are real life experiences or imaginary experiences written to be read or told. </a:t>
            </a:r>
            <a:endParaRPr lang="en-IN" sz="2400" dirty="0">
              <a:solidFill>
                <a:srgbClr val="00CC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7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42841-EE76-4176-AD6D-D3E64E3E9FA7}"/>
              </a:ext>
            </a:extLst>
          </p:cNvPr>
          <p:cNvSpPr txBox="1"/>
          <p:nvPr/>
        </p:nvSpPr>
        <p:spPr>
          <a:xfrm>
            <a:off x="5068257" y="1029274"/>
            <a:ext cx="2008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Genre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FE62C-A89F-46BA-8A9A-EF354F355668}"/>
              </a:ext>
            </a:extLst>
          </p:cNvPr>
          <p:cNvSpPr txBox="1"/>
          <p:nvPr/>
        </p:nvSpPr>
        <p:spPr>
          <a:xfrm>
            <a:off x="828995" y="3786259"/>
            <a:ext cx="6178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genre = Genre is something that gives a book a topic . </a:t>
            </a:r>
          </a:p>
          <a:p>
            <a:endParaRPr lang="en-US" dirty="0"/>
          </a:p>
          <a:p>
            <a:r>
              <a:rPr lang="en-US" dirty="0"/>
              <a:t>The two main genre are fiction and non-fiction.</a:t>
            </a:r>
          </a:p>
          <a:p>
            <a:endParaRPr lang="en-US" dirty="0"/>
          </a:p>
          <a:p>
            <a:r>
              <a:rPr lang="en-US" dirty="0"/>
              <a:t>Fiction – made up or imaginary </a:t>
            </a:r>
          </a:p>
          <a:p>
            <a:endParaRPr lang="en-US" dirty="0"/>
          </a:p>
          <a:p>
            <a:r>
              <a:rPr lang="en-US" dirty="0"/>
              <a:t>Non-fiction – real incidents, important facts or information</a:t>
            </a:r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20B5B4-33D0-4F02-B19C-F240B2C3D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964">
            <a:off x="7853754" y="2351092"/>
            <a:ext cx="2538402" cy="38553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8B64E1-DAFE-44E5-95CC-AE0FFE9D6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9664">
            <a:off x="1368447" y="1051428"/>
            <a:ext cx="2718298" cy="18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3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87EAD1-971F-4C29-9D83-0761F12E723A}"/>
              </a:ext>
            </a:extLst>
          </p:cNvPr>
          <p:cNvSpPr txBox="1"/>
          <p:nvPr/>
        </p:nvSpPr>
        <p:spPr>
          <a:xfrm>
            <a:off x="1520937" y="340027"/>
            <a:ext cx="7655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rgbClr val="33CCFF"/>
                </a:solidFill>
              </a:rPr>
              <a:t>Example of fiction genres</a:t>
            </a:r>
            <a:endParaRPr lang="en-IN" sz="5400" dirty="0">
              <a:solidFill>
                <a:srgbClr val="33CC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1372A-E71F-4DCA-A3F9-17B776A1F2F4}"/>
              </a:ext>
            </a:extLst>
          </p:cNvPr>
          <p:cNvSpPr txBox="1"/>
          <p:nvPr/>
        </p:nvSpPr>
        <p:spPr>
          <a:xfrm>
            <a:off x="2577784" y="243533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A1538-F56B-4001-AE21-FB0D2FA659F8}"/>
              </a:ext>
            </a:extLst>
          </p:cNvPr>
          <p:cNvSpPr txBox="1"/>
          <p:nvPr/>
        </p:nvSpPr>
        <p:spPr>
          <a:xfrm>
            <a:off x="170014" y="2784988"/>
            <a:ext cx="145094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Fantasy = Books that have fairies, princesses, princes and many other different forms of humans.</a:t>
            </a:r>
          </a:p>
          <a:p>
            <a:r>
              <a:rPr lang="en-US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Mystery = Books that is with lots of clues that will be solved.</a:t>
            </a:r>
          </a:p>
          <a:p>
            <a:r>
              <a:rPr lang="en-US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Comics =  books written in speech bubbles.</a:t>
            </a:r>
          </a:p>
          <a:p>
            <a:endParaRPr lang="en-IN" sz="32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399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FEF77-3012-447E-BE5F-98FAEDE719FF}"/>
              </a:ext>
            </a:extLst>
          </p:cNvPr>
          <p:cNvSpPr txBox="1"/>
          <p:nvPr/>
        </p:nvSpPr>
        <p:spPr>
          <a:xfrm>
            <a:off x="4484078" y="364881"/>
            <a:ext cx="3054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Books in fiction</a:t>
            </a:r>
          </a:p>
          <a:p>
            <a:r>
              <a:rPr lang="en-US" sz="3600" dirty="0"/>
              <a:t> 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EE991-15BF-4016-8B5D-284FA18B1BDA}"/>
              </a:ext>
            </a:extLst>
          </p:cNvPr>
          <p:cNvSpPr txBox="1"/>
          <p:nvPr/>
        </p:nvSpPr>
        <p:spPr>
          <a:xfrm>
            <a:off x="457199" y="4914900"/>
            <a:ext cx="2586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The Thea sisters books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26CC0-3281-45C4-8D74-67FD71F87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03">
            <a:off x="1035262" y="2404694"/>
            <a:ext cx="1566332" cy="2279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7EC340-9C0F-4F55-8E8A-D8ABAB538A64}"/>
              </a:ext>
            </a:extLst>
          </p:cNvPr>
          <p:cNvSpPr txBox="1"/>
          <p:nvPr/>
        </p:nvSpPr>
        <p:spPr>
          <a:xfrm>
            <a:off x="1534258" y="2083294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Mystery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A33F8C-0441-4B7C-A40C-0FA9CF5D9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31" y="3463327"/>
            <a:ext cx="1660769" cy="2444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7E3B14-C21F-4753-B46A-4508835A948F}"/>
              </a:ext>
            </a:extLst>
          </p:cNvPr>
          <p:cNvSpPr txBox="1"/>
          <p:nvPr/>
        </p:nvSpPr>
        <p:spPr>
          <a:xfrm>
            <a:off x="4822581" y="6101862"/>
            <a:ext cx="21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in wonderland 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CD602-45E9-4235-9D51-D11653F42ACE}"/>
              </a:ext>
            </a:extLst>
          </p:cNvPr>
          <p:cNvSpPr txBox="1"/>
          <p:nvPr/>
        </p:nvSpPr>
        <p:spPr>
          <a:xfrm>
            <a:off x="4991392" y="3059668"/>
            <a:ext cx="169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 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4B3CD2-AF04-4BC3-B21A-559209373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18" y="1565210"/>
            <a:ext cx="1876425" cy="2428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8D989B-0A26-4A38-8687-95B3F3D6C255}"/>
              </a:ext>
            </a:extLst>
          </p:cNvPr>
          <p:cNvSpPr txBox="1"/>
          <p:nvPr/>
        </p:nvSpPr>
        <p:spPr>
          <a:xfrm>
            <a:off x="8295542" y="436977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Comics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82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8C8BAB-E68F-42F5-B79B-104497BA8B32}"/>
              </a:ext>
            </a:extLst>
          </p:cNvPr>
          <p:cNvSpPr txBox="1"/>
          <p:nvPr/>
        </p:nvSpPr>
        <p:spPr>
          <a:xfrm>
            <a:off x="2527788" y="417636"/>
            <a:ext cx="5474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Examples of Non – fiction genre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AB3DB-1BC6-4B26-9ADC-E558788AD05F}"/>
              </a:ext>
            </a:extLst>
          </p:cNvPr>
          <p:cNvSpPr txBox="1"/>
          <p:nvPr/>
        </p:nvSpPr>
        <p:spPr>
          <a:xfrm>
            <a:off x="514351" y="1547446"/>
            <a:ext cx="74558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= incidents in the past.</a:t>
            </a:r>
          </a:p>
          <a:p>
            <a:endParaRPr lang="en-US" dirty="0"/>
          </a:p>
          <a:p>
            <a:r>
              <a:rPr lang="en-US" dirty="0"/>
              <a:t>Auto-Biography = when somebody writes about their own life.</a:t>
            </a:r>
          </a:p>
          <a:p>
            <a:endParaRPr lang="en-US" dirty="0"/>
          </a:p>
          <a:p>
            <a:r>
              <a:rPr lang="en-US" dirty="0"/>
              <a:t>Biography = when somebody writes about another person’s life.</a:t>
            </a:r>
          </a:p>
          <a:p>
            <a:endParaRPr lang="en-US" dirty="0"/>
          </a:p>
          <a:p>
            <a:r>
              <a:rPr lang="en-US" dirty="0"/>
              <a:t>Informational = facts or information of nature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28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90A7D-C37B-47D1-9E79-0370AE575212}"/>
              </a:ext>
            </a:extLst>
          </p:cNvPr>
          <p:cNvSpPr txBox="1"/>
          <p:nvPr/>
        </p:nvSpPr>
        <p:spPr>
          <a:xfrm>
            <a:off x="3991708" y="1041888"/>
            <a:ext cx="216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Books in non- fiction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05EB8-6F33-4368-BC38-88AA5A092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96" y="1876551"/>
            <a:ext cx="1707173" cy="2535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F6367-75DD-43F4-9DD2-DC2890A9764C}"/>
              </a:ext>
            </a:extLst>
          </p:cNvPr>
          <p:cNvSpPr txBox="1"/>
          <p:nvPr/>
        </p:nvSpPr>
        <p:spPr>
          <a:xfrm>
            <a:off x="1414096" y="1507219"/>
            <a:ext cx="167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 biography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9B996-24CD-4AEA-9D12-79874D300DB7}"/>
              </a:ext>
            </a:extLst>
          </p:cNvPr>
          <p:cNvSpPr txBox="1"/>
          <p:nvPr/>
        </p:nvSpPr>
        <p:spPr>
          <a:xfrm>
            <a:off x="1547446" y="4629150"/>
            <a:ext cx="18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Vincent Van Gogh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9F5B0E-146E-4A9D-9749-B6BF296EF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14" y="3111743"/>
            <a:ext cx="1762125" cy="2600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0C0EC8-C521-4BDF-B947-4FC8671CEEBF}"/>
              </a:ext>
            </a:extLst>
          </p:cNvPr>
          <p:cNvSpPr txBox="1"/>
          <p:nvPr/>
        </p:nvSpPr>
        <p:spPr>
          <a:xfrm>
            <a:off x="5358912" y="2795954"/>
            <a:ext cx="82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C64F8-254B-40F6-8C41-C2EDA326327A}"/>
              </a:ext>
            </a:extLst>
          </p:cNvPr>
          <p:cNvSpPr txBox="1"/>
          <p:nvPr/>
        </p:nvSpPr>
        <p:spPr>
          <a:xfrm>
            <a:off x="5139104" y="5912826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Taj Mahal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69EC95-E2E4-4215-9418-B9E2B2B9F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12" y="836619"/>
            <a:ext cx="2004196" cy="30503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B3C614-BE01-4045-BCC9-2A4736E4863D}"/>
              </a:ext>
            </a:extLst>
          </p:cNvPr>
          <p:cNvSpPr txBox="1"/>
          <p:nvPr/>
        </p:nvSpPr>
        <p:spPr>
          <a:xfrm>
            <a:off x="8210258" y="467287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informational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C19EB9-1009-4759-83F8-E2D18A1F12E7}"/>
              </a:ext>
            </a:extLst>
          </p:cNvPr>
          <p:cNvSpPr txBox="1"/>
          <p:nvPr/>
        </p:nvSpPr>
        <p:spPr>
          <a:xfrm>
            <a:off x="8210258" y="3971838"/>
            <a:ext cx="286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Incredible facts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98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ransparent Transparent Background Png Clipart Person Thinking Clipart">
            <a:extLst>
              <a:ext uri="{FF2B5EF4-FFF2-40B4-BE49-F238E27FC236}">
                <a16:creationId xmlns:a16="http://schemas.microsoft.com/office/drawing/2014/main" id="{E2717222-FA62-485E-8730-CFC9A73F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23" y="840398"/>
            <a:ext cx="22479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862813-DAC2-4A75-BD7E-14B12B262147}"/>
              </a:ext>
            </a:extLst>
          </p:cNvPr>
          <p:cNvSpPr txBox="1"/>
          <p:nvPr/>
        </p:nvSpPr>
        <p:spPr>
          <a:xfrm>
            <a:off x="4149970" y="802739"/>
            <a:ext cx="4378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do we need stories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8916D-4632-47E3-80F1-A6BAC150F3E9}"/>
              </a:ext>
            </a:extLst>
          </p:cNvPr>
          <p:cNvSpPr txBox="1"/>
          <p:nvPr/>
        </p:nvSpPr>
        <p:spPr>
          <a:xfrm>
            <a:off x="3537438" y="3429000"/>
            <a:ext cx="7523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stories because it helps our vocabulary,  improves our creative skills, also we will know many facts and different cultures.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336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5170B-7611-450C-BC0E-E286820E99F3}"/>
              </a:ext>
            </a:extLst>
          </p:cNvPr>
          <p:cNvSpPr txBox="1"/>
          <p:nvPr/>
        </p:nvSpPr>
        <p:spPr>
          <a:xfrm flipH="1">
            <a:off x="3082995" y="2366410"/>
            <a:ext cx="58542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T</a:t>
            </a:r>
            <a:r>
              <a:rPr lang="en-US" sz="8800" dirty="0">
                <a:solidFill>
                  <a:srgbClr val="FFC000"/>
                </a:solidFill>
              </a:rPr>
              <a:t>h</a:t>
            </a:r>
            <a:r>
              <a:rPr lang="en-US" sz="8800" dirty="0">
                <a:solidFill>
                  <a:srgbClr val="FFFF00"/>
                </a:solidFill>
              </a:rPr>
              <a:t>a</a:t>
            </a:r>
            <a:r>
              <a:rPr lang="en-US" sz="8800" dirty="0">
                <a:solidFill>
                  <a:srgbClr val="92D050"/>
                </a:solidFill>
              </a:rPr>
              <a:t>n</a:t>
            </a:r>
            <a:r>
              <a:rPr lang="en-US" sz="8800" dirty="0">
                <a:solidFill>
                  <a:srgbClr val="00B050"/>
                </a:solidFill>
              </a:rPr>
              <a:t>k</a:t>
            </a:r>
            <a:r>
              <a:rPr lang="en-US" sz="8800" dirty="0"/>
              <a:t> </a:t>
            </a:r>
            <a:r>
              <a:rPr lang="en-US" sz="8800" dirty="0">
                <a:solidFill>
                  <a:srgbClr val="00B0F0"/>
                </a:solidFill>
              </a:rPr>
              <a:t>y</a:t>
            </a:r>
            <a:r>
              <a:rPr lang="en-US" sz="8800" dirty="0">
                <a:solidFill>
                  <a:srgbClr val="0070C0"/>
                </a:solidFill>
              </a:rPr>
              <a:t>o</a:t>
            </a:r>
            <a:r>
              <a:rPr lang="en-US" sz="8800" dirty="0">
                <a:solidFill>
                  <a:srgbClr val="7030A0"/>
                </a:solidFill>
              </a:rPr>
              <a:t>u</a:t>
            </a:r>
            <a:endParaRPr lang="en-IN" sz="8800" dirty="0">
              <a:solidFill>
                <a:srgbClr val="7030A0"/>
              </a:solidFill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3AD0A7F-5412-4138-A8E0-E83212ACC1E4}"/>
              </a:ext>
            </a:extLst>
          </p:cNvPr>
          <p:cNvSpPr/>
          <p:nvPr/>
        </p:nvSpPr>
        <p:spPr>
          <a:xfrm>
            <a:off x="2665084" y="2109949"/>
            <a:ext cx="5968873" cy="1703011"/>
          </a:xfrm>
          <a:prstGeom prst="wedgeEllipseCallout">
            <a:avLst>
              <a:gd name="adj1" fmla="val -39016"/>
              <a:gd name="adj2" fmla="val 844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ute Girl Cartoon Sketch at PaintingValley.com | Explore ...">
            <a:extLst>
              <a:ext uri="{FF2B5EF4-FFF2-40B4-BE49-F238E27FC236}">
                <a16:creationId xmlns:a16="http://schemas.microsoft.com/office/drawing/2014/main" id="{78960766-1B3A-4759-B7CD-AD05C18F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29" y="3742794"/>
            <a:ext cx="2353585" cy="235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99710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4573</TotalTime>
  <Words>214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Arabic Typesetting</vt:lpstr>
      <vt:lpstr>Arial</vt:lpstr>
      <vt:lpstr>Arial Rounded MT Bold</vt:lpstr>
      <vt:lpstr>Calibri</vt:lpstr>
      <vt:lpstr>Century Schoolbook</vt:lpstr>
      <vt:lpstr>Corbel</vt:lpstr>
      <vt:lpstr>Freestyle Script</vt:lpstr>
      <vt:lpstr>Georgia</vt:lpstr>
      <vt:lpstr>Feathered</vt:lpstr>
      <vt:lpstr>Stories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Stories </dc:title>
  <dc:creator>Sia Aswin</dc:creator>
  <cp:lastModifiedBy>Sia Aswin</cp:lastModifiedBy>
  <cp:revision>23</cp:revision>
  <dcterms:created xsi:type="dcterms:W3CDTF">2020-05-04T15:14:15Z</dcterms:created>
  <dcterms:modified xsi:type="dcterms:W3CDTF">2020-05-12T12:02:50Z</dcterms:modified>
</cp:coreProperties>
</file>