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6"/>
  </p:notesMasterIdLst>
  <p:sldIdLst>
    <p:sldId id="21391191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7B"/>
    <a:srgbClr val="515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99C42-897A-4B21-BEC2-0658CC37220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6174D-8421-4657-8E6E-612DEB46B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9357C2-F4AC-3A4A-B21F-2753E897D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65EDED9-C811-7243-A657-E0DF45120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7B8892-848B-8D43-8C1E-2D80A7C025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4CD6D56-8790-4C49-82B7-5803CF492E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80" y="1187766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5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1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39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330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6082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no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FE34EE12-FCAE-41EE-BFE5-5A67FD1A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1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74021" y="0"/>
            <a:ext cx="7129705" cy="6858000"/>
          </a:xfrm>
          <a:custGeom>
            <a:avLst/>
            <a:gdLst>
              <a:gd name="connsiteX0" fmla="*/ 4076915 w 14255696"/>
              <a:gd name="connsiteY0" fmla="*/ 1625600 h 13716000"/>
              <a:gd name="connsiteX1" fmla="*/ 4102046 w 14255696"/>
              <a:gd name="connsiteY1" fmla="*/ 1665723 h 13716000"/>
              <a:gd name="connsiteX2" fmla="*/ 4102046 w 14255696"/>
              <a:gd name="connsiteY2" fmla="*/ 1625600 h 13716000"/>
              <a:gd name="connsiteX3" fmla="*/ 0 w 14255696"/>
              <a:gd name="connsiteY3" fmla="*/ 0 h 13716000"/>
              <a:gd name="connsiteX4" fmla="*/ 2578046 w 14255696"/>
              <a:gd name="connsiteY4" fmla="*/ 0 h 13716000"/>
              <a:gd name="connsiteX5" fmla="*/ 14255696 w 14255696"/>
              <a:gd name="connsiteY5" fmla="*/ 0 h 13716000"/>
              <a:gd name="connsiteX6" fmla="*/ 14255696 w 14255696"/>
              <a:gd name="connsiteY6" fmla="*/ 13716000 h 13716000"/>
              <a:gd name="connsiteX7" fmla="*/ 2823040 w 14255696"/>
              <a:gd name="connsiteY7" fmla="*/ 13715999 h 13716000"/>
              <a:gd name="connsiteX8" fmla="*/ 2578046 w 14255696"/>
              <a:gd name="connsiteY8" fmla="*/ 13715999 h 13716000"/>
              <a:gd name="connsiteX9" fmla="*/ 178996 w 14255696"/>
              <a:gd name="connsiteY9" fmla="*/ 13715999 h 13716000"/>
              <a:gd name="connsiteX10" fmla="*/ 202120 w 14255696"/>
              <a:gd name="connsiteY10" fmla="*/ 13710319 h 13716000"/>
              <a:gd name="connsiteX11" fmla="*/ 4059278 w 14255696"/>
              <a:gd name="connsiteY11" fmla="*/ 6666167 h 13716000"/>
              <a:gd name="connsiteX12" fmla="*/ 98188 w 14255696"/>
              <a:gd name="connsiteY12" fmla="*/ 24318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5696" h="13716000">
                <a:moveTo>
                  <a:pt x="4076915" y="1625600"/>
                </a:moveTo>
                <a:lnTo>
                  <a:pt x="4102046" y="1665723"/>
                </a:lnTo>
                <a:lnTo>
                  <a:pt x="4102046" y="1625600"/>
                </a:lnTo>
                <a:close/>
                <a:moveTo>
                  <a:pt x="0" y="0"/>
                </a:moveTo>
                <a:lnTo>
                  <a:pt x="2578046" y="0"/>
                </a:lnTo>
                <a:lnTo>
                  <a:pt x="14255696" y="0"/>
                </a:lnTo>
                <a:lnTo>
                  <a:pt x="14255696" y="13716000"/>
                </a:lnTo>
                <a:lnTo>
                  <a:pt x="2823040" y="13715999"/>
                </a:lnTo>
                <a:lnTo>
                  <a:pt x="2578046" y="13715999"/>
                </a:lnTo>
                <a:lnTo>
                  <a:pt x="178996" y="13715999"/>
                </a:lnTo>
                <a:lnTo>
                  <a:pt x="202120" y="13710319"/>
                </a:lnTo>
                <a:cubicBezTo>
                  <a:pt x="2491786" y="12987451"/>
                  <a:pt x="4133490" y="10049963"/>
                  <a:pt x="4059278" y="6666167"/>
                </a:cubicBezTo>
                <a:cubicBezTo>
                  <a:pt x="3986798" y="3361240"/>
                  <a:pt x="2304610" y="650391"/>
                  <a:pt x="98188" y="24318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noFill/>
                <a:latin typeface="Calibri" panose="020F0502020204030204" pitchFamily="34" charset="0"/>
                <a:ea typeface="Open Sans Light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61E13-4195-494C-B4BA-4696B5ADF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2294844"/>
            <a:ext cx="5242737" cy="58420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A72B0C-4647-FE4E-B499-919B075424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029" y="3209013"/>
            <a:ext cx="4192055" cy="1762482"/>
          </a:xfrm>
          <a:prstGeom prst="rect">
            <a:avLst/>
          </a:prstGeom>
        </p:spPr>
        <p:txBody>
          <a:bodyPr lIns="0"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-182880"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5A7BB-7ECE-46AC-B3F5-142012A2F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EB9CE6-B8EE-EE42-AB1F-511D94D7AD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204583"/>
            <a:ext cx="2895600" cy="105652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B0AB57-BF47-AE49-8803-EC6FAA32E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6096000" y="0"/>
            <a:ext cx="6095996" cy="6858000"/>
          </a:xfrm>
          <a:prstGeom prst="flowChartDelay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3C9A5-41E3-694A-A308-E421A78C52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029" y="3429000"/>
            <a:ext cx="4713511" cy="83298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02963-3AF1-4E59-8C6C-8F6945B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161D9-E985-4942-A05E-3E5A2879C3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625" y="3379459"/>
            <a:ext cx="5944826" cy="741520"/>
          </a:xfrm>
          <a:prstGeom prst="rect">
            <a:avLst/>
          </a:prstGeom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E9CC45-C07D-AB40-B535-0F3785A600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436" y="1175388"/>
            <a:ext cx="5751512" cy="931863"/>
          </a:xfrm>
          <a:prstGeom prst="rect">
            <a:avLst/>
          </a:prstGeom>
        </p:spPr>
        <p:txBody>
          <a:bodyPr lIns="0" tIns="0"/>
          <a:lstStyle>
            <a:lvl1pPr>
              <a:defRPr sz="8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pic>
        <p:nvPicPr>
          <p:cNvPr id="7" name="Picture 6" descr="A picture containing rain, nature&#10;&#10;Description automatically generated">
            <a:extLst>
              <a:ext uri="{FF2B5EF4-FFF2-40B4-BE49-F238E27FC236}">
                <a16:creationId xmlns:a16="http://schemas.microsoft.com/office/drawing/2014/main" id="{4337C594-894C-1147-A8A8-06C37F641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924"/>
          <a:stretch/>
        </p:blipFill>
        <p:spPr>
          <a:xfrm>
            <a:off x="5175851" y="0"/>
            <a:ext cx="701614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C7695-3C3A-684A-9D41-246A3B660DED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A0AF0F4-D2A0-4EE2-8576-29DEB056D4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069" y="5078018"/>
            <a:ext cx="2599845" cy="9749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8BCD-225D-4019-A062-E90C738C14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stract blur people background, silhouettes of unrecognizable people walking on a street abstract blur people background, silhouettes of unrecognizable people walking on a street abstract blur lights stock pictures, royalty-free photos &amp; images">
            <a:extLst>
              <a:ext uri="{FF2B5EF4-FFF2-40B4-BE49-F238E27FC236}">
                <a16:creationId xmlns:a16="http://schemas.microsoft.com/office/drawing/2014/main" id="{52C1AC05-B0AB-49FD-9C31-00D1CDF489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1"/>
            <a:ext cx="122255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4AAB15B-ABED-48D1-B5FF-1A62EDC7C1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559" y="2396835"/>
            <a:ext cx="5362405" cy="1145355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2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</a:rPr>
              <a:t>Thank You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97EA8E92-6934-4ACA-86C0-965800E5CB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437" y="3793208"/>
            <a:ext cx="6124575" cy="51704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16229D9-01AD-4B16-8F66-D4DADBAE9D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372" y="1200359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0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88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136E50-4F59-3442-A244-5EED01AD3ABD}"/>
              </a:ext>
            </a:extLst>
          </p:cNvPr>
          <p:cNvSpPr txBox="1">
            <a:spLocks/>
          </p:cNvSpPr>
          <p:nvPr userDrawn="1"/>
        </p:nvSpPr>
        <p:spPr>
          <a:xfrm>
            <a:off x="2244515" y="61629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IN-Regular" panose="020B050000000000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Confidential &amp; Proprietary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01CE2-46A5-4A2A-B915-F905D0A5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76B27B4-7873-43E1-8ECF-DEDBD89C8F0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03992" y="6028716"/>
            <a:ext cx="1606556" cy="6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3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A498E"/>
          </a:solidFill>
          <a:latin typeface="Proxima Nova Rg" panose="0200050603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2"/>
          </a:solidFill>
          <a:latin typeface="Gotham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2400" kern="1200">
          <a:solidFill>
            <a:schemeClr val="tx2"/>
          </a:solidFill>
          <a:latin typeface="Gotham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Tx/>
        <a:buChar char="-"/>
        <a:defRPr sz="2000" kern="1200">
          <a:solidFill>
            <a:schemeClr val="tx2"/>
          </a:solidFill>
          <a:latin typeface="Gotham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1800" kern="1200">
          <a:solidFill>
            <a:schemeClr val="tx2"/>
          </a:solidFill>
          <a:latin typeface="Gotham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32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3696">
          <p15:clr>
            <a:srgbClr val="F26B43"/>
          </p15:clr>
        </p15:guide>
        <p15:guide id="5" orient="horz" pos="864">
          <p15:clr>
            <a:srgbClr val="F26B43"/>
          </p15:clr>
        </p15:guide>
        <p15:guide id="6" pos="408">
          <p15:clr>
            <a:srgbClr val="F26B43"/>
          </p15:clr>
        </p15:guide>
        <p15:guide id="7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5667E3-6834-4173-9B75-ED2E5DC06A31}"/>
              </a:ext>
            </a:extLst>
          </p:cNvPr>
          <p:cNvSpPr/>
          <p:nvPr/>
        </p:nvSpPr>
        <p:spPr>
          <a:xfrm>
            <a:off x="5420414" y="6391374"/>
            <a:ext cx="1517715" cy="160256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DA3EB0-7020-4F49-AD28-551E5D8A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flipH="1">
            <a:off x="0" y="-24626"/>
            <a:ext cx="5858973" cy="374870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B9C16-0192-44AF-BD22-07050B5358A2}"/>
              </a:ext>
            </a:extLst>
          </p:cNvPr>
          <p:cNvCxnSpPr/>
          <p:nvPr/>
        </p:nvCxnSpPr>
        <p:spPr>
          <a:xfrm>
            <a:off x="872237" y="1831120"/>
            <a:ext cx="841205" cy="0"/>
          </a:xfrm>
          <a:prstGeom prst="line">
            <a:avLst/>
          </a:prstGeom>
          <a:noFill/>
          <a:ln w="28575" cap="flat" cmpd="sng" algn="ctr">
            <a:solidFill>
              <a:srgbClr val="2E2E7B"/>
            </a:solidFill>
            <a:prstDash val="soli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64E027-6C6D-4ED3-A28F-D5703100B46E}"/>
              </a:ext>
            </a:extLst>
          </p:cNvPr>
          <p:cNvSpPr/>
          <p:nvPr/>
        </p:nvSpPr>
        <p:spPr>
          <a:xfrm>
            <a:off x="5774572" y="-47313"/>
            <a:ext cx="5858972" cy="1138773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ECECEC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30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chemeClr val="accent6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Having good knowledge in exploring</a:t>
            </a:r>
            <a:r>
              <a:rPr lang="en-IN" sz="1600" dirty="0">
                <a:solidFill>
                  <a:schemeClr val="accent6">
                    <a:lumMod val="25000"/>
                  </a:schemeClr>
                </a:solidFill>
                <a:effectLst/>
              </a:rPr>
              <a:t> data, providing insights, and improvements with the help of various Analytics tools  various kind of data driven solutions.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1DE2E6-C066-4FAC-A2CF-49DD5E9166E9}"/>
              </a:ext>
            </a:extLst>
          </p:cNvPr>
          <p:cNvCxnSpPr/>
          <p:nvPr/>
        </p:nvCxnSpPr>
        <p:spPr>
          <a:xfrm>
            <a:off x="5774573" y="2299814"/>
            <a:ext cx="0" cy="3904736"/>
          </a:xfrm>
          <a:prstGeom prst="line">
            <a:avLst/>
          </a:prstGeom>
          <a:noFill/>
          <a:ln w="2540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ECC0A82-DC32-4EFE-A89F-948C88FD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" y="6604"/>
            <a:ext cx="2811692" cy="10561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5D93F0-2813-A796-E637-B42B79074A5F}"/>
              </a:ext>
            </a:extLst>
          </p:cNvPr>
          <p:cNvSpPr/>
          <p:nvPr/>
        </p:nvSpPr>
        <p:spPr>
          <a:xfrm>
            <a:off x="2169576" y="2037179"/>
            <a:ext cx="3606758" cy="374870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l" defTabSz="45720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TOP EXPERTISE</a:t>
            </a:r>
          </a:p>
          <a:p>
            <a:pPr marL="455295" marR="0" lvl="1" indent="-342900" defTabSz="457200" fontAlgn="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Data Visualization</a:t>
            </a:r>
          </a:p>
          <a:p>
            <a:pPr marL="455295" marR="0" lvl="1" indent="-342900" defTabSz="457200" fontAlgn="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Business Intelligence</a:t>
            </a:r>
          </a:p>
          <a:p>
            <a:pPr marL="0" marR="0" lvl="0" indent="0" algn="l" defTabSz="457200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TOP SOFTWARE SKILLS</a:t>
            </a:r>
            <a:endParaRPr lang="en-US" sz="1600" b="1" i="0" u="none" strike="noStrike" kern="120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Power BI</a:t>
            </a: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</a:p>
          <a:p>
            <a:pPr marL="455295" indent="-342900" defTabSz="457200" fontAlgn="t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</a:p>
          <a:p>
            <a:pPr marL="0" marR="0" lvl="0" indent="0" algn="l" defTabSz="457200" rtl="0" eaLnBrk="1" fontAlgn="t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170" marR="0" lvl="0" indent="-231775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Bachelor's  in Aeronautical Engineering 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40573-BF83-3956-B661-B9205185474F}"/>
              </a:ext>
            </a:extLst>
          </p:cNvPr>
          <p:cNvSpPr txBox="1"/>
          <p:nvPr/>
        </p:nvSpPr>
        <p:spPr>
          <a:xfrm>
            <a:off x="-17574" y="910879"/>
            <a:ext cx="3936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Calibri" panose="020F0502020204030204"/>
              </a:rPr>
              <a:t>Lokesh R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1DF2B-35E6-043F-E100-34C47DF94A7A}"/>
              </a:ext>
            </a:extLst>
          </p:cNvPr>
          <p:cNvSpPr txBox="1"/>
          <p:nvPr/>
        </p:nvSpPr>
        <p:spPr>
          <a:xfrm>
            <a:off x="-335546" y="1404595"/>
            <a:ext cx="326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E2E7B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Associate BI Analyst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76633-A386-F2D2-F59C-52FB4579602F}"/>
              </a:ext>
            </a:extLst>
          </p:cNvPr>
          <p:cNvSpPr/>
          <p:nvPr/>
        </p:nvSpPr>
        <p:spPr>
          <a:xfrm>
            <a:off x="5683743" y="1489166"/>
            <a:ext cx="6040631" cy="471538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2E2E7B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defRPr/>
            </a:pPr>
            <a:endParaRPr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57A2E-909B-CA0C-F40A-8F2A0685FFFB}"/>
              </a:ext>
            </a:extLst>
          </p:cNvPr>
          <p:cNvSpPr txBox="1"/>
          <p:nvPr/>
        </p:nvSpPr>
        <p:spPr>
          <a:xfrm>
            <a:off x="5791919" y="2351834"/>
            <a:ext cx="599951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/>
                </a:solidFill>
              </a:rPr>
              <a:t>Blend360</a:t>
            </a:r>
            <a:r>
              <a:rPr lang="en-US" sz="1800" b="1" dirty="0">
                <a:solidFill>
                  <a:srgbClr val="2E2E7B"/>
                </a:solidFill>
              </a:rPr>
              <a:t>:</a:t>
            </a:r>
            <a:r>
              <a:rPr lang="en-US" sz="1400" kern="0" dirty="0">
                <a:solidFill>
                  <a:srgbClr val="00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Worked on analyzing Epsilon Dataset and created Personas for a Medicare insurance company to better target the customers.</a:t>
            </a:r>
          </a:p>
          <a:p>
            <a:pPr algn="just"/>
            <a:endParaRPr lang="en-US" sz="1400" kern="0" dirty="0">
              <a:solidFill>
                <a:srgbClr val="00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b="1" kern="0" dirty="0">
                <a:solidFill>
                  <a:schemeClr val="accent6">
                    <a:lumMod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Odin School</a:t>
            </a:r>
            <a:r>
              <a:rPr lang="en-US" sz="1400" b="1" kern="0" dirty="0">
                <a:solidFill>
                  <a:schemeClr val="accent6">
                    <a:lumMod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1400" kern="0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Worked on a capstone project, </a:t>
            </a:r>
            <a:r>
              <a:rPr lang="en-US" sz="1400" dirty="0">
                <a:solidFill>
                  <a:schemeClr val="tx2"/>
                </a:solidFill>
              </a:rPr>
              <a:t>The key objective was to provide an estimate to people on how much they need to spend on their health insurance.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Classic Machine Learning tasks like Data Exploration, Data Cleaning, Feature Engineering, Model Building and Model Testing were used in this process.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tx2"/>
                </a:solidFill>
              </a:rPr>
              <a:t>Experimented with Linear, Ridge and Lasso regression models as well as tree models such as Decision Tree, Random Forest and Gradient Boosting Model.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Slide">
  <a:themeElements>
    <a:clrScheme name="Custom 1">
      <a:dk1>
        <a:srgbClr val="2E2E7B"/>
      </a:dk1>
      <a:lt1>
        <a:srgbClr val="FFFFFF"/>
      </a:lt1>
      <a:dk2>
        <a:srgbClr val="000000"/>
      </a:dk2>
      <a:lt2>
        <a:srgbClr val="739FAF"/>
      </a:lt2>
      <a:accent1>
        <a:srgbClr val="1F95D9"/>
      </a:accent1>
      <a:accent2>
        <a:srgbClr val="11B7BF"/>
      </a:accent2>
      <a:accent3>
        <a:srgbClr val="0E0E47"/>
      </a:accent3>
      <a:accent4>
        <a:srgbClr val="054F6E"/>
      </a:accent4>
      <a:accent5>
        <a:srgbClr val="093E7D"/>
      </a:accent5>
      <a:accent6>
        <a:srgbClr val="B5B5F1"/>
      </a:accent6>
      <a:hlink>
        <a:srgbClr val="9EF8E5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>
        <a:noAutofit/>
      </a:bodyPr>
      <a:lstStyle>
        <a:defPPr algn="l">
          <a:spcBef>
            <a:spcPts val="0"/>
          </a:spcBef>
          <a:defRPr sz="1600" spc="-50" dirty="0">
            <a:solidFill>
              <a:schemeClr val="tx2"/>
            </a:solidFill>
            <a:latin typeface="Calibri" panose="020F0502020204030204" pitchFamily="34" charset="0"/>
            <a:cs typeface="Segoe U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end360 template 7.28" id="{A4E9A9BF-FE2D-4277-B45D-3614D43076B1}" vid="{1F8C44F3-AA41-4D79-8675-A6BA043B76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E722E5EB8B748BE12F9CA1D19D31C" ma:contentTypeVersion="26" ma:contentTypeDescription="Create a new document." ma:contentTypeScope="" ma:versionID="38e9bfab9cb343d8c177a799f39f6d01">
  <xsd:schema xmlns:xsd="http://www.w3.org/2001/XMLSchema" xmlns:xs="http://www.w3.org/2001/XMLSchema" xmlns:p="http://schemas.microsoft.com/office/2006/metadata/properties" xmlns:ns1="http://schemas.microsoft.com/sharepoint/v3" xmlns:ns2="d83cb538-dcdc-441d-a642-0e643b97be37" xmlns:ns3="b41fe58b-a25b-4acc-bda3-1cc61b51d581" targetNamespace="http://schemas.microsoft.com/office/2006/metadata/properties" ma:root="true" ma:fieldsID="751633bdaab970934f48db8ba3c87e0c" ns1:_="" ns2:_="" ns3:_="">
    <xsd:import namespace="http://schemas.microsoft.com/sharepoint/v3"/>
    <xsd:import namespace="d83cb538-dcdc-441d-a642-0e643b97be37"/>
    <xsd:import namespace="b41fe58b-a25b-4acc-bda3-1cc61b51d5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ate" minOccurs="0"/>
                <xsd:element ref="ns2:Client" minOccurs="0"/>
                <xsd:element ref="ns2:All_x002d_StarProgram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2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25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26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27" nillable="true" ma:displayName="Number of Likes" ma:internalName="LikesCount">
      <xsd:simpleType>
        <xsd:restriction base="dms:Unknown"/>
      </xsd:simpleType>
    </xsd:element>
    <xsd:element name="LikedBy" ma:index="28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cb538-dcdc-441d-a642-0e643b97be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Date" ma:index="20" nillable="true" ma:displayName="Date" ma:format="DateOnly" ma:internalName="Date">
      <xsd:simpleType>
        <xsd:restriction base="dms:DateTime"/>
      </xsd:simpleType>
    </xsd:element>
    <xsd:element name="Client" ma:index="21" nillable="true" ma:displayName="Client" ma:format="Dropdown" ma:internalName="Client">
      <xsd:simpleType>
        <xsd:restriction base="dms:Choice">
          <xsd:enumeration value="Lowes"/>
          <xsd:enumeration value="CVS"/>
          <xsd:enumeration value="Benefytt"/>
        </xsd:restriction>
      </xsd:simpleType>
    </xsd:element>
    <xsd:element name="All_x002d_StarProgram" ma:index="22" nillable="true" ma:displayName="All-Star Program" ma:default="1" ma:format="Dropdown" ma:internalName="All_x002d_StarProgram">
      <xsd:simpleType>
        <xsd:restriction base="dms:Boolean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12b4ba89-8ace-419e-814f-6a2e402f62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fe58b-a25b-4acc-bda3-1cc61b51d58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1" nillable="true" ma:displayName="Taxonomy Catch All Column" ma:hidden="true" ma:list="{af88503c-eef4-4266-8a32-a46904804468}" ma:internalName="TaxCatchAll" ma:showField="CatchAllData" ma:web="b41fe58b-a25b-4acc-bda3-1cc61b51d5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41fe58b-a25b-4acc-bda3-1cc61b51d581">
      <UserInfo>
        <DisplayName>Surya Teja Malluvalasa</DisplayName>
        <AccountId>288</AccountId>
        <AccountType/>
      </UserInfo>
      <UserInfo>
        <DisplayName>Adit Chauhan</DisplayName>
        <AccountId>690</AccountId>
        <AccountType/>
      </UserInfo>
      <UserInfo>
        <DisplayName>Vinay Kumar Chimmili</DisplayName>
        <AccountId>683</AccountId>
        <AccountType/>
      </UserInfo>
      <UserInfo>
        <DisplayName>Rohit Vathumilli</DisplayName>
        <AccountId>699</AccountId>
        <AccountType/>
      </UserInfo>
      <UserInfo>
        <DisplayName>Dharmendra Prajapati</DisplayName>
        <AccountId>684</AccountId>
        <AccountType/>
      </UserInfo>
      <UserInfo>
        <DisplayName>Luke Turanski</DisplayName>
        <AccountId>1288</AccountId>
        <AccountType/>
      </UserInfo>
    </SharedWithUsers>
    <All_x002d_StarProgram xmlns="d83cb538-dcdc-441d-a642-0e643b97be37">true</All_x002d_StarProgram>
    <Client xmlns="d83cb538-dcdc-441d-a642-0e643b97be37" xsi:nil="true"/>
    <Date xmlns="d83cb538-dcdc-441d-a642-0e643b97be37" xsi:nil="true"/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  <TaxCatchAll xmlns="b41fe58b-a25b-4acc-bda3-1cc61b51d581" xsi:nil="true"/>
    <lcf76f155ced4ddcb4097134ff3c332f xmlns="d83cb538-dcdc-441d-a642-0e643b97be3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8B91EE9-8E84-4AB3-82EB-A1BECAE703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E72154-FE38-410D-8423-AAA581BA7F35}">
  <ds:schemaRefs>
    <ds:schemaRef ds:uri="b41fe58b-a25b-4acc-bda3-1cc61b51d581"/>
    <ds:schemaRef ds:uri="d83cb538-dcdc-441d-a642-0e643b97be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279E53-20ED-4F65-914F-879139EBD6F4}">
  <ds:schemaRefs>
    <ds:schemaRef ds:uri="b41fe58b-a25b-4acc-bda3-1cc61b51d581"/>
    <ds:schemaRef ds:uri="d83cb538-dcdc-441d-a642-0e643b97be3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156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Regular</vt:lpstr>
      <vt:lpstr>Proxima Nova Rg</vt:lpstr>
      <vt:lpstr>Blank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Sambor</dc:creator>
  <cp:lastModifiedBy>Lokesh Ramesh</cp:lastModifiedBy>
  <cp:revision>13</cp:revision>
  <dcterms:created xsi:type="dcterms:W3CDTF">2019-06-28T20:39:55Z</dcterms:created>
  <dcterms:modified xsi:type="dcterms:W3CDTF">2023-03-23T16:30:21Z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0x0101001F4E722E5EB8B748BE12F9CA1D19D31C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  <property fmtid="{D5CDD505-2E9C-101B-9397-08002B2CF9AE}" pid="8" name="MediaServiceImageTags">
    <vt:lpwstr/>
  </property>
</Properties>
</file>