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6"/>
  </p:notesMasterIdLst>
  <p:sldIdLst>
    <p:sldId id="21391191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7B"/>
    <a:srgbClr val="515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0CAAE8-B405-3F5B-9325-7426B22CCED9}" v="79" dt="2023-03-23T10:11:10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 Reddy" userId="S::harsha.reddy@blend360.com::be89a3a1-73d8-47b2-af95-48308c743795" providerId="AD" clId="Web-{770CAAE8-B405-3F5B-9325-7426B22CCED9}"/>
    <pc:docChg chg="modSld">
      <pc:chgData name="Harsha Reddy" userId="S::harsha.reddy@blend360.com::be89a3a1-73d8-47b2-af95-48308c743795" providerId="AD" clId="Web-{770CAAE8-B405-3F5B-9325-7426B22CCED9}" dt="2023-03-23T10:11:10.772" v="54" actId="20577"/>
      <pc:docMkLst>
        <pc:docMk/>
      </pc:docMkLst>
      <pc:sldChg chg="modSp">
        <pc:chgData name="Harsha Reddy" userId="S::harsha.reddy@blend360.com::be89a3a1-73d8-47b2-af95-48308c743795" providerId="AD" clId="Web-{770CAAE8-B405-3F5B-9325-7426B22CCED9}" dt="2023-03-23T10:11:10.772" v="54" actId="20577"/>
        <pc:sldMkLst>
          <pc:docMk/>
          <pc:sldMk cId="69059173" sldId="2139119181"/>
        </pc:sldMkLst>
        <pc:spChg chg="mod">
          <ac:chgData name="Harsha Reddy" userId="S::harsha.reddy@blend360.com::be89a3a1-73d8-47b2-af95-48308c743795" providerId="AD" clId="Web-{770CAAE8-B405-3F5B-9325-7426B22CCED9}" dt="2023-03-23T10:05:09.043" v="31" actId="20577"/>
          <ac:spMkLst>
            <pc:docMk/>
            <pc:sldMk cId="69059173" sldId="2139119181"/>
            <ac:spMk id="2" creationId="{3C5D93F0-2813-A796-E637-B42B79074A5F}"/>
          </ac:spMkLst>
        </pc:spChg>
        <pc:spChg chg="mod">
          <ac:chgData name="Harsha Reddy" userId="S::harsha.reddy@blend360.com::be89a3a1-73d8-47b2-af95-48308c743795" providerId="AD" clId="Web-{770CAAE8-B405-3F5B-9325-7426B22CCED9}" dt="2023-03-23T10:11:00.319" v="44" actId="20577"/>
          <ac:spMkLst>
            <pc:docMk/>
            <pc:sldMk cId="69059173" sldId="2139119181"/>
            <ac:spMk id="7" creationId="{B7857A2E-909B-CA0C-F40A-8F2A0685FFFB}"/>
          </ac:spMkLst>
        </pc:spChg>
        <pc:spChg chg="mod">
          <ac:chgData name="Harsha Reddy" userId="S::harsha.reddy@blend360.com::be89a3a1-73d8-47b2-af95-48308c743795" providerId="AD" clId="Web-{770CAAE8-B405-3F5B-9325-7426B22CCED9}" dt="2023-03-23T10:11:10.772" v="54" actId="20577"/>
          <ac:spMkLst>
            <pc:docMk/>
            <pc:sldMk cId="69059173" sldId="2139119181"/>
            <ac:spMk id="19" creationId="{4964E027-6C6D-4ED3-A28F-D5703100B4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99C42-897A-4B21-BEC2-0658CC37220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6174D-8421-4657-8E6E-612DEB46B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9357C2-F4AC-3A4A-B21F-2753E897D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131" y="5608354"/>
            <a:ext cx="3830638" cy="244475"/>
          </a:xfrm>
          <a:prstGeom prst="rect">
            <a:avLst/>
          </a:prstGeom>
        </p:spPr>
        <p:txBody>
          <a:bodyPr lIns="0"/>
          <a:lstStyle>
            <a:lvl1pPr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400">
                <a:latin typeface="Proxima Nova Rg" panose="02000506030000020004" pitchFamily="2" charset="0"/>
              </a:defRPr>
            </a:lvl2pPr>
            <a:lvl3pPr>
              <a:defRPr sz="1400">
                <a:latin typeface="Proxima Nova Rg" panose="02000506030000020004" pitchFamily="2" charset="0"/>
              </a:defRPr>
            </a:lvl3pPr>
            <a:lvl4pPr>
              <a:defRPr sz="1400">
                <a:latin typeface="Proxima Nova Rg" panose="02000506030000020004" pitchFamily="2" charset="0"/>
              </a:defRPr>
            </a:lvl4pPr>
            <a:lvl5pPr>
              <a:defRPr sz="140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665EDED9-C811-7243-A657-E0DF45120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80" y="2972968"/>
            <a:ext cx="5341495" cy="796916"/>
          </a:xfrm>
          <a:prstGeom prst="rect">
            <a:avLst/>
          </a:prstGeom>
        </p:spPr>
        <p:txBody>
          <a:bodyPr lIns="0"/>
          <a:lstStyle>
            <a:lvl1pPr>
              <a:defRPr sz="48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996892-FE4E-9F40-AF64-07BFFA4DDF00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EA7B8892-848B-8D43-8C1E-2D80A7C025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6131" y="5260850"/>
            <a:ext cx="3830638" cy="244475"/>
          </a:xfrm>
          <a:prstGeom prst="rect">
            <a:avLst/>
          </a:prstGeom>
        </p:spPr>
        <p:txBody>
          <a:bodyPr lIns="0"/>
          <a:lstStyle>
            <a:lvl1pPr>
              <a:buFont typeface="Arial" panose="020B0604020202020204" pitchFamily="34" charset="0"/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>
              <a:defRPr sz="1400">
                <a:latin typeface="Proxima Nova Rg" panose="02000506030000020004" pitchFamily="2" charset="0"/>
              </a:defRPr>
            </a:lvl2pPr>
            <a:lvl3pPr>
              <a:defRPr sz="1400">
                <a:latin typeface="Proxima Nova Rg" panose="02000506030000020004" pitchFamily="2" charset="0"/>
              </a:defRPr>
            </a:lvl3pPr>
            <a:lvl4pPr>
              <a:defRPr sz="1400">
                <a:latin typeface="Proxima Nova Rg" panose="02000506030000020004" pitchFamily="2" charset="0"/>
              </a:defRPr>
            </a:lvl4pPr>
            <a:lvl5pPr>
              <a:defRPr sz="140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Prepared for: Client name/logo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4CD6D56-8790-4C49-82B7-5803CF492E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880" y="1187766"/>
            <a:ext cx="2352277" cy="8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5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19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8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D897-2F4C-4CE4-8AE1-613983F255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559050"/>
            <a:ext cx="12192000" cy="17399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739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D897-2F4C-4CE4-8AE1-613983F255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559050"/>
            <a:ext cx="12192000" cy="17399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3330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D897-2F4C-4CE4-8AE1-613983F255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559050"/>
            <a:ext cx="12192000" cy="17399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6082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no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996892-FE4E-9F40-AF64-07BFFA4DDF00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FE34EE12-FCAE-41EE-BFE5-5A67FD1AF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4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1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074021" y="0"/>
            <a:ext cx="7129705" cy="6858000"/>
          </a:xfrm>
          <a:custGeom>
            <a:avLst/>
            <a:gdLst>
              <a:gd name="connsiteX0" fmla="*/ 4076915 w 14255696"/>
              <a:gd name="connsiteY0" fmla="*/ 1625600 h 13716000"/>
              <a:gd name="connsiteX1" fmla="*/ 4102046 w 14255696"/>
              <a:gd name="connsiteY1" fmla="*/ 1665723 h 13716000"/>
              <a:gd name="connsiteX2" fmla="*/ 4102046 w 14255696"/>
              <a:gd name="connsiteY2" fmla="*/ 1625600 h 13716000"/>
              <a:gd name="connsiteX3" fmla="*/ 0 w 14255696"/>
              <a:gd name="connsiteY3" fmla="*/ 0 h 13716000"/>
              <a:gd name="connsiteX4" fmla="*/ 2578046 w 14255696"/>
              <a:gd name="connsiteY4" fmla="*/ 0 h 13716000"/>
              <a:gd name="connsiteX5" fmla="*/ 14255696 w 14255696"/>
              <a:gd name="connsiteY5" fmla="*/ 0 h 13716000"/>
              <a:gd name="connsiteX6" fmla="*/ 14255696 w 14255696"/>
              <a:gd name="connsiteY6" fmla="*/ 13716000 h 13716000"/>
              <a:gd name="connsiteX7" fmla="*/ 2823040 w 14255696"/>
              <a:gd name="connsiteY7" fmla="*/ 13715999 h 13716000"/>
              <a:gd name="connsiteX8" fmla="*/ 2578046 w 14255696"/>
              <a:gd name="connsiteY8" fmla="*/ 13715999 h 13716000"/>
              <a:gd name="connsiteX9" fmla="*/ 178996 w 14255696"/>
              <a:gd name="connsiteY9" fmla="*/ 13715999 h 13716000"/>
              <a:gd name="connsiteX10" fmla="*/ 202120 w 14255696"/>
              <a:gd name="connsiteY10" fmla="*/ 13710319 h 13716000"/>
              <a:gd name="connsiteX11" fmla="*/ 4059278 w 14255696"/>
              <a:gd name="connsiteY11" fmla="*/ 6666167 h 13716000"/>
              <a:gd name="connsiteX12" fmla="*/ 98188 w 14255696"/>
              <a:gd name="connsiteY12" fmla="*/ 24318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55696" h="13716000">
                <a:moveTo>
                  <a:pt x="4076915" y="1625600"/>
                </a:moveTo>
                <a:lnTo>
                  <a:pt x="4102046" y="1665723"/>
                </a:lnTo>
                <a:lnTo>
                  <a:pt x="4102046" y="1625600"/>
                </a:lnTo>
                <a:close/>
                <a:moveTo>
                  <a:pt x="0" y="0"/>
                </a:moveTo>
                <a:lnTo>
                  <a:pt x="2578046" y="0"/>
                </a:lnTo>
                <a:lnTo>
                  <a:pt x="14255696" y="0"/>
                </a:lnTo>
                <a:lnTo>
                  <a:pt x="14255696" y="13716000"/>
                </a:lnTo>
                <a:lnTo>
                  <a:pt x="2823040" y="13715999"/>
                </a:lnTo>
                <a:lnTo>
                  <a:pt x="2578046" y="13715999"/>
                </a:lnTo>
                <a:lnTo>
                  <a:pt x="178996" y="13715999"/>
                </a:lnTo>
                <a:lnTo>
                  <a:pt x="202120" y="13710319"/>
                </a:lnTo>
                <a:cubicBezTo>
                  <a:pt x="2491786" y="12987451"/>
                  <a:pt x="4133490" y="10049963"/>
                  <a:pt x="4059278" y="6666167"/>
                </a:cubicBezTo>
                <a:cubicBezTo>
                  <a:pt x="3986798" y="3361240"/>
                  <a:pt x="2304610" y="650391"/>
                  <a:pt x="98188" y="24318"/>
                </a:cubicBez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noFill/>
                <a:latin typeface="Calibri" panose="020F0502020204030204" pitchFamily="34" charset="0"/>
                <a:ea typeface="Open Sans Light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F61E13-4195-494C-B4BA-4696B5ADF7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" y="2294844"/>
            <a:ext cx="5242737" cy="584200"/>
          </a:xfrm>
          <a:prstGeom prst="rect">
            <a:avLst/>
          </a:prstGeom>
        </p:spPr>
        <p:txBody>
          <a:bodyPr lIns="0"/>
          <a:lstStyle>
            <a:lvl1pPr>
              <a:defRPr sz="3200" b="0" i="0" spc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A72B0C-4647-FE4E-B499-919B075424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029" y="3209013"/>
            <a:ext cx="4192055" cy="1762482"/>
          </a:xfrm>
          <a:prstGeom prst="rect">
            <a:avLst/>
          </a:prstGeom>
        </p:spPr>
        <p:txBody>
          <a:bodyPr lIns="0"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-182880"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5A7BB-7ECE-46AC-B3F5-142012A2FB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2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EB9CE6-B8EE-EE42-AB1F-511D94D7AD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204583"/>
            <a:ext cx="2895600" cy="1056520"/>
          </a:xfrm>
          <a:prstGeom prst="rect">
            <a:avLst/>
          </a:prstGeom>
        </p:spPr>
        <p:txBody>
          <a:bodyPr lIns="0"/>
          <a:lstStyle>
            <a:lvl1pPr>
              <a:defRPr sz="3200" b="0" i="0" spc="0" baseline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DB0AB57-BF47-AE49-8803-EC6FAA32E2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6096000" y="0"/>
            <a:ext cx="6095996" cy="6858000"/>
          </a:xfrm>
          <a:prstGeom prst="flowChartDelay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3C9A5-41E3-694A-A308-E421A78C52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029" y="3429000"/>
            <a:ext cx="4713511" cy="832983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902963-3AF1-4E59-8C6C-8F6945BD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161D9-E985-4942-A05E-3E5A2879C3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625" y="3379459"/>
            <a:ext cx="5944826" cy="741520"/>
          </a:xfrm>
          <a:prstGeom prst="rect">
            <a:avLst/>
          </a:prstGeom>
        </p:spPr>
        <p:txBody>
          <a:bodyPr lIns="0" t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 marL="0" indent="0" algn="l"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We Blend in to Create Results that Stand 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E9CC45-C07D-AB40-B535-0F3785A6000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5436" y="1175388"/>
            <a:ext cx="5751512" cy="931863"/>
          </a:xfrm>
          <a:prstGeom prst="rect">
            <a:avLst/>
          </a:prstGeom>
        </p:spPr>
        <p:txBody>
          <a:bodyPr lIns="0" tIns="0"/>
          <a:lstStyle>
            <a:lvl1pPr>
              <a:defRPr sz="8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225DC-D1EE-0648-8498-51046834E6AF}"/>
              </a:ext>
            </a:extLst>
          </p:cNvPr>
          <p:cNvSpPr txBox="1"/>
          <p:nvPr userDrawn="1"/>
        </p:nvSpPr>
        <p:spPr>
          <a:xfrm>
            <a:off x="6325849" y="161893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EBCA5-1EB9-7849-95AC-59BB03184577}"/>
              </a:ext>
            </a:extLst>
          </p:cNvPr>
          <p:cNvSpPr txBox="1"/>
          <p:nvPr userDrawn="1"/>
        </p:nvSpPr>
        <p:spPr>
          <a:xfrm>
            <a:off x="4796852" y="2218544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pic>
        <p:nvPicPr>
          <p:cNvPr id="7" name="Picture 6" descr="A picture containing rain, nature&#10;&#10;Description automatically generated">
            <a:extLst>
              <a:ext uri="{FF2B5EF4-FFF2-40B4-BE49-F238E27FC236}">
                <a16:creationId xmlns:a16="http://schemas.microsoft.com/office/drawing/2014/main" id="{4337C594-894C-1147-A8A8-06C37F641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924"/>
          <a:stretch/>
        </p:blipFill>
        <p:spPr>
          <a:xfrm>
            <a:off x="5175851" y="0"/>
            <a:ext cx="701614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7C7695-3C3A-684A-9D41-246A3B660DED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A0AF0F4-D2A0-4EE2-8576-29DEB056D4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069" y="5078018"/>
            <a:ext cx="2599845" cy="97494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A8BCD-225D-4019-A062-E90C738C144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bstract blur people background, silhouettes of unrecognizable people walking on a street abstract blur people background, silhouettes of unrecognizable people walking on a street abstract blur lights stock pictures, royalty-free photos &amp; images">
            <a:extLst>
              <a:ext uri="{FF2B5EF4-FFF2-40B4-BE49-F238E27FC236}">
                <a16:creationId xmlns:a16="http://schemas.microsoft.com/office/drawing/2014/main" id="{52C1AC05-B0AB-49FD-9C31-00D1CDF489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-1" y="1"/>
            <a:ext cx="122255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225DC-D1EE-0648-8498-51046834E6AF}"/>
              </a:ext>
            </a:extLst>
          </p:cNvPr>
          <p:cNvSpPr txBox="1"/>
          <p:nvPr userDrawn="1"/>
        </p:nvSpPr>
        <p:spPr>
          <a:xfrm>
            <a:off x="6325849" y="161893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EBCA5-1EB9-7849-95AC-59BB03184577}"/>
              </a:ext>
            </a:extLst>
          </p:cNvPr>
          <p:cNvSpPr txBox="1"/>
          <p:nvPr userDrawn="1"/>
        </p:nvSpPr>
        <p:spPr>
          <a:xfrm>
            <a:off x="4796852" y="2218544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A4AAB15B-ABED-48D1-B5FF-1A62EDC7C1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8559" y="2396835"/>
            <a:ext cx="5362405" cy="1145355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-20" normalizeH="0" baseline="0" noProof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/>
              </a:rPr>
              <a:t>Thank You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97EA8E92-6934-4ACA-86C0-965800E5CB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437" y="3793208"/>
            <a:ext cx="6124575" cy="51704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We Blend in to Create Results that Stand Out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16229D9-01AD-4B16-8F66-D4DADBAE9D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8372" y="1200359"/>
            <a:ext cx="2352277" cy="8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5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2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966CAD-0838-43A0-9D83-F659FBA153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98" y="1438275"/>
            <a:ext cx="10981765" cy="20589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03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966CAD-0838-43A0-9D83-F659FBA153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98" y="1438275"/>
            <a:ext cx="10981765" cy="20589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2886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1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2136E50-4F59-3442-A244-5EED01AD3ABD}"/>
              </a:ext>
            </a:extLst>
          </p:cNvPr>
          <p:cNvSpPr txBox="1">
            <a:spLocks/>
          </p:cNvSpPr>
          <p:nvPr userDrawn="1"/>
        </p:nvSpPr>
        <p:spPr>
          <a:xfrm>
            <a:off x="2244515" y="616290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DIN-Regular" panose="020B0500000000000000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Confidential &amp; Proprietary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401CE2-46A5-4A2A-B915-F905D0A51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76B27B4-7873-43E1-8ECF-DEDBD89C8F0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03992" y="6028716"/>
            <a:ext cx="1606556" cy="6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3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4A498E"/>
          </a:solidFill>
          <a:latin typeface="Proxima Nova Rg" panose="0200050603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2"/>
          </a:solidFill>
          <a:latin typeface="Gotham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 typeface="Arial"/>
        <a:buChar char="•"/>
        <a:defRPr sz="2400" kern="1200">
          <a:solidFill>
            <a:schemeClr val="tx2"/>
          </a:solidFill>
          <a:latin typeface="Gotham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Tx/>
        <a:buChar char="-"/>
        <a:defRPr sz="2000" kern="1200">
          <a:solidFill>
            <a:schemeClr val="tx2"/>
          </a:solidFill>
          <a:latin typeface="Gotham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 typeface="Arial"/>
        <a:buChar char="•"/>
        <a:defRPr sz="1800" kern="1200">
          <a:solidFill>
            <a:schemeClr val="tx2"/>
          </a:solidFill>
          <a:latin typeface="Gotham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32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3696">
          <p15:clr>
            <a:srgbClr val="F26B43"/>
          </p15:clr>
        </p15:guide>
        <p15:guide id="5" orient="horz" pos="864">
          <p15:clr>
            <a:srgbClr val="F26B43"/>
          </p15:clr>
        </p15:guide>
        <p15:guide id="6" pos="408">
          <p15:clr>
            <a:srgbClr val="F26B43"/>
          </p15:clr>
        </p15:guide>
        <p15:guide id="7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5667E3-6834-4173-9B75-ED2E5DC06A31}"/>
              </a:ext>
            </a:extLst>
          </p:cNvPr>
          <p:cNvSpPr/>
          <p:nvPr/>
        </p:nvSpPr>
        <p:spPr>
          <a:xfrm>
            <a:off x="5420414" y="6391374"/>
            <a:ext cx="1517715" cy="160256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DA3EB0-7020-4F49-AD28-551E5D8A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flipH="1">
            <a:off x="0" y="-24626"/>
            <a:ext cx="5858973" cy="374870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0B9C16-0192-44AF-BD22-07050B5358A2}"/>
              </a:ext>
            </a:extLst>
          </p:cNvPr>
          <p:cNvCxnSpPr/>
          <p:nvPr/>
        </p:nvCxnSpPr>
        <p:spPr>
          <a:xfrm>
            <a:off x="872237" y="1831120"/>
            <a:ext cx="841205" cy="0"/>
          </a:xfrm>
          <a:prstGeom prst="line">
            <a:avLst/>
          </a:prstGeom>
          <a:noFill/>
          <a:ln w="28575" cap="flat" cmpd="sng" algn="ctr">
            <a:solidFill>
              <a:srgbClr val="2E2E7B"/>
            </a:solidFill>
            <a:prstDash val="solid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964E027-6C6D-4ED3-A28F-D5703100B46E}"/>
              </a:ext>
            </a:extLst>
          </p:cNvPr>
          <p:cNvSpPr/>
          <p:nvPr/>
        </p:nvSpPr>
        <p:spPr>
          <a:xfrm>
            <a:off x="5774572" y="-47313"/>
            <a:ext cx="5858972" cy="138499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ECECEC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300" normalizeH="0" baseline="0" noProof="0" dirty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</a:p>
          <a:p>
            <a:pPr>
              <a:defRPr/>
            </a:pPr>
            <a:r>
              <a:rPr lang="en-US" sz="1600" kern="0">
                <a:solidFill>
                  <a:srgbClr val="2E2E7B"/>
                </a:solidFill>
                <a:latin typeface="Calibri" panose="020F0502020204030204"/>
              </a:rPr>
              <a:t>As an experienced BI Engineer, I have provided BI solutions to </a:t>
            </a:r>
            <a:r>
              <a:rPr lang="en-US" sz="1600" kern="0" dirty="0">
                <a:solidFill>
                  <a:srgbClr val="2E2E7B"/>
                </a:solidFill>
                <a:latin typeface="Calibri" panose="020F0502020204030204"/>
              </a:rPr>
              <a:t>clients. My deep technology expertise has enabled me to craft innovative technology solutions that now enable business to visualize their dashboards in near real-time.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E2E7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1DE2E6-C066-4FAC-A2CF-49DD5E9166E9}"/>
              </a:ext>
            </a:extLst>
          </p:cNvPr>
          <p:cNvCxnSpPr/>
          <p:nvPr/>
        </p:nvCxnSpPr>
        <p:spPr>
          <a:xfrm>
            <a:off x="5774573" y="2299814"/>
            <a:ext cx="0" cy="3904736"/>
          </a:xfrm>
          <a:prstGeom prst="line">
            <a:avLst/>
          </a:prstGeom>
          <a:noFill/>
          <a:ln w="254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ECC0A82-DC32-4EFE-A89F-948C88FD1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" y="6604"/>
            <a:ext cx="2811692" cy="10561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5D93F0-2813-A796-E637-B42B79074A5F}"/>
              </a:ext>
            </a:extLst>
          </p:cNvPr>
          <p:cNvSpPr/>
          <p:nvPr/>
        </p:nvSpPr>
        <p:spPr>
          <a:xfrm>
            <a:off x="2169576" y="2037179"/>
            <a:ext cx="3606758" cy="479312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t"/>
          <a:lstStyle/>
          <a:p>
            <a:pPr marL="0" marR="0" lvl="0" indent="0" algn="l" defTabSz="457200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TOP EXPERTISE</a:t>
            </a:r>
          </a:p>
          <a:p>
            <a:pPr marL="455295" marR="0" lvl="1" indent="-342900" defTabSz="457200" fontAlgn="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Data Visualization</a:t>
            </a:r>
          </a:p>
          <a:p>
            <a:pPr marL="455295" marR="0" lvl="1" indent="-342900" defTabSz="457200" fontAlgn="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Business Intelligence</a:t>
            </a:r>
          </a:p>
          <a:p>
            <a:pPr marL="0" marR="0" lvl="0" indent="0" algn="l" defTabSz="457200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TOP SOFTWARE SKILLS</a:t>
            </a:r>
            <a:endParaRPr lang="en-US" sz="1600" b="1" i="0" u="none" strike="noStrike" kern="1200" cap="none" spc="0" normalizeH="0" baseline="0" noProof="0" dirty="0">
              <a:ln>
                <a:noFill/>
              </a:ln>
              <a:solidFill>
                <a:srgbClr val="2E2E7B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5295" indent="-342900" defTabSz="457200" fontAlgn="t">
              <a:spcBef>
                <a:spcPts val="200"/>
              </a:spcBef>
              <a:buFont typeface="+mj-lt"/>
              <a:buAutoNum type="arabicPeriod"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Power BI</a:t>
            </a:r>
          </a:p>
          <a:p>
            <a:pPr marL="455295" indent="-342900" defTabSz="457200" fontAlgn="t">
              <a:spcBef>
                <a:spcPts val="200"/>
              </a:spcBef>
              <a:buFont typeface="+mj-lt"/>
              <a:buAutoNum type="arabicPeriod"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SQL</a:t>
            </a:r>
          </a:p>
          <a:p>
            <a:pPr marL="455295" indent="-342900" defTabSz="457200" fontAlgn="t">
              <a:spcBef>
                <a:spcPts val="200"/>
              </a:spcBef>
              <a:buFont typeface="+mj-lt"/>
              <a:buAutoNum type="arabicPeriod"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Python</a:t>
            </a:r>
          </a:p>
          <a:p>
            <a:pPr marL="455295" indent="-342900" defTabSz="457200" fontAlgn="t">
              <a:spcBef>
                <a:spcPts val="200"/>
              </a:spcBef>
              <a:buFont typeface="+mj-lt"/>
              <a:buAutoNum type="arabicPeriod"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HTML, CSS</a:t>
            </a:r>
          </a:p>
          <a:p>
            <a:pPr defTabSz="457200" fontAlgn="t">
              <a:lnSpc>
                <a:spcPct val="150000"/>
              </a:lnSpc>
              <a:defRPr/>
            </a:pPr>
            <a:r>
              <a:rPr lang="en-US" sz="1600" b="1" dirty="0">
                <a:solidFill>
                  <a:srgbClr val="2E2E7B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PAST EXPERIENCE</a:t>
            </a:r>
          </a:p>
          <a:p>
            <a:pPr marL="283845" marR="0" lvl="0" indent="-171450" algn="l" defTabSz="457200" rtl="0" eaLnBrk="1" fontAlgn="t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BI Engineer, MAQ Software, Hyderabad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457200" rtl="0" eaLnBrk="1" fontAlgn="t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EDUCATION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2E2E7B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170" indent="-231775" defTabSz="457200">
              <a:spcBef>
                <a:spcPts val="2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Bachelor's degree in Technology(Computer Science)</a:t>
            </a:r>
            <a:endParaRPr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Open Sans"/>
              <a:cs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40573-BF83-3956-B661-B9205185474F}"/>
              </a:ext>
            </a:extLst>
          </p:cNvPr>
          <p:cNvSpPr txBox="1"/>
          <p:nvPr/>
        </p:nvSpPr>
        <p:spPr>
          <a:xfrm>
            <a:off x="-17574" y="910879"/>
            <a:ext cx="3936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Harshavardhan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1DF2B-35E6-043F-E100-34C47DF94A7A}"/>
              </a:ext>
            </a:extLst>
          </p:cNvPr>
          <p:cNvSpPr txBox="1"/>
          <p:nvPr/>
        </p:nvSpPr>
        <p:spPr>
          <a:xfrm>
            <a:off x="-335546" y="1404595"/>
            <a:ext cx="326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E2E7B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Associate BI Analyst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E2E7B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76633-A386-F2D2-F59C-52FB4579602F}"/>
              </a:ext>
            </a:extLst>
          </p:cNvPr>
          <p:cNvSpPr/>
          <p:nvPr/>
        </p:nvSpPr>
        <p:spPr>
          <a:xfrm>
            <a:off x="5683743" y="1489166"/>
            <a:ext cx="6040631" cy="471538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EXPERIENCE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E2E7B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defRPr/>
            </a:pPr>
            <a:endParaRPr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57A2E-909B-CA0C-F40A-8F2A0685FFFB}"/>
              </a:ext>
            </a:extLst>
          </p:cNvPr>
          <p:cNvSpPr txBox="1"/>
          <p:nvPr/>
        </p:nvSpPr>
        <p:spPr>
          <a:xfrm>
            <a:off x="5815694" y="2037179"/>
            <a:ext cx="5999510" cy="44839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E2E7B"/>
                </a:solidFill>
              </a:rPr>
              <a:t>Blend360: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Worked on analyzing Epsilon Dataset and created Personas for a Medicare insurance company to better target the customers.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E2E7B"/>
              </a:solidFill>
            </a:endParaRPr>
          </a:p>
          <a:p>
            <a:pPr marL="171450" marR="0" lvl="0" indent="-1714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solidFill>
                  <a:srgbClr val="2E2E7B"/>
                </a:solidFill>
              </a:rPr>
              <a:t>MAQ Software:</a:t>
            </a:r>
          </a:p>
          <a:p>
            <a:pPr marL="628650" lvl="1" indent="-1714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Developed interactive and comprehensively illustrated reports and dashboards.</a:t>
            </a:r>
          </a:p>
          <a:p>
            <a:pPr marL="628650" lvl="1" indent="-1714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Developed Power BI Datasets.</a:t>
            </a:r>
          </a:p>
          <a:p>
            <a:pPr marL="628650" lvl="1" indent="-1714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Developed Automated Audit Mails to track data differences.</a:t>
            </a:r>
          </a:p>
          <a:p>
            <a:pPr marL="628650" lvl="1" indent="-1714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Query optimization techniques and performance optimization of reports.</a:t>
            </a:r>
          </a:p>
          <a:p>
            <a:pPr marL="628650" lvl="1" indent="-1714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/>
                <a:cs typeface="Open Sans"/>
              </a:rPr>
              <a:t>Worked on disparate data sources in the fields of Worldwide  Learning (Exams, Certifications, Courses, Certified Professionals)</a:t>
            </a:r>
          </a:p>
          <a:p>
            <a:pPr marL="628650" lvl="1" indent="-1714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b="1" dirty="0">
              <a:solidFill>
                <a:srgbClr val="2E2E7B"/>
              </a:solidFill>
            </a:endParaRPr>
          </a:p>
          <a:p>
            <a:pPr marL="628650" lvl="1" indent="-1714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600" dirty="0">
              <a:solidFill>
                <a:srgbClr val="2E2E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 Slide">
  <a:themeElements>
    <a:clrScheme name="Custom 1">
      <a:dk1>
        <a:srgbClr val="2E2E7B"/>
      </a:dk1>
      <a:lt1>
        <a:srgbClr val="FFFFFF"/>
      </a:lt1>
      <a:dk2>
        <a:srgbClr val="000000"/>
      </a:dk2>
      <a:lt2>
        <a:srgbClr val="739FAF"/>
      </a:lt2>
      <a:accent1>
        <a:srgbClr val="1F95D9"/>
      </a:accent1>
      <a:accent2>
        <a:srgbClr val="11B7BF"/>
      </a:accent2>
      <a:accent3>
        <a:srgbClr val="0E0E47"/>
      </a:accent3>
      <a:accent4>
        <a:srgbClr val="054F6E"/>
      </a:accent4>
      <a:accent5>
        <a:srgbClr val="093E7D"/>
      </a:accent5>
      <a:accent6>
        <a:srgbClr val="B5B5F1"/>
      </a:accent6>
      <a:hlink>
        <a:srgbClr val="9EF8E5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t">
        <a:noAutofit/>
      </a:bodyPr>
      <a:lstStyle>
        <a:defPPr algn="l">
          <a:spcBef>
            <a:spcPts val="0"/>
          </a:spcBef>
          <a:defRPr sz="1600" spc="-50" dirty="0">
            <a:solidFill>
              <a:schemeClr val="tx2"/>
            </a:solidFill>
            <a:latin typeface="Calibri" panose="020F0502020204030204" pitchFamily="34" charset="0"/>
            <a:cs typeface="Segoe U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end360 template 7.28" id="{A4E9A9BF-FE2D-4277-B45D-3614D43076B1}" vid="{1F8C44F3-AA41-4D79-8675-A6BA043B76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67E11B707E794C9EC9EDE3EC6F3F76" ma:contentTypeVersion="4" ma:contentTypeDescription="Create a new document." ma:contentTypeScope="" ma:versionID="69e078a8941d80a019ba1ecbd85e0c37">
  <xsd:schema xmlns:xsd="http://www.w3.org/2001/XMLSchema" xmlns:xs="http://www.w3.org/2001/XMLSchema" xmlns:p="http://schemas.microsoft.com/office/2006/metadata/properties" xmlns:ns2="ebcd728c-2842-4f19-ba2e-dcf4cfee0147" xmlns:ns3="c6199377-3765-4aa0-acc4-01f37cf9419a" targetNamespace="http://schemas.microsoft.com/office/2006/metadata/properties" ma:root="true" ma:fieldsID="c4d8d27ee5e68d87c80e607c319f3546" ns2:_="" ns3:_="">
    <xsd:import namespace="ebcd728c-2842-4f19-ba2e-dcf4cfee0147"/>
    <xsd:import namespace="c6199377-3765-4aa0-acc4-01f37cf9419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cd728c-2842-4f19-ba2e-dcf4cfee014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99377-3765-4aa0-acc4-01f37cf941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bcd728c-2842-4f19-ba2e-dcf4cfee0147">
      <UserInfo>
        <DisplayName>Surya Teja Malluvalasa</DisplayName>
        <AccountId>288</AccountId>
        <AccountType/>
      </UserInfo>
      <UserInfo>
        <DisplayName>Adit Chauhan</DisplayName>
        <AccountId>690</AccountId>
        <AccountType/>
      </UserInfo>
      <UserInfo>
        <DisplayName>Vinay Kumar Chimmili</DisplayName>
        <AccountId>683</AccountId>
        <AccountType/>
      </UserInfo>
      <UserInfo>
        <DisplayName>Rohit Vathumilli</DisplayName>
        <AccountId>699</AccountId>
        <AccountType/>
      </UserInfo>
      <UserInfo>
        <DisplayName>Dharmendra Prajapati</DisplayName>
        <AccountId>684</AccountId>
        <AccountType/>
      </UserInfo>
      <UserInfo>
        <DisplayName>Luke Turanski</DisplayName>
        <AccountId>1288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8B91EE9-8E84-4AB3-82EB-A1BECAE703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E52BED-B749-40C0-964F-CE91512DB7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cd728c-2842-4f19-ba2e-dcf4cfee0147"/>
    <ds:schemaRef ds:uri="c6199377-3765-4aa0-acc4-01f37cf941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279E53-20ED-4F65-914F-879139EBD6F4}">
  <ds:schemaRefs>
    <ds:schemaRef ds:uri="b41fe58b-a25b-4acc-bda3-1cc61b51d581"/>
    <ds:schemaRef ds:uri="d83cb538-dcdc-441d-a642-0e643b97be3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  <ds:schemaRef ds:uri="ebcd728c-2842-4f19-ba2e-dcf4cfee014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161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Camille Sambor</dc:creator>
  <cp:lastModifiedBy>Harsha Reddy</cp:lastModifiedBy>
  <cp:revision>17</cp:revision>
  <dcterms:created xsi:type="dcterms:W3CDTF">2019-06-28T20:39:55Z</dcterms:created>
  <dcterms:modified xsi:type="dcterms:W3CDTF">2023-03-23T10:11:10Z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0x0101004567E11B707E794C9EC9EDE3EC6F3F76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xd_Signature">
    <vt:bool>false</vt:bool>
  </property>
  <property fmtid="{D5CDD505-2E9C-101B-9397-08002B2CF9AE}" pid="8" name="MediaServiceImageTags">
    <vt:lpwstr/>
  </property>
</Properties>
</file>