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8" r:id="rId11"/>
    <p:sldId id="287" r:id="rId12"/>
    <p:sldId id="285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267-4B1A-4091-BEF1-7F34D37E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4DEE6-3A5A-4C80-A2A3-5A78DEEC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F1E3-B48B-44EB-82BA-B98526F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FB84-EB75-4EFA-9D60-EE48707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B39E-88A0-4CC4-A2D1-C8F3714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DFCE-24F8-4824-984A-F6CC31CB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5AB81-8F1E-4D4A-AC04-779CD2C7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6D5C-E474-4EF8-8B84-0E73943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07CC-7D1E-40DF-B7E6-FD72F77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106F-4ED8-4D37-A71A-808BDC80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BB1DB-7823-4788-96AA-0A1FCDF1D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12FC1-81A3-4A0E-83A0-4B496BDF1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526E-15D9-4655-BC53-BDCCDC67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5A5F-F074-450D-8C43-550C9DEE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CE76-A5A9-4028-A5F4-71CE0295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0BBE-B462-4392-8D28-525E37B6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774E-2E37-4275-9CD7-A43EC08C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D327-8025-48C1-A957-5A083DF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2914B-2569-462C-857F-BCCA034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7015-8AC4-4F3C-951F-4AFAB2BC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3CD7-344F-41C5-9B1A-48EC30D6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69F8-F855-443C-B0A0-D5AEEF18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79D6-9FFA-4211-B7D3-F7943F5E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F765-8D5F-41CC-B634-516AA6D0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760A-B7C9-4D8A-8D27-217A0D7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7CE-1CCF-4B2E-9279-E4BF6706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8F22-3D6A-4CCE-8B7A-A2C96C23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70F9-4B7E-4DDA-9D79-73AF167C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CCDF9-A738-4939-A0D6-E455883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4E50-04B6-4E33-9B6A-CCF677E7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F45C-70B5-42F3-A897-827D4870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9F73-2F1E-44B3-AB63-93891FCF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A7AA-D05B-4A16-B25E-DA7BC281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BFBF5-0A7D-4C49-A3F8-FAA0916A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4B925-E367-467A-9B68-59ABD09A0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607CA-DC51-4F88-8514-3817EAA9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3549E-981B-4B95-9B79-D3B28518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652F-C1AB-4BCD-8313-E88DF59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7392A-AF02-44C6-84DB-FE407B75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B21-7F86-4E6D-A323-8A6B842A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D72F8-D558-4895-8647-504E141D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02EB3-1E2A-493A-BCC7-BF14BEC2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BCD6-3F49-4C3A-9907-AE17B50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012F-A847-4965-98AE-ED2A360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A4076-DD27-4814-AB60-23BD4CB6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83436-B8FB-4AD6-8C43-3E261AFA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CBE5-31DF-4FB7-BBFA-CA1440C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735D-C3F7-4712-9C7B-D4CA1BC0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427D-764A-47A8-9170-ADBB90F1A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88C9-2D52-4F53-9021-1467EFB6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83AB-149D-46E6-B409-B4A20EFC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EF80-C42D-4A70-B2FA-AEF3F180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E6AD-E720-4225-9E5E-DE38A5E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1B3D0-92CC-4A4C-932C-5DBDB0124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90B5B-30CB-4AEB-8507-D27D938E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971A-C0D0-40E1-8534-532141D8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ABDB-35CC-4520-9786-6F5DEAF2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A8FB-B485-41B9-9ED2-C1113EDF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0EB0E-9930-4DB6-AC01-BC73E9B6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79C-412E-4CDC-93C0-8219BDCF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BFB5-F70C-4466-84DB-C3487830D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2A4F-055F-4899-AB51-502431AE618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2E30-80CC-4483-B184-9784B90F8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3EEC-D42E-4624-9347-697242D4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5591-CCA8-47E2-A6F4-CD266E06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</a:t>
            </a:r>
            <a:br>
              <a:rPr lang="en-US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EOD Data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157933"/>
            <a:ext cx="3807761" cy="1026544"/>
          </a:xfrm>
          <a:solidFill>
            <a:schemeClr val="tx1">
              <a:lumMod val="75000"/>
              <a:lumOff val="25000"/>
            </a:schemeClr>
          </a:solidFill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HarshaVardhan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Kumbhagiri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77C-D6F3-4F0A-A766-39D1267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DB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41BD3-C7B0-4AE4-BD88-AE2C836E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6" y="1936377"/>
            <a:ext cx="4572000" cy="39692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0741E3-5274-4CCA-8B2B-EF42480F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58EB39-F547-4D1C-8C22-3DFFCCD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32" y="1936377"/>
            <a:ext cx="3702297" cy="39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CD0-01D0-4E13-BED9-E8570E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79E36-8B68-4059-8145-4A26B55B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2178423"/>
            <a:ext cx="4603968" cy="29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911E-F734-4E2E-A062-46292969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9C23-6249-4224-9490-26ECD301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Deployment. </a:t>
            </a:r>
          </a:p>
        </p:txBody>
      </p:sp>
    </p:spTree>
    <p:extLst>
      <p:ext uri="{BB962C8B-B14F-4D97-AF65-F5344CB8AC3E}">
        <p14:creationId xmlns:p14="http://schemas.microsoft.com/office/powerpoint/2010/main" val="382904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2AD9-E125-4425-9529-BB4D6DCE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&amp;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22D-E0A5-4DCD-B66C-ADEE4334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keep the environment more secure we can provide </a:t>
            </a:r>
            <a:r>
              <a:rPr lang="en-US"/>
              <a:t>role based access </a:t>
            </a:r>
            <a:r>
              <a:rPr lang="en-US" dirty="0"/>
              <a:t>to users and developers using Azure AD authentication and enabling multi factor authentication. </a:t>
            </a:r>
          </a:p>
          <a:p>
            <a:r>
              <a:rPr lang="en-US" dirty="0"/>
              <a:t>By using Azure Key Vault to store secrets such as passwords and connection strings will add more security to application. </a:t>
            </a:r>
          </a:p>
          <a:p>
            <a:r>
              <a:rPr lang="en-US" dirty="0"/>
              <a:t>DR – we can keep standby web apps in another geo or zone regions and transfer traffics to standby webapps azure traffic manager as load banker to maintain the redundancy. </a:t>
            </a:r>
          </a:p>
          <a:p>
            <a:r>
              <a:rPr lang="en-US" dirty="0"/>
              <a:t> In azure we can configure DB’s to take snapshots per prescribed schedule which can be spined up with minimum down time.</a:t>
            </a:r>
          </a:p>
          <a:p>
            <a:r>
              <a:rPr lang="en-US" dirty="0"/>
              <a:t>In current model we are using docker to build our images. Which can easily be transfer to on-prem or other cloud providers.</a:t>
            </a:r>
          </a:p>
          <a:p>
            <a:r>
              <a:rPr lang="en-US" dirty="0"/>
              <a:t>This application can entirely built on Kubernetes and deployed in AKS which is an easy setup to perform lift and shift to on-prem or other cloud providers. </a:t>
            </a:r>
          </a:p>
          <a:p>
            <a:r>
              <a:rPr lang="en-US" dirty="0"/>
              <a:t>Implementing IAC (infrastructure as code) to build the resources in azure using terraform will add more advantage. </a:t>
            </a:r>
          </a:p>
        </p:txBody>
      </p:sp>
    </p:spTree>
    <p:extLst>
      <p:ext uri="{BB962C8B-B14F-4D97-AF65-F5344CB8AC3E}">
        <p14:creationId xmlns:p14="http://schemas.microsoft.com/office/powerpoint/2010/main" val="25976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9D8-8FB9-4993-A3F3-C75AA70E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EF6B-2AC1-4F3E-AB2D-BF36927F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scenario </a:t>
            </a:r>
          </a:p>
          <a:p>
            <a:r>
              <a:rPr lang="en-US" dirty="0"/>
              <a:t>Tech Stack 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Code walk through</a:t>
            </a:r>
          </a:p>
          <a:p>
            <a:r>
              <a:rPr lang="en-US" dirty="0"/>
              <a:t>CI/CD walk through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DR &amp;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143-C4A2-42BE-9C24-CD46A79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– Python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CCCD-565E-433C-BEB3-BC3938EC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app which has two main end points</a:t>
            </a:r>
          </a:p>
          <a:p>
            <a:r>
              <a:rPr lang="en-US" dirty="0"/>
              <a:t>/</a:t>
            </a:r>
            <a:r>
              <a:rPr lang="en-US" dirty="0" err="1"/>
              <a:t>eod</a:t>
            </a:r>
            <a:r>
              <a:rPr lang="en-US" dirty="0"/>
              <a:t> – live &amp; historical data of a stock</a:t>
            </a:r>
          </a:p>
          <a:p>
            <a:r>
              <a:rPr lang="en-US" dirty="0"/>
              <a:t>/change-in-price – Price difference of a given stock for x number of days. Should only be reflected in Dev environment. </a:t>
            </a:r>
          </a:p>
          <a:p>
            <a:r>
              <a:rPr lang="en-US" dirty="0"/>
              <a:t>/register </a:t>
            </a:r>
          </a:p>
          <a:p>
            <a:r>
              <a:rPr lang="en-US" dirty="0"/>
              <a:t>/login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143-C4A2-42BE-9C24-CD46A79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– 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CCCD-565E-433C-BEB3-BC3938EC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3641" cy="1353899"/>
          </a:xfrm>
          <a:noFill/>
        </p:spPr>
        <p:txBody>
          <a:bodyPr/>
          <a:lstStyle/>
          <a:p>
            <a:r>
              <a:rPr lang="en-US" dirty="0"/>
              <a:t>Implement CI/CD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65BD0-9BA8-4FC0-82B5-BC1348A9D5C3}"/>
              </a:ext>
            </a:extLst>
          </p:cNvPr>
          <p:cNvSpPr/>
          <p:nvPr/>
        </p:nvSpPr>
        <p:spPr>
          <a:xfrm>
            <a:off x="1954306" y="2608729"/>
            <a:ext cx="8193741" cy="2375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78E3E-4AC8-4BB6-9D7D-DEDC502AD9E3}"/>
              </a:ext>
            </a:extLst>
          </p:cNvPr>
          <p:cNvCxnSpPr/>
          <p:nvPr/>
        </p:nvCxnSpPr>
        <p:spPr>
          <a:xfrm flipV="1">
            <a:off x="2796988" y="4159624"/>
            <a:ext cx="0" cy="15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B9E1C-C31D-4669-81A7-0075C335AB8F}"/>
              </a:ext>
            </a:extLst>
          </p:cNvPr>
          <p:cNvCxnSpPr/>
          <p:nvPr/>
        </p:nvCxnSpPr>
        <p:spPr>
          <a:xfrm flipV="1">
            <a:off x="4446495" y="4159623"/>
            <a:ext cx="0" cy="15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1D0FE-7EF3-4ECF-9120-FE3136693821}"/>
              </a:ext>
            </a:extLst>
          </p:cNvPr>
          <p:cNvSpPr/>
          <p:nvPr/>
        </p:nvSpPr>
        <p:spPr>
          <a:xfrm>
            <a:off x="2294968" y="2976283"/>
            <a:ext cx="1030940" cy="1183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06F6B-7E3A-4AD1-A882-D6490FBE8ED6}"/>
              </a:ext>
            </a:extLst>
          </p:cNvPr>
          <p:cNvSpPr/>
          <p:nvPr/>
        </p:nvSpPr>
        <p:spPr>
          <a:xfrm>
            <a:off x="3935507" y="2976281"/>
            <a:ext cx="1030940" cy="1183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D6A19-BBF7-4062-A150-1C05B7E93464}"/>
              </a:ext>
            </a:extLst>
          </p:cNvPr>
          <p:cNvSpPr txBox="1"/>
          <p:nvPr/>
        </p:nvSpPr>
        <p:spPr>
          <a:xfrm>
            <a:off x="2224925" y="3244852"/>
            <a:ext cx="11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Development</a:t>
            </a:r>
          </a:p>
          <a:p>
            <a:pPr algn="ctr"/>
            <a:r>
              <a:rPr lang="en-US" sz="1400" dirty="0"/>
              <a:t>Environment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FCAEE-453E-438F-A479-957FB419D28F}"/>
              </a:ext>
            </a:extLst>
          </p:cNvPr>
          <p:cNvSpPr txBox="1"/>
          <p:nvPr/>
        </p:nvSpPr>
        <p:spPr>
          <a:xfrm>
            <a:off x="3856500" y="3244853"/>
            <a:ext cx="11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Pre-Prod</a:t>
            </a:r>
          </a:p>
          <a:p>
            <a:pPr algn="ctr"/>
            <a:r>
              <a:rPr lang="en-US" sz="1400" dirty="0"/>
              <a:t>Environment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0D1AD-2C61-459C-8EC3-85F30B46E890}"/>
              </a:ext>
            </a:extLst>
          </p:cNvPr>
          <p:cNvSpPr/>
          <p:nvPr/>
        </p:nvSpPr>
        <p:spPr>
          <a:xfrm>
            <a:off x="7342097" y="2976279"/>
            <a:ext cx="1030940" cy="1183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07367-68FB-434B-B7F9-F404DF8F21D4}"/>
              </a:ext>
            </a:extLst>
          </p:cNvPr>
          <p:cNvSpPr txBox="1"/>
          <p:nvPr/>
        </p:nvSpPr>
        <p:spPr>
          <a:xfrm>
            <a:off x="7263090" y="3244851"/>
            <a:ext cx="11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</a:t>
            </a:r>
          </a:p>
          <a:p>
            <a:pPr algn="ctr"/>
            <a:r>
              <a:rPr lang="en-US" sz="1400" dirty="0"/>
              <a:t>Environment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208B1-3F63-42C4-9308-AD67D1B92217}"/>
              </a:ext>
            </a:extLst>
          </p:cNvPr>
          <p:cNvSpPr txBox="1"/>
          <p:nvPr/>
        </p:nvSpPr>
        <p:spPr>
          <a:xfrm>
            <a:off x="2445818" y="5618864"/>
            <a:ext cx="72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Dev</a:t>
            </a:r>
          </a:p>
          <a:p>
            <a:pPr algn="ctr"/>
            <a:r>
              <a:rPr lang="en-US" sz="1400" dirty="0"/>
              <a:t>branch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FC94A-8ADA-4A33-B8D9-AD2B7BE5CDAA}"/>
              </a:ext>
            </a:extLst>
          </p:cNvPr>
          <p:cNvSpPr txBox="1"/>
          <p:nvPr/>
        </p:nvSpPr>
        <p:spPr>
          <a:xfrm>
            <a:off x="4086357" y="5655425"/>
            <a:ext cx="72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Main</a:t>
            </a:r>
          </a:p>
          <a:p>
            <a:pPr algn="ctr"/>
            <a:r>
              <a:rPr lang="en-US" sz="1400" dirty="0"/>
              <a:t>branch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58B138-C761-4570-A71A-94E3DD809429}"/>
              </a:ext>
            </a:extLst>
          </p:cNvPr>
          <p:cNvSpPr/>
          <p:nvPr/>
        </p:nvSpPr>
        <p:spPr>
          <a:xfrm>
            <a:off x="5027526" y="3429000"/>
            <a:ext cx="2174485" cy="3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EC79B-30A3-4A5F-81B8-949B643C4C6E}"/>
              </a:ext>
            </a:extLst>
          </p:cNvPr>
          <p:cNvCxnSpPr/>
          <p:nvPr/>
        </p:nvCxnSpPr>
        <p:spPr>
          <a:xfrm>
            <a:off x="2796988" y="4589929"/>
            <a:ext cx="1649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329EA3-F7ED-41F2-87CA-9E0EEBAAE79D}"/>
              </a:ext>
            </a:extLst>
          </p:cNvPr>
          <p:cNvSpPr txBox="1"/>
          <p:nvPr/>
        </p:nvSpPr>
        <p:spPr>
          <a:xfrm>
            <a:off x="3172408" y="4534832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PR/Merge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71499-6E27-4BBF-9D7F-8566DEE042E0}"/>
              </a:ext>
            </a:extLst>
          </p:cNvPr>
          <p:cNvSpPr txBox="1"/>
          <p:nvPr/>
        </p:nvSpPr>
        <p:spPr>
          <a:xfrm>
            <a:off x="5277467" y="3190126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 release</a:t>
            </a:r>
          </a:p>
        </p:txBody>
      </p:sp>
      <p:pic>
        <p:nvPicPr>
          <p:cNvPr id="1026" name="Picture 2" descr="Migrating from Azure Repos to GitHub Solidify">
            <a:extLst>
              <a:ext uri="{FF2B5EF4-FFF2-40B4-BE49-F238E27FC236}">
                <a16:creationId xmlns:a16="http://schemas.microsoft.com/office/drawing/2014/main" id="{0A9845EB-F2E2-4E26-A88A-685B552C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74" y="5593358"/>
            <a:ext cx="1061351" cy="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56BA-3D7F-4001-B7B1-867DF6CE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094-3313-473F-AB4B-F5DEBE12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Flask, SQL Alchemy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Cloud – ACR, Azure Webapp</a:t>
            </a:r>
          </a:p>
          <a:p>
            <a:r>
              <a:rPr lang="en-US" dirty="0"/>
              <a:t>Azure DevOps– Repos, Pipelines </a:t>
            </a:r>
          </a:p>
        </p:txBody>
      </p:sp>
    </p:spTree>
    <p:extLst>
      <p:ext uri="{BB962C8B-B14F-4D97-AF65-F5344CB8AC3E}">
        <p14:creationId xmlns:p14="http://schemas.microsoft.com/office/powerpoint/2010/main" val="232612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42CE-D723-4198-8839-B09F5F49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3FE2A-E532-40BD-8AE8-CCE28B3464B7}"/>
              </a:ext>
            </a:extLst>
          </p:cNvPr>
          <p:cNvSpPr/>
          <p:nvPr/>
        </p:nvSpPr>
        <p:spPr>
          <a:xfrm>
            <a:off x="1981202" y="3307975"/>
            <a:ext cx="3693457" cy="1676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84B1C-67F5-402C-AF4E-5D6BC6D69D35}"/>
              </a:ext>
            </a:extLst>
          </p:cNvPr>
          <p:cNvSpPr/>
          <p:nvPr/>
        </p:nvSpPr>
        <p:spPr>
          <a:xfrm>
            <a:off x="6355979" y="1766047"/>
            <a:ext cx="3693457" cy="410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zure DevOps: The Succeeding Big Thing in ALM- Kovair Blog">
            <a:extLst>
              <a:ext uri="{FF2B5EF4-FFF2-40B4-BE49-F238E27FC236}">
                <a16:creationId xmlns:a16="http://schemas.microsoft.com/office/drawing/2014/main" id="{76735ED0-ABB4-4F00-AB9F-C3689A4C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329702"/>
            <a:ext cx="1956546" cy="97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Team Services - Git repository | Microsoft Azure Color">
            <a:extLst>
              <a:ext uri="{FF2B5EF4-FFF2-40B4-BE49-F238E27FC236}">
                <a16:creationId xmlns:a16="http://schemas.microsoft.com/office/drawing/2014/main" id="{1E7979EB-6FEC-4A46-8D8C-F3682835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64" y="3649424"/>
            <a:ext cx="950260" cy="9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DevOps Services | Microsoft Azure">
            <a:extLst>
              <a:ext uri="{FF2B5EF4-FFF2-40B4-BE49-F238E27FC236}">
                <a16:creationId xmlns:a16="http://schemas.microsoft.com/office/drawing/2014/main" id="{F77FE8E6-F30E-4090-86E0-BCBEA88F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04" y="3671045"/>
            <a:ext cx="950260" cy="95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age and Secure your Azure Container Registry - sysadminas.eu">
            <a:extLst>
              <a:ext uri="{FF2B5EF4-FFF2-40B4-BE49-F238E27FC236}">
                <a16:creationId xmlns:a16="http://schemas.microsoft.com/office/drawing/2014/main" id="{E5C5060C-9D68-4F37-9D23-199613B0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25" y="1829542"/>
            <a:ext cx="1805964" cy="9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zure App Service - Connectors | Microsoft Learn">
            <a:extLst>
              <a:ext uri="{FF2B5EF4-FFF2-40B4-BE49-F238E27FC236}">
                <a16:creationId xmlns:a16="http://schemas.microsoft.com/office/drawing/2014/main" id="{647B4C83-90F2-4D6F-930B-CEE5620C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36" y="3328988"/>
            <a:ext cx="1138518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zure Database for PostgreSQL (@AzureDBPostgres) / Twitter">
            <a:extLst>
              <a:ext uri="{FF2B5EF4-FFF2-40B4-BE49-F238E27FC236}">
                <a16:creationId xmlns:a16="http://schemas.microsoft.com/office/drawing/2014/main" id="{7268B42E-E7F7-41F1-B067-57FD2866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52" y="5306946"/>
            <a:ext cx="253812" cy="2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5965068-ABEC-47C8-8ACE-3684E702A40F}"/>
              </a:ext>
            </a:extLst>
          </p:cNvPr>
          <p:cNvSpPr/>
          <p:nvPr/>
        </p:nvSpPr>
        <p:spPr>
          <a:xfrm>
            <a:off x="3236259" y="4085227"/>
            <a:ext cx="779929" cy="20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9D56A3-C5D1-4D10-90B2-9B2AB1FF5CDE}"/>
              </a:ext>
            </a:extLst>
          </p:cNvPr>
          <p:cNvCxnSpPr>
            <a:cxnSpLocks/>
            <a:stCxn id="2054" idx="3"/>
            <a:endCxn id="2056" idx="1"/>
          </p:cNvCxnSpPr>
          <p:nvPr/>
        </p:nvCxnSpPr>
        <p:spPr>
          <a:xfrm flipV="1">
            <a:off x="5146864" y="2303608"/>
            <a:ext cx="2152861" cy="184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A966A-ED0F-40FF-A858-0483D474BB1B}"/>
              </a:ext>
            </a:extLst>
          </p:cNvPr>
          <p:cNvCxnSpPr>
            <a:cxnSpLocks/>
          </p:cNvCxnSpPr>
          <p:nvPr/>
        </p:nvCxnSpPr>
        <p:spPr>
          <a:xfrm flipV="1">
            <a:off x="5186646" y="4130946"/>
            <a:ext cx="155985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 App Service - Connectors | Microsoft Learn">
            <a:extLst>
              <a:ext uri="{FF2B5EF4-FFF2-40B4-BE49-F238E27FC236}">
                <a16:creationId xmlns:a16="http://schemas.microsoft.com/office/drawing/2014/main" id="{ECA41CE2-3D6E-477F-85E5-131FBAE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69" y="4561913"/>
            <a:ext cx="1138518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58B7DE-58A5-4E6F-BDB8-51F89EDB7843}"/>
              </a:ext>
            </a:extLst>
          </p:cNvPr>
          <p:cNvCxnSpPr>
            <a:cxnSpLocks/>
          </p:cNvCxnSpPr>
          <p:nvPr/>
        </p:nvCxnSpPr>
        <p:spPr>
          <a:xfrm>
            <a:off x="6691592" y="4139911"/>
            <a:ext cx="995645" cy="859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645A3A-85A8-4989-A966-8163321760E5}"/>
              </a:ext>
            </a:extLst>
          </p:cNvPr>
          <p:cNvCxnSpPr>
            <a:cxnSpLocks/>
          </p:cNvCxnSpPr>
          <p:nvPr/>
        </p:nvCxnSpPr>
        <p:spPr>
          <a:xfrm flipV="1">
            <a:off x="6746503" y="3649425"/>
            <a:ext cx="847723" cy="490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4" descr="Azure Database for PostgreSQL (@AzureDBPostgres) / Twitter">
            <a:extLst>
              <a:ext uri="{FF2B5EF4-FFF2-40B4-BE49-F238E27FC236}">
                <a16:creationId xmlns:a16="http://schemas.microsoft.com/office/drawing/2014/main" id="{3E6D136F-734A-41F1-AFDD-AB86E335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44" y="4185737"/>
            <a:ext cx="253812" cy="2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D9F6C5A2-C13C-479B-B666-262388287078}"/>
              </a:ext>
            </a:extLst>
          </p:cNvPr>
          <p:cNvCxnSpPr>
            <a:cxnSpLocks/>
            <a:stCxn id="2056" idx="2"/>
          </p:cNvCxnSpPr>
          <p:nvPr/>
        </p:nvCxnSpPr>
        <p:spPr>
          <a:xfrm>
            <a:off x="8202707" y="2777673"/>
            <a:ext cx="0" cy="447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7AC0BDF-DE57-4E21-8F26-36C64EDD25A6}"/>
              </a:ext>
            </a:extLst>
          </p:cNvPr>
          <p:cNvSpPr txBox="1"/>
          <p:nvPr/>
        </p:nvSpPr>
        <p:spPr>
          <a:xfrm>
            <a:off x="2221315" y="458458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F13F2C-0E29-45DA-BD6A-01CB21B784B7}"/>
              </a:ext>
            </a:extLst>
          </p:cNvPr>
          <p:cNvSpPr txBox="1"/>
          <p:nvPr/>
        </p:nvSpPr>
        <p:spPr>
          <a:xfrm>
            <a:off x="3705798" y="4597067"/>
            <a:ext cx="20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Image Build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510117-8F65-46A1-B3A4-C20D239AA84A}"/>
              </a:ext>
            </a:extLst>
          </p:cNvPr>
          <p:cNvSpPr txBox="1"/>
          <p:nvPr/>
        </p:nvSpPr>
        <p:spPr>
          <a:xfrm>
            <a:off x="3027724" y="3862571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line </a:t>
            </a:r>
          </a:p>
          <a:p>
            <a:r>
              <a:rPr lang="en-US" dirty="0"/>
              <a:t>Trigger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D4269-0E33-4FE0-BBFD-5EC820E234F9}"/>
              </a:ext>
            </a:extLst>
          </p:cNvPr>
          <p:cNvSpPr txBox="1"/>
          <p:nvPr/>
        </p:nvSpPr>
        <p:spPr>
          <a:xfrm>
            <a:off x="5582534" y="2952971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to ACR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631FC-D8C8-46A2-A149-D6B289D9F691}"/>
              </a:ext>
            </a:extLst>
          </p:cNvPr>
          <p:cNvSpPr txBox="1"/>
          <p:nvPr/>
        </p:nvSpPr>
        <p:spPr>
          <a:xfrm>
            <a:off x="6930299" y="3301713"/>
            <a:ext cx="61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8FD0AA-51F8-43A5-B85E-FA6920D293A6}"/>
              </a:ext>
            </a:extLst>
          </p:cNvPr>
          <p:cNvSpPr txBox="1"/>
          <p:nvPr/>
        </p:nvSpPr>
        <p:spPr>
          <a:xfrm>
            <a:off x="6979506" y="5006448"/>
            <a:ext cx="102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/QA</a:t>
            </a:r>
          </a:p>
          <a:p>
            <a:r>
              <a:rPr lang="en-US" dirty="0"/>
              <a:t>/pre-pod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FA1423-ED69-4B45-B594-44B6DCB64EB4}"/>
              </a:ext>
            </a:extLst>
          </p:cNvPr>
          <p:cNvSpPr txBox="1"/>
          <p:nvPr/>
        </p:nvSpPr>
        <p:spPr>
          <a:xfrm>
            <a:off x="8199444" y="2816616"/>
            <a:ext cx="19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pull request</a:t>
            </a:r>
          </a:p>
        </p:txBody>
      </p:sp>
    </p:spTree>
    <p:extLst>
      <p:ext uri="{BB962C8B-B14F-4D97-AF65-F5344CB8AC3E}">
        <p14:creationId xmlns:p14="http://schemas.microsoft.com/office/powerpoint/2010/main" val="6944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32F1-1C36-4B91-8E63-DD7E207D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604E-3AF2-4000-A6DF-EA175D76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app.py, models.py &amp; auth.py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Azure-</a:t>
            </a:r>
            <a:r>
              <a:rPr lang="en-US" dirty="0" err="1"/>
              <a:t>pipeline.yml</a:t>
            </a:r>
            <a:endParaRPr lang="en-US" dirty="0"/>
          </a:p>
          <a:p>
            <a:r>
              <a:rPr lang="en-US" dirty="0"/>
              <a:t>.env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CE20-9B34-4456-8481-3F0E78D1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4ECE-2125-4920-A748-F7FE2E2D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  <a:p>
            <a:r>
              <a:rPr lang="en-US" dirty="0"/>
              <a:t>Task – Build</a:t>
            </a:r>
          </a:p>
          <a:p>
            <a:r>
              <a:rPr lang="en-US" dirty="0"/>
              <a:t>Task – Push</a:t>
            </a:r>
          </a:p>
          <a:p>
            <a:r>
              <a:rPr lang="en-US" dirty="0"/>
              <a:t>Task – Deploy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CD0-01D0-4E13-BED9-E8570E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 VS Dev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8240A-1B7F-49F1-AB6A-AA5152A1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05" y="1691026"/>
            <a:ext cx="4173498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0A77C-0A39-4371-9287-095C001F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11" y="1690688"/>
            <a:ext cx="44382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CI/CD  for  Stock EOD Data Tracker</vt:lpstr>
      <vt:lpstr>Agenda</vt:lpstr>
      <vt:lpstr>Problem scenario – Python Application</vt:lpstr>
      <vt:lpstr>Problem scenario – CI/CD Implementation</vt:lpstr>
      <vt:lpstr>Tech Stack </vt:lpstr>
      <vt:lpstr>Architecture</vt:lpstr>
      <vt:lpstr>Code walk through</vt:lpstr>
      <vt:lpstr>CI/CD walk through</vt:lpstr>
      <vt:lpstr>Prod VS Dev Deployment</vt:lpstr>
      <vt:lpstr>API vs DB data</vt:lpstr>
      <vt:lpstr>API Request results</vt:lpstr>
      <vt:lpstr>Demo</vt:lpstr>
      <vt:lpstr>DR &amp;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 for  Stock EOD Data Tracker</dc:title>
  <dc:creator>Kumbhagiri, Harsha (APEX SYSTEMS LLC)</dc:creator>
  <cp:lastModifiedBy>Kumbhagiri, Harsha (APEX SYSTEMS LLC)</cp:lastModifiedBy>
  <cp:revision>14</cp:revision>
  <dcterms:created xsi:type="dcterms:W3CDTF">2023-01-09T01:30:32Z</dcterms:created>
  <dcterms:modified xsi:type="dcterms:W3CDTF">2023-01-09T06:14:06Z</dcterms:modified>
</cp:coreProperties>
</file>