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4" r:id="rId9"/>
    <p:sldId id="313"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0" y="255496"/>
            <a:ext cx="7005918" cy="4069616"/>
          </a:xfrm>
        </p:spPr>
        <p:txBody>
          <a:bodyPr>
            <a:normAutofit fontScale="90000"/>
          </a:bodyPr>
          <a:lstStyle/>
          <a:p>
            <a:r>
              <a:rPr lang="en-US" sz="8000" dirty="0"/>
              <a:t>AIR </a:t>
            </a:r>
            <a:br>
              <a:rPr lang="en-US" sz="8000" dirty="0"/>
            </a:br>
            <a:r>
              <a:rPr lang="en-US" sz="8000" dirty="0"/>
              <a:t>QUALITY PREDICTION SYSTEM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822190"/>
          </a:xfrm>
        </p:spPr>
        <p:txBody>
          <a:bodyPr>
            <a:normAutofit/>
          </a:bodyPr>
          <a:lstStyle/>
          <a:p>
            <a:r>
              <a:rPr lang="en-US" sz="2400" dirty="0">
                <a:solidFill>
                  <a:schemeClr val="tx1">
                    <a:lumMod val="85000"/>
                    <a:lumOff val="15000"/>
                  </a:schemeClr>
                </a:solidFill>
              </a:rPr>
              <a:t>VANSHIKA MITTAL</a:t>
            </a:r>
            <a:endParaRPr lang="en-US" dirty="0">
              <a:solidFill>
                <a:schemeClr val="tx1">
                  <a:lumMod val="85000"/>
                  <a:lumOff val="15000"/>
                </a:schemeClr>
              </a:solidFill>
            </a:endParaRPr>
          </a:p>
          <a:p>
            <a:r>
              <a:rPr lang="en-US" sz="2400" dirty="0">
                <a:solidFill>
                  <a:schemeClr val="tx1">
                    <a:lumMod val="85000"/>
                    <a:lumOff val="15000"/>
                  </a:schemeClr>
                </a:solidFill>
              </a:rPr>
              <a:t>2019218</a:t>
            </a:r>
          </a:p>
          <a:p>
            <a:r>
              <a:rPr lang="en-US" sz="2400" dirty="0">
                <a:solidFill>
                  <a:schemeClr val="tx1">
                    <a:lumMod val="85000"/>
                    <a:lumOff val="15000"/>
                  </a:schemeClr>
                </a:solidFill>
              </a:rPr>
              <a:t>SEC F RN- 74 </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Doctors for Clean Air | A Public Health Emergency">
            <a:extLst>
              <a:ext uri="{FF2B5EF4-FFF2-40B4-BE49-F238E27FC236}">
                <a16:creationId xmlns:a16="http://schemas.microsoft.com/office/drawing/2014/main" id="{5AB65A48-DCF8-2173-ED83-856E8D820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286" y="0"/>
            <a:ext cx="581171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CONCLUSION</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914400" y="1936377"/>
            <a:ext cx="10744200" cy="4413624"/>
          </a:xfrm>
        </p:spPr>
        <p:txBody>
          <a:bodyPr>
            <a:noAutofit/>
          </a:bodyPr>
          <a:lstStyle/>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Decision Tree and Random Forest models demonstrate exceptional accuracy but raise concerns about potential overfitting.</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Logistic Regression provides moderate accuracy and interpretable results.</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K-Nearest Neighbours performs well with high accuracy and reasonable Kappa Score.</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Consider model selection based on the balance between accuracy, interpretability, and generalization.</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Further model tuning and exploration of alternative algorithms could enhance overall performance.</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models can effectively predict air quality categories based on the given features, providing valuable insights for environmental monitoring and management.</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2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5B09-D380-E560-7B95-D24118147D6D}"/>
              </a:ext>
            </a:extLst>
          </p:cNvPr>
          <p:cNvSpPr>
            <a:spLocks noGrp="1"/>
          </p:cNvSpPr>
          <p:nvPr>
            <p:ph type="title"/>
          </p:nvPr>
        </p:nvSpPr>
        <p:spPr>
          <a:xfrm>
            <a:off x="1097280" y="349625"/>
            <a:ext cx="10058400" cy="1828800"/>
          </a:xfrm>
        </p:spPr>
        <p:txBody>
          <a:bodyPr>
            <a:normAutofit fontScale="90000"/>
          </a:bodyPr>
          <a:lstStyle/>
          <a:p>
            <a:pPr algn="ctr"/>
            <a:br>
              <a:rPr lang="en-IN" sz="3200" dirty="0"/>
            </a:br>
            <a:br>
              <a:rPr lang="en-IN" sz="3200" dirty="0"/>
            </a:br>
            <a:br>
              <a:rPr lang="en-IN" sz="3200" dirty="0"/>
            </a:br>
            <a:r>
              <a:rPr lang="en-IN" sz="3200" dirty="0"/>
              <a:t>VANSHIKA MITTAL</a:t>
            </a:r>
            <a:br>
              <a:rPr lang="en-IN" sz="3200" dirty="0"/>
            </a:br>
            <a:r>
              <a:rPr lang="en-IN" sz="3200" dirty="0"/>
              <a:t>2019218</a:t>
            </a:r>
            <a:br>
              <a:rPr lang="en-IN" sz="3200" dirty="0"/>
            </a:br>
            <a:r>
              <a:rPr lang="en-IN" sz="3200" dirty="0"/>
              <a:t>ROLL NO 74 SEC - F</a:t>
            </a:r>
            <a:br>
              <a:rPr lang="en-IN" sz="3200" dirty="0"/>
            </a:br>
            <a:endParaRPr lang="en-IN" sz="3200" dirty="0"/>
          </a:p>
        </p:txBody>
      </p:sp>
      <p:pic>
        <p:nvPicPr>
          <p:cNvPr id="3" name="Picture 2" descr="Thank You Images for Ppt - ChristinerosGoodwin">
            <a:extLst>
              <a:ext uri="{FF2B5EF4-FFF2-40B4-BE49-F238E27FC236}">
                <a16:creationId xmlns:a16="http://schemas.microsoft.com/office/drawing/2014/main" id="{599D860D-3DCC-9EE2-A79E-ED1B36930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263" y="2178425"/>
            <a:ext cx="6309473" cy="378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9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470646" y="2017059"/>
            <a:ext cx="11268635" cy="3677221"/>
          </a:xfrm>
        </p:spPr>
        <p:txBody>
          <a:bodyPr>
            <a:noAutofit/>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Air quality prediction plays a pivotal role in safeguarding public health and environmental sustainability. With increasing concerns about pollution, accurate forecasting of air quality levels has become imperative. Leveraging advanced machine learning algorithms, this study aims to predict air quality indices based on key environmental parameters. By analyzing historical data and employing models such as Logistic Regression, Decision Trees, Random Forests, and K-Nearest </a:t>
            </a:r>
            <a:r>
              <a:rPr lang="en-US" sz="2400" b="0" i="0" dirty="0" err="1">
                <a:solidFill>
                  <a:schemeClr val="tx1"/>
                </a:solidFill>
                <a:effectLst/>
                <a:latin typeface="Times New Roman" panose="02020603050405020304" pitchFamily="18" charset="0"/>
                <a:cs typeface="Times New Roman" panose="02020603050405020304" pitchFamily="18" charset="0"/>
              </a:rPr>
              <a:t>Neighbours</a:t>
            </a:r>
            <a:r>
              <a:rPr lang="en-US" sz="2400" b="0" i="0" dirty="0">
                <a:solidFill>
                  <a:schemeClr val="tx1"/>
                </a:solidFill>
                <a:effectLst/>
                <a:latin typeface="Times New Roman" panose="02020603050405020304" pitchFamily="18" charset="0"/>
                <a:cs typeface="Times New Roman" panose="02020603050405020304" pitchFamily="18" charset="0"/>
              </a:rPr>
              <a:t>, our research seeks to provide a reliable framework for anticipating air quality conditions. This predictive approach not only aids in proactive pollution management but also contributes to informed decision-making for mitigating the adverse impacts of air pollution on communities and ecosystems.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PROBLEM STATEMENT</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470646" y="2017059"/>
            <a:ext cx="11268635" cy="3677221"/>
          </a:xfrm>
        </p:spPr>
        <p:txBody>
          <a:bodyPr>
            <a:noAutofit/>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Develop a predictive model for air pollution levels in various regions based on historical air quality data. The goal is to create a system that can accurately forecast the concentration of key air pollutants such as sulfur dioxide (SO2), nitrogen dioxide (NO2), respirable suspended particulate matter (RSPM), and suspended particulate matter (SPM). The prediction model should take into account various environmental factors and provide insights into the potential air quality index (AQI) values.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01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WHY IS IT IMPORTANT?</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470646" y="2017059"/>
            <a:ext cx="11268635" cy="3677221"/>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An air quality prediction model is crucial for public health and environmental management. By forecasting air quality levels, it enables proactive measures to mitigate the adverse effects of pollution. Such models empower communities and policymakers to make informed decisions, implement preventive strategies, and allocate resources efficiently. As air pollution increasingly impacts global well-being, a reliable prediction model serves as an early warning system, safeguarding vulnerable populations from respiratory illnesses and contributing to sustainable environmental practices. Ultimately, these models play a pivotal role in fostering healthier living conditions and promoting the long-term well-being of both individuals and the planet.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09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98345"/>
            <a:ext cx="10058400" cy="1340490"/>
          </a:xfrm>
        </p:spPr>
        <p:txBody>
          <a:bodyPr>
            <a:normAutofit/>
          </a:bodyPr>
          <a:lstStyle/>
          <a:p>
            <a:pPr algn="ctr"/>
            <a:r>
              <a:rPr lang="en-US" dirty="0"/>
              <a:t>METHODOLOGY</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766482" y="1896036"/>
            <a:ext cx="11252947" cy="4504764"/>
          </a:xfrm>
        </p:spPr>
        <p:txBody>
          <a:bodyPr>
            <a:noAutofit/>
          </a:bodyPr>
          <a:lstStyle/>
          <a:p>
            <a:pPr marL="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Data Understanding:</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 Acquire historical air quality data, including SO2, NO2, RSPM, and SPM concentrations.</a:t>
            </a:r>
          </a:p>
          <a:p>
            <a:pPr marL="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Data Visualization:</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 Utilize graphs and visualizations to analyze the distribution and trends of air pollutant levels and patterns in the data.</a:t>
            </a:r>
          </a:p>
          <a:p>
            <a:pPr marL="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3. </a:t>
            </a:r>
            <a:r>
              <a:rPr lang="en-US" sz="1800" b="1" dirty="0">
                <a:solidFill>
                  <a:schemeClr val="tx1"/>
                </a:solidFill>
                <a:latin typeface="Times New Roman" panose="02020603050405020304" pitchFamily="18" charset="0"/>
                <a:cs typeface="Times New Roman" panose="02020603050405020304" pitchFamily="18" charset="0"/>
              </a:rPr>
              <a:t>Handling Null Values:</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 Identify and address null values through appropriate techniques, such as imputation or removal.</a:t>
            </a:r>
          </a:p>
          <a:p>
            <a:pPr marL="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4. </a:t>
            </a:r>
            <a:r>
              <a:rPr lang="en-US" sz="1800" b="1" dirty="0">
                <a:solidFill>
                  <a:schemeClr val="tx1"/>
                </a:solidFill>
                <a:latin typeface="Times New Roman" panose="02020603050405020304" pitchFamily="18" charset="0"/>
                <a:cs typeface="Times New Roman" panose="02020603050405020304" pitchFamily="18" charset="0"/>
              </a:rPr>
              <a:t>Calculating SO2 AQI:</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 Apply the prescribed formula to calculate the Air Quality Index (AQI) for sulfur dioxide (SO2).</a:t>
            </a:r>
          </a:p>
          <a:p>
            <a:pPr marL="0" indent="0" algn="just">
              <a:lnSpc>
                <a:spcPct val="100000"/>
              </a:lnSpc>
              <a:spcAft>
                <a:spcPts val="800"/>
              </a:spcAft>
              <a:buNone/>
            </a:pP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a:t>
            </a: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Individual Pollutant Index:</a:t>
            </a:r>
          </a:p>
          <a:p>
            <a:pPr algn="just">
              <a:lnSpc>
                <a:spcPct val="100000"/>
              </a:lnSpc>
              <a:spcAft>
                <a:spcPts val="800"/>
              </a:spcAft>
            </a:pP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Calculate individual pollutant indices for SO2, NO2, RSPM, and SPM using respective formulas.</a:t>
            </a:r>
          </a:p>
          <a:p>
            <a:pPr algn="just">
              <a:lnSpc>
                <a:spcPct val="10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54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98345"/>
            <a:ext cx="10058400" cy="1340490"/>
          </a:xfrm>
        </p:spPr>
        <p:txBody>
          <a:bodyPr>
            <a:normAutofit/>
          </a:bodyPr>
          <a:lstStyle/>
          <a:p>
            <a:pPr algn="ctr"/>
            <a:r>
              <a:rPr lang="en-US" dirty="0"/>
              <a:t>METHODOLOGY</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578224" y="1896036"/>
            <a:ext cx="11441205" cy="4504764"/>
          </a:xfrm>
        </p:spPr>
        <p:txBody>
          <a:bodyPr>
            <a:noAutofit/>
          </a:bodyPr>
          <a:lstStyle/>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Overall AQI Calculation: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Derive the overall Air Quality Index (AQI) for each data point, integrating individual pollutant indices.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Splitting: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Segregate the dataset into dependent (AQI) and independent columns for model training.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Regression Models: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Employ Linear Regression, Decision Tree Regressor, and Random Forest Regressor to predict pollutant concentrations.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Classification Models: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Utilize Classification algorithms (Logistic Regression, Decision Tree Classifier, Random Forest Classifier, K-Nearest Neighbours) for predicting AQI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54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98345"/>
            <a:ext cx="10058400" cy="1340490"/>
          </a:xfrm>
        </p:spPr>
        <p:txBody>
          <a:bodyPr>
            <a:normAutofit/>
          </a:bodyPr>
          <a:lstStyle/>
          <a:p>
            <a:pPr algn="ctr"/>
            <a:r>
              <a:rPr lang="en-US" dirty="0"/>
              <a:t>METHODOLOGY</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766482" y="2501152"/>
            <a:ext cx="11252947" cy="3899647"/>
          </a:xfrm>
        </p:spPr>
        <p:txBody>
          <a:bodyPr>
            <a:noAutofit/>
          </a:bodyPr>
          <a:lstStyle/>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Evaluation:</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Assess the performance of regression and classification models using appropriate metrics.</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Insights and Recommendations:</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Extract insights from model results to understand the impact of environmental factors on air quality.</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Provide recommendations for improving air quality based on model findings.</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1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RESULT </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470646" y="2017059"/>
            <a:ext cx="11543554" cy="4396441"/>
          </a:xfrm>
        </p:spPr>
        <p:txBody>
          <a:bodyPr>
            <a:noAutofit/>
          </a:bodyPr>
          <a:lstStyle/>
          <a:p>
            <a:pPr marL="0" indent="0" algn="just">
              <a:lnSpc>
                <a:spcPct val="107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Train - 72.76%, Test - 72.71%</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and    </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Kappa Score: 0.58</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Predictions: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[727, 327.55, 78.2, 100] → 'Good’</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[2.7, 45, 35.16, 23] → 'Poor'</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Decision Tree Classifier:</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Train - 100%, Test - 99.98%</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Kappa Score: 0.9997</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exhibits potential overfitting, given the perfect accuracy on the training set.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06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1340490"/>
          </a:xfrm>
        </p:spPr>
        <p:txBody>
          <a:bodyPr>
            <a:normAutofit/>
          </a:bodyPr>
          <a:lstStyle/>
          <a:p>
            <a:pPr algn="ctr"/>
            <a:r>
              <a:rPr lang="en-US" dirty="0"/>
              <a:t>RESULT </a:t>
            </a:r>
          </a:p>
        </p:txBody>
      </p:sp>
      <p:sp>
        <p:nvSpPr>
          <p:cNvPr id="4" name="Content Placeholder 3">
            <a:extLst>
              <a:ext uri="{FF2B5EF4-FFF2-40B4-BE49-F238E27FC236}">
                <a16:creationId xmlns:a16="http://schemas.microsoft.com/office/drawing/2014/main" id="{F245DC7B-E4E6-8F56-6317-98464C1A327F}"/>
              </a:ext>
            </a:extLst>
          </p:cNvPr>
          <p:cNvSpPr>
            <a:spLocks noGrp="1"/>
          </p:cNvSpPr>
          <p:nvPr>
            <p:ph idx="1"/>
          </p:nvPr>
        </p:nvSpPr>
        <p:spPr>
          <a:xfrm>
            <a:off x="470646" y="2017059"/>
            <a:ext cx="11543554" cy="4396441"/>
          </a:xfrm>
        </p:spPr>
        <p:txBody>
          <a:bodyPr>
            <a:noAutofit/>
          </a:bodyPr>
          <a:lstStyle/>
          <a:p>
            <a:pPr algn="just">
              <a:lnSpc>
                <a:spcPct val="107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Train - 100%, Test - 99.99%</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and   </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Kappa Score:0.9998</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Similar to the Decision Tree, the Random Forest model demonstrates high accuracy but may be overfitting.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K-Nearest Neighbours (KNN):</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Train - 99.81%, Test - 99.67%</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Kappa Score:0.9951</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Predictions: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[7.4, 47.7, 78.182, 100] → 'Poor’</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1.2, 3.12, 0] → 'Good’</a:t>
            </a:r>
            <a:r>
              <a:rPr lang="en-IN" sz="18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[325.7, 345, 798.182, 203] → 'Unhealthy'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453634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{8A09BC00-734A-42C8-9FFF-E340C53F8708}tf33845126_win32</Template>
  <TotalTime>60</TotalTime>
  <Words>928</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Times New Roman</vt:lpstr>
      <vt:lpstr>1_RetrospectVTI</vt:lpstr>
      <vt:lpstr>AIR  QUALITY PREDICTION SYSTEM</vt:lpstr>
      <vt:lpstr>INTRODUCTION</vt:lpstr>
      <vt:lpstr>PROBLEM STATEMENT</vt:lpstr>
      <vt:lpstr>WHY IS IT IMPORTANT?</vt:lpstr>
      <vt:lpstr>METHODOLOGY</vt:lpstr>
      <vt:lpstr>METHODOLOGY</vt:lpstr>
      <vt:lpstr>METHODOLOGY</vt:lpstr>
      <vt:lpstr>RESULT </vt:lpstr>
      <vt:lpstr>RESULT </vt:lpstr>
      <vt:lpstr>CONCLUSION</vt:lpstr>
      <vt:lpstr>   VANSHIKA MITTAL 2019218 ROLL NO 74 SEC - 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PREDICTION SYSTEM</dc:title>
  <dc:creator>Vanshika Mittal</dc:creator>
  <cp:lastModifiedBy>Vanshika Mittal</cp:lastModifiedBy>
  <cp:revision>19</cp:revision>
  <dcterms:created xsi:type="dcterms:W3CDTF">2023-11-28T07:57:52Z</dcterms:created>
  <dcterms:modified xsi:type="dcterms:W3CDTF">2024-01-11T08:18:09Z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