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Source Sans Pr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SourceSansPro-italic.fntdata"/><Relationship Id="rId50" Type="http://schemas.openxmlformats.org/officeDocument/2006/relationships/font" Target="fonts/SourceSansPro-bold.fntdata"/><Relationship Id="rId52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373419" y="685791"/>
            <a:ext cx="611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en.wikipedia.org/wiki/Taylor_expansion" TargetMode="External"/><Relationship Id="rId4" Type="http://schemas.openxmlformats.org/officeDocument/2006/relationships/hyperlink" Target="https://en.wikipedia.org/wiki/Stationary_point" TargetMode="External"/><Relationship Id="rId5" Type="http://schemas.openxmlformats.org/officeDocument/2006/relationships/image" Target="../media/image38.png"/><Relationship Id="rId6" Type="http://schemas.openxmlformats.org/officeDocument/2006/relationships/image" Target="../media/image29.png"/><Relationship Id="rId7" Type="http://schemas.openxmlformats.org/officeDocument/2006/relationships/image" Target="../media/image34.png"/><Relationship Id="rId8" Type="http://schemas.openxmlformats.org/officeDocument/2006/relationships/image" Target="../media/image4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25405" l="2562" r="0" t="29074"/>
          <a:stretch/>
        </p:blipFill>
        <p:spPr>
          <a:xfrm>
            <a:off x="1012500" y="1498500"/>
            <a:ext cx="6665100" cy="23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35668" l="52635" r="26050" t="31704"/>
          <a:stretch/>
        </p:blipFill>
        <p:spPr>
          <a:xfrm>
            <a:off x="6453000" y="1579500"/>
            <a:ext cx="1458000" cy="16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idx="4294967295" type="ctrTitle"/>
          </p:nvPr>
        </p:nvSpPr>
        <p:spPr>
          <a:xfrm>
            <a:off x="390450" y="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Evolution of Trees</a:t>
            </a:r>
            <a:endParaRPr sz="3600"/>
          </a:p>
        </p:txBody>
      </p:sp>
      <p:sp>
        <p:nvSpPr>
          <p:cNvPr id="67" name="Shape 67"/>
          <p:cNvSpPr txBox="1"/>
          <p:nvPr/>
        </p:nvSpPr>
        <p:spPr>
          <a:xfrm>
            <a:off x="540000" y="4023000"/>
            <a:ext cx="75330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*Performance and Computational power. &gt; &gt; &gt; &gt;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00" y="401750"/>
            <a:ext cx="7713626" cy="43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b="21334" l="0" r="0" t="0"/>
          <a:stretch/>
        </p:blipFill>
        <p:spPr>
          <a:xfrm>
            <a:off x="0" y="7000"/>
            <a:ext cx="6840600" cy="40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925" y="574325"/>
            <a:ext cx="571500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2611925" y="3541525"/>
            <a:ext cx="35763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is slow 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you speed up the convergence 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Xtreme Gradient Boosting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second order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Taylor expansion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i="1"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i="1"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around </a:t>
            </a:r>
            <a:r>
              <a:rPr i="1"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is: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want to find </a:t>
            </a: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i="1"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such that </a:t>
            </a:r>
            <a:r>
              <a:rPr i="1"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+ Δ</a:t>
            </a:r>
            <a:r>
              <a:rPr i="1"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stationary point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Shape 2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1700" y="2004513"/>
            <a:ext cx="20955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5650" y="2659750"/>
            <a:ext cx="45243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1313" y="3489675"/>
            <a:ext cx="53530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729450" y="2935125"/>
            <a:ext cx="325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Then </a:t>
            </a: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i="1"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−</a:t>
            </a:r>
            <a:r>
              <a:rPr i="1"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′(</a:t>
            </a:r>
            <a:r>
              <a:rPr i="1"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/ </a:t>
            </a:r>
            <a:r>
              <a:rPr i="1"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″(</a:t>
            </a:r>
            <a:r>
              <a:rPr i="1"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,</a:t>
            </a:r>
            <a:endParaRPr/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8">
            <a:alphaModFix/>
          </a:blip>
          <a:srcRect b="19924" l="27241" r="40315" t="69665"/>
          <a:stretch/>
        </p:blipFill>
        <p:spPr>
          <a:xfrm>
            <a:off x="3791825" y="4167525"/>
            <a:ext cx="2966474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2380350" y="3956400"/>
            <a:ext cx="68898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Gradient Update</a:t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6222750" y="1050150"/>
            <a:ext cx="20334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is slow !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Benchmark</a:t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450" y="1152475"/>
            <a:ext cx="4623428" cy="3808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-Gradient boosting is prone to overfitting.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Xtreme Gradient Boosting(XGboost)  solves this issue by introducing regularization into objective function.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17769" l="33948" r="27591" t="68968"/>
          <a:stretch/>
        </p:blipFill>
        <p:spPr>
          <a:xfrm>
            <a:off x="1678125" y="2610200"/>
            <a:ext cx="3516699" cy="6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741625" y="4090875"/>
            <a:ext cx="63516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75" y="1286400"/>
            <a:ext cx="80962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4294967295" type="ctrTitle"/>
          </p:nvPr>
        </p:nvSpPr>
        <p:spPr>
          <a:xfrm>
            <a:off x="152400" y="-1215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Adaboost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3" cy="513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"/>
            <a:ext cx="6840594" cy="51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