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firstSlideNum="0" strictFirstAndLastChars="0" saveSubsetFonts="1" showSpecialPlsOnTitleSld="0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9c5d839e_5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39c5d839e_5_2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9c5d839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39c5d839e_3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890968f3a_3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890968f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890968f3a_2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890968f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890968f3a_1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890968f3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890968f3a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890968f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890968f3a_1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890968f3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890968f3a_1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890968f3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890968f3a_1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890968f3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9a4c520ae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9a4c520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39c5d839e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39c5d8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9c5d839e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9c5d83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90968f3a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90968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90968f3a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90968f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90968f3a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90968f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90968f3a_0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90968f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90968f3a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90968f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9c5d839e_5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39c5d839e_5_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9c5d839e_5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39c5d839e_5_2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2138" y="69400"/>
            <a:ext cx="8079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82137" y="575338"/>
            <a:ext cx="84480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●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○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■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●"/>
              <a:defRPr sz="1800"/>
            </a:lvl4pPr>
            <a:lvl5pPr indent="-3302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Font typeface="Arial"/>
              <a:buChar char="○"/>
              <a:defRPr sz="16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solidFill>
                  <a:srgbClr val="DA000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9pPr>
          </a:lstStyle>
          <a:p/>
        </p:txBody>
      </p:sp>
      <p:cxnSp>
        <p:nvCxnSpPr>
          <p:cNvPr id="72" name="Google Shape;72;p1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82138" y="69400"/>
            <a:ext cx="8079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82137" y="575338"/>
            <a:ext cx="84480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indent="-228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2pPr>
            <a:lvl3pPr indent="-2286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indent="-2286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-2286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5pPr>
            <a:lvl6pPr indent="-2286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solidFill>
                  <a:srgbClr val="DA000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9pPr>
          </a:lstStyle>
          <a:p/>
        </p:txBody>
      </p:sp>
      <p:cxnSp>
        <p:nvCxnSpPr>
          <p:cNvPr id="80" name="Google Shape;80;p1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83" name="Google Shape;83;p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86" name="Google Shape;86;p19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2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aQdlGqh3k2c" TargetMode="External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DB5jINs1vFM" TargetMode="External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fNLqZsPp7Rk" TargetMode="External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odE9dUNILKQ" TargetMode="External"/><Relationship Id="rId4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c1IckFMejSU" TargetMode="External"/><Relationship Id="rId4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youtube.com/watch?v=An1CJ4YlxLg" TargetMode="External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457200" y="324745"/>
            <a:ext cx="82296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/>
              <a:t>18656 Final Project Demo</a:t>
            </a:r>
            <a:endParaRPr sz="3600"/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3193250"/>
            <a:ext cx="8229600" cy="1692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B595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solidFill>
                  <a:srgbClr val="5B595A"/>
                </a:solidFill>
              </a:rPr>
              <a:t> </a:t>
            </a:r>
            <a:r>
              <a:rPr lang="en-US" sz="2000">
                <a:solidFill>
                  <a:srgbClr val="5B595A"/>
                </a:solidFill>
              </a:rPr>
              <a:t>Faculty Advisor - Jia Zhang</a:t>
            </a:r>
            <a:br>
              <a:rPr lang="en-US" sz="2000">
                <a:solidFill>
                  <a:srgbClr val="5B595A"/>
                </a:solidFill>
              </a:rPr>
            </a:br>
            <a:r>
              <a:rPr lang="en-US" sz="2000">
                <a:solidFill>
                  <a:srgbClr val="5B595A"/>
                </a:solidFill>
              </a:rPr>
              <a:t> Team - Harsha Sanne,Hao Tang, Bowen Zhang, Xinyuan Chen,Tingfang Pan</a:t>
            </a:r>
            <a:endParaRPr sz="2000">
              <a:solidFill>
                <a:srgbClr val="5B595A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Data Intensive Workflow Development for Software Engineers (18-656), Fall 2015</a:t>
            </a:r>
            <a:endParaRPr sz="1600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610601" y="4908948"/>
            <a:ext cx="5319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0"/>
          <p:cNvSpPr txBox="1"/>
          <p:nvPr>
            <p:ph type="title"/>
          </p:nvPr>
        </p:nvSpPr>
        <p:spPr>
          <a:xfrm>
            <a:off x="381000" y="285750"/>
            <a:ext cx="80787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049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>
                <a:solidFill>
                  <a:srgbClr val="EF6C00"/>
                </a:solidFill>
              </a:rPr>
              <a:t>DataBase Architecture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457200" y="121322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1003775" y="1283375"/>
            <a:ext cx="1430100" cy="7518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Keyword</a:t>
            </a:r>
            <a:endParaRPr b="1" i="1"/>
          </a:p>
        </p:txBody>
      </p:sp>
      <p:sp>
        <p:nvSpPr>
          <p:cNvPr id="187" name="Google Shape;187;p30"/>
          <p:cNvSpPr/>
          <p:nvPr/>
        </p:nvSpPr>
        <p:spPr>
          <a:xfrm>
            <a:off x="3122475" y="2491025"/>
            <a:ext cx="1292400" cy="7518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i="1" lang="en-US"/>
              <a:t>Author</a:t>
            </a:r>
            <a:endParaRPr b="1" i="1"/>
          </a:p>
        </p:txBody>
      </p:sp>
      <p:sp>
        <p:nvSpPr>
          <p:cNvPr id="188" name="Google Shape;188;p30"/>
          <p:cNvSpPr/>
          <p:nvPr/>
        </p:nvSpPr>
        <p:spPr>
          <a:xfrm>
            <a:off x="1003775" y="3636975"/>
            <a:ext cx="1430100" cy="7518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r>
              <a:rPr b="1" i="1" lang="en-US"/>
              <a:t>Paper</a:t>
            </a:r>
            <a:endParaRPr b="1" i="1"/>
          </a:p>
        </p:txBody>
      </p:sp>
      <p:sp>
        <p:nvSpPr>
          <p:cNvPr id="189" name="Google Shape;189;p30"/>
          <p:cNvSpPr/>
          <p:nvPr/>
        </p:nvSpPr>
        <p:spPr>
          <a:xfrm>
            <a:off x="6276525" y="2479025"/>
            <a:ext cx="1869000" cy="7518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SearchedKey</a:t>
            </a:r>
            <a:endParaRPr b="1" i="1"/>
          </a:p>
        </p:txBody>
      </p:sp>
      <p:sp>
        <p:nvSpPr>
          <p:cNvPr id="190" name="Google Shape;190;p30"/>
          <p:cNvSpPr txBox="1"/>
          <p:nvPr/>
        </p:nvSpPr>
        <p:spPr>
          <a:xfrm>
            <a:off x="5197650" y="2750075"/>
            <a:ext cx="728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4688900" y="2640125"/>
            <a:ext cx="1292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SEARCHED</a:t>
            </a:r>
            <a:endParaRPr b="1" i="1"/>
          </a:p>
        </p:txBody>
      </p:sp>
      <p:cxnSp>
        <p:nvCxnSpPr>
          <p:cNvPr id="192" name="Google Shape;192;p30"/>
          <p:cNvCxnSpPr>
            <a:stCxn id="187" idx="6"/>
            <a:endCxn id="191" idx="1"/>
          </p:cNvCxnSpPr>
          <p:nvPr/>
        </p:nvCxnSpPr>
        <p:spPr>
          <a:xfrm>
            <a:off x="4414875" y="2866925"/>
            <a:ext cx="2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0"/>
          <p:cNvCxnSpPr>
            <a:stCxn id="191" idx="3"/>
            <a:endCxn id="189" idx="2"/>
          </p:cNvCxnSpPr>
          <p:nvPr/>
        </p:nvCxnSpPr>
        <p:spPr>
          <a:xfrm flipH="1" rot="10800000">
            <a:off x="5981300" y="2854925"/>
            <a:ext cx="2952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0"/>
          <p:cNvSpPr txBox="1"/>
          <p:nvPr/>
        </p:nvSpPr>
        <p:spPr>
          <a:xfrm>
            <a:off x="1292575" y="2255175"/>
            <a:ext cx="1719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HAS_KEYWORD</a:t>
            </a:r>
            <a:endParaRPr b="1" i="1"/>
          </a:p>
        </p:txBody>
      </p:sp>
      <p:sp>
        <p:nvSpPr>
          <p:cNvPr id="195" name="Google Shape;195;p30"/>
          <p:cNvSpPr txBox="1"/>
          <p:nvPr/>
        </p:nvSpPr>
        <p:spPr>
          <a:xfrm>
            <a:off x="2302225" y="3254200"/>
            <a:ext cx="143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WRITES</a:t>
            </a:r>
            <a:endParaRPr b="1" i="1"/>
          </a:p>
        </p:txBody>
      </p:sp>
      <p:cxnSp>
        <p:nvCxnSpPr>
          <p:cNvPr id="196" name="Google Shape;196;p30"/>
          <p:cNvCxnSpPr/>
          <p:nvPr/>
        </p:nvCxnSpPr>
        <p:spPr>
          <a:xfrm>
            <a:off x="2867575" y="2571750"/>
            <a:ext cx="29940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>
            <a:stCxn id="194" idx="0"/>
            <a:endCxn id="186" idx="4"/>
          </p:cNvCxnSpPr>
          <p:nvPr/>
        </p:nvCxnSpPr>
        <p:spPr>
          <a:xfrm rot="10800000">
            <a:off x="1718725" y="2035275"/>
            <a:ext cx="43380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30"/>
          <p:cNvCxnSpPr>
            <a:stCxn id="195" idx="0"/>
            <a:endCxn id="187" idx="3"/>
          </p:cNvCxnSpPr>
          <p:nvPr/>
        </p:nvCxnSpPr>
        <p:spPr>
          <a:xfrm flipH="1" rot="10800000">
            <a:off x="3017275" y="3132700"/>
            <a:ext cx="2946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0"/>
          <p:cNvCxnSpPr/>
          <p:nvPr/>
        </p:nvCxnSpPr>
        <p:spPr>
          <a:xfrm flipH="1">
            <a:off x="2152525" y="3554475"/>
            <a:ext cx="4338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0"/>
          <p:cNvSpPr txBox="1"/>
          <p:nvPr/>
        </p:nvSpPr>
        <p:spPr>
          <a:xfrm>
            <a:off x="2263375" y="4400150"/>
            <a:ext cx="1802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REFERS_TO</a:t>
            </a:r>
            <a:endParaRPr b="1" i="1"/>
          </a:p>
        </p:txBody>
      </p:sp>
      <p:cxnSp>
        <p:nvCxnSpPr>
          <p:cNvPr id="201" name="Google Shape;201;p30"/>
          <p:cNvCxnSpPr>
            <a:stCxn id="188" idx="6"/>
            <a:endCxn id="200" idx="0"/>
          </p:cNvCxnSpPr>
          <p:nvPr/>
        </p:nvCxnSpPr>
        <p:spPr>
          <a:xfrm>
            <a:off x="2433875" y="4012875"/>
            <a:ext cx="730800" cy="387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0"/>
          <p:cNvCxnSpPr>
            <a:stCxn id="200" idx="1"/>
            <a:endCxn id="188" idx="4"/>
          </p:cNvCxnSpPr>
          <p:nvPr/>
        </p:nvCxnSpPr>
        <p:spPr>
          <a:xfrm rot="10800000">
            <a:off x="1718875" y="4388750"/>
            <a:ext cx="544500" cy="197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0"/>
          <p:cNvSpPr txBox="1"/>
          <p:nvPr/>
        </p:nvSpPr>
        <p:spPr>
          <a:xfrm>
            <a:off x="4790125" y="3677675"/>
            <a:ext cx="2028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3795450" y="2028600"/>
            <a:ext cx="1430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CO_AUTHORS</a:t>
            </a:r>
            <a:endParaRPr b="1" i="1"/>
          </a:p>
        </p:txBody>
      </p:sp>
      <p:cxnSp>
        <p:nvCxnSpPr>
          <p:cNvPr id="205" name="Google Shape;205;p30"/>
          <p:cNvCxnSpPr>
            <a:stCxn id="187" idx="1"/>
            <a:endCxn id="204" idx="1"/>
          </p:cNvCxnSpPr>
          <p:nvPr/>
        </p:nvCxnSpPr>
        <p:spPr>
          <a:xfrm rot="-5400000">
            <a:off x="3349093" y="2154874"/>
            <a:ext cx="408900" cy="483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0"/>
          <p:cNvCxnSpPr>
            <a:stCxn id="204" idx="2"/>
            <a:endCxn id="187" idx="6"/>
          </p:cNvCxnSpPr>
          <p:nvPr/>
        </p:nvCxnSpPr>
        <p:spPr>
          <a:xfrm rot="5400000">
            <a:off x="4207200" y="2563500"/>
            <a:ext cx="510900" cy="95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0"/>
          <p:cNvSpPr txBox="1"/>
          <p:nvPr/>
        </p:nvSpPr>
        <p:spPr>
          <a:xfrm>
            <a:off x="3756200" y="3442100"/>
            <a:ext cx="9327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Follows</a:t>
            </a:r>
            <a:endParaRPr b="1" i="1"/>
          </a:p>
        </p:txBody>
      </p:sp>
      <p:cxnSp>
        <p:nvCxnSpPr>
          <p:cNvPr id="208" name="Google Shape;208;p30"/>
          <p:cNvCxnSpPr>
            <a:stCxn id="207" idx="1"/>
            <a:endCxn id="187" idx="4"/>
          </p:cNvCxnSpPr>
          <p:nvPr/>
        </p:nvCxnSpPr>
        <p:spPr>
          <a:xfrm flipH="1" rot="10800000">
            <a:off x="3756200" y="3242750"/>
            <a:ext cx="12600" cy="363000"/>
          </a:xfrm>
          <a:prstGeom prst="curvedConnector4">
            <a:avLst>
              <a:gd fmla="val -1889881" name="adj1"/>
              <a:gd fmla="val 7253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0"/>
          <p:cNvCxnSpPr>
            <a:stCxn id="207" idx="3"/>
            <a:endCxn id="187" idx="6"/>
          </p:cNvCxnSpPr>
          <p:nvPr/>
        </p:nvCxnSpPr>
        <p:spPr>
          <a:xfrm rot="10800000">
            <a:off x="4415000" y="2866850"/>
            <a:ext cx="273900" cy="738900"/>
          </a:xfrm>
          <a:prstGeom prst="curvedConnector3">
            <a:avLst>
              <a:gd fmla="val -8693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idx="4294967295" type="sldNum"/>
          </p:nvPr>
        </p:nvSpPr>
        <p:spPr>
          <a:xfrm>
            <a:off x="8610601" y="4908948"/>
            <a:ext cx="5319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 txBox="1"/>
          <p:nvPr>
            <p:ph type="title"/>
          </p:nvPr>
        </p:nvSpPr>
        <p:spPr>
          <a:xfrm>
            <a:off x="381000" y="285750"/>
            <a:ext cx="80787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049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/>
              <a:t>System Implementation</a:t>
            </a:r>
            <a:r>
              <a:rPr lang="en-US">
                <a:solidFill>
                  <a:srgbClr val="C00000"/>
                </a:solidFill>
              </a:rPr>
              <a:t> 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249239" y="589360"/>
            <a:ext cx="8759700" cy="4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049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184150" lvl="1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184150" lvl="1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184150" lvl="1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9551"/>
            <a:ext cx="7244424" cy="29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641400" y="3553775"/>
            <a:ext cx="39306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Frontend/ Backend MVC</a:t>
            </a:r>
            <a:endParaRPr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RESTful APIs</a:t>
            </a:r>
            <a:endParaRPr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Design Pattern</a:t>
            </a:r>
            <a:endParaRPr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Singleton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82150" y="69400"/>
            <a:ext cx="8079300" cy="6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Challenges with Complex Query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82125" y="855599"/>
            <a:ext cx="8448000" cy="3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Some features require very complicated queries that can potentially impact performance. We tackle some of these challenges by creating additional relations to assist query optimization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Example: given two authors, find the shortest path between them.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There is no direct links between co-authors in the original data schema.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We create direct “Co-Author” relations between authors that have collaborations on some papers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We apply the built-in shortest path function to retrieve the degree of separation between two authors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82138" y="221800"/>
            <a:ext cx="8079300" cy="3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82137" y="727738"/>
            <a:ext cx="8448000" cy="4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Login &amp; A</a:t>
            </a:r>
            <a:r>
              <a:rPr lang="en-US"/>
              <a:t>ccount Activities</a:t>
            </a:r>
            <a:endParaRPr/>
          </a:p>
        </p:txBody>
      </p:sp>
      <p:pic>
        <p:nvPicPr>
          <p:cNvPr id="231" name="Google Shape;231;p33" title="2018 12 03 23 42 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400" y="14344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82138" y="221800"/>
            <a:ext cx="8079300" cy="3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	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82137" y="727738"/>
            <a:ext cx="8448000" cy="4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Account Activities </a:t>
            </a:r>
            <a:r>
              <a:rPr lang="en-US"/>
              <a:t>continued</a:t>
            </a:r>
            <a:endParaRPr/>
          </a:p>
        </p:txBody>
      </p:sp>
      <p:pic>
        <p:nvPicPr>
          <p:cNvPr id="238" name="Google Shape;238;p34" title="AuthorProfil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864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82113" y="214575"/>
            <a:ext cx="8079300" cy="3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382137" y="665213"/>
            <a:ext cx="8448000" cy="4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Paper Categorization</a:t>
            </a:r>
            <a:endParaRPr/>
          </a:p>
        </p:txBody>
      </p:sp>
      <p:pic>
        <p:nvPicPr>
          <p:cNvPr id="245" name="Google Shape;245;p35" title="ctgr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225" y="1324100"/>
            <a:ext cx="4401800" cy="33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82138" y="221800"/>
            <a:ext cx="8079300" cy="3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82137" y="727738"/>
            <a:ext cx="8448000" cy="4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All kinds of Search</a:t>
            </a:r>
            <a:endParaRPr/>
          </a:p>
        </p:txBody>
      </p:sp>
      <p:pic>
        <p:nvPicPr>
          <p:cNvPr id="252" name="Google Shape;252;p36" title="2018 12 04 00 00 5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125" y="13679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82138" y="221800"/>
            <a:ext cx="8079300" cy="3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382137" y="727738"/>
            <a:ext cx="8448000" cy="4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All kinds of Search, continued</a:t>
            </a:r>
            <a:endParaRPr/>
          </a:p>
        </p:txBody>
      </p:sp>
      <p:pic>
        <p:nvPicPr>
          <p:cNvPr id="259" name="Google Shape;259;p37" title="visitHistory rqmt1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38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82138" y="221800"/>
            <a:ext cx="8079300" cy="3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82137" y="727738"/>
            <a:ext cx="8448000" cy="4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Top Citation &amp; Author Network &amp; Paper Network</a:t>
            </a:r>
            <a:endParaRPr/>
          </a:p>
        </p:txBody>
      </p:sp>
      <p:pic>
        <p:nvPicPr>
          <p:cNvPr id="266" name="Google Shape;266;p38" title="final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800" y="1338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82138" y="221800"/>
            <a:ext cx="8079300" cy="3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82137" y="727738"/>
            <a:ext cx="8448000" cy="4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Workflow </a:t>
            </a:r>
            <a:r>
              <a:rPr lang="en-US"/>
              <a:t>Integration</a:t>
            </a:r>
            <a:endParaRPr/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275" y="1354925"/>
            <a:ext cx="5363449" cy="37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4294967295" type="sldNum"/>
          </p:nvPr>
        </p:nvSpPr>
        <p:spPr>
          <a:xfrm>
            <a:off x="8610601" y="4908948"/>
            <a:ext cx="5319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2"/>
          <p:cNvSpPr txBox="1"/>
          <p:nvPr>
            <p:ph type="title"/>
          </p:nvPr>
        </p:nvSpPr>
        <p:spPr>
          <a:xfrm>
            <a:off x="381000" y="285750"/>
            <a:ext cx="80787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049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Roadmap</a:t>
            </a:r>
            <a:endParaRPr/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249239" y="666750"/>
            <a:ext cx="8759700" cy="4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049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/>
              <a:t>Introduction</a:t>
            </a:r>
            <a:endParaRPr b="1">
              <a:solidFill>
                <a:srgbClr val="FF9900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/>
              <a:t>Motivation </a:t>
            </a:r>
            <a:endParaRPr>
              <a:solidFill>
                <a:srgbClr val="FF9900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/>
              <a:t>Related work</a:t>
            </a:r>
            <a:endParaRPr>
              <a:solidFill>
                <a:srgbClr val="FF9900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/>
              <a:t>System design</a:t>
            </a:r>
            <a:endParaRPr b="1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/>
              <a:t>System implementation</a:t>
            </a:r>
            <a:endParaRPr b="1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Challenges</a:t>
            </a:r>
            <a:endParaRPr b="1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/>
              <a:t>Demo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/>
              <a:t>Conclusions and future work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382125" y="159175"/>
            <a:ext cx="80793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382125" y="756099"/>
            <a:ext cx="84480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Scalability Challenges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Some APIs require more complex query and therefore more compute power.When called frequently, it creates scalability issues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Solution: Decouple particular queries and turn them into independent micro services (Separate JVMs) away from the general “backend” JVM.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Read Performance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Since most of our operations are reads, we can use cache to improve read performance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Proposal: key-value pairs stored in LinkedHashMap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382150" y="69400"/>
            <a:ext cx="8079300" cy="6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 Continued...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82125" y="802299"/>
            <a:ext cx="84480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Periodic Statistics Improvement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We don’t want to recompute the entire period every time it’s requested.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Pre-compute: background threads can be spun to periodically run and aggregate the results in memory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High Availability and Disaster Recoverability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 idea is to eliminate single point of failure by introducing redundancy into the system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Typical Architecture: load-balancing between multiple play servers so if one dies and system continues to function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replica of the database in the event of disaster.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2" name="Google Shape;29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825" y="1759712"/>
            <a:ext cx="5213125" cy="26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347988" y="367325"/>
            <a:ext cx="8079300" cy="3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348000" y="599990"/>
            <a:ext cx="84480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  It’s a data intensive software system for SOSE research community</a:t>
            </a:r>
            <a:r>
              <a:rPr lang="en-US" sz="2000"/>
              <a:t> </a:t>
            </a:r>
            <a:endParaRPr sz="1800"/>
          </a:p>
        </p:txBody>
      </p:sp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900" y="1353152"/>
            <a:ext cx="5069500" cy="34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347988" y="279975"/>
            <a:ext cx="8079300" cy="3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348000" y="575341"/>
            <a:ext cx="84480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To understand and get insights of data is the current big challenge for almost every industry.</a:t>
            </a:r>
            <a:endParaRPr/>
          </a:p>
        </p:txBody>
      </p:sp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250" y="1458251"/>
            <a:ext cx="3658175" cy="33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382113" y="201550"/>
            <a:ext cx="8079300" cy="3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Database</a:t>
            </a:r>
            <a:endParaRPr/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82125" y="496941"/>
            <a:ext cx="8448000" cy="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Relation database is not good choice to get insights especially data like research community which involves relations and networks. </a:t>
            </a:r>
            <a:endParaRPr/>
          </a:p>
        </p:txBody>
      </p:sp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250" y="1426951"/>
            <a:ext cx="3564100" cy="34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82125" y="295625"/>
            <a:ext cx="8079300" cy="3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Insights</a:t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48000" y="551990"/>
            <a:ext cx="84480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But this is not the complete solution. </a:t>
            </a:r>
            <a:endParaRPr/>
          </a:p>
        </p:txBody>
      </p:sp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788" y="1286577"/>
            <a:ext cx="5041976" cy="36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48000" y="293091"/>
            <a:ext cx="8448000" cy="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So that’s how we developed this application which collects, aggregates,  classifies, analyzes and visualizes the data.</a:t>
            </a:r>
            <a:endParaRPr/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50" y="1406850"/>
            <a:ext cx="8362601" cy="3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610601" y="4908948"/>
            <a:ext cx="5319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43000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850" y="1302375"/>
            <a:ext cx="3110373" cy="12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0963" y="3080100"/>
            <a:ext cx="3336150" cy="1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>
            <p:ph type="title"/>
          </p:nvPr>
        </p:nvSpPr>
        <p:spPr>
          <a:xfrm>
            <a:off x="457200" y="179803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8610601" y="4908948"/>
            <a:ext cx="5319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 txBox="1"/>
          <p:nvPr>
            <p:ph type="title"/>
          </p:nvPr>
        </p:nvSpPr>
        <p:spPr>
          <a:xfrm>
            <a:off x="381000" y="285750"/>
            <a:ext cx="80787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1049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>
                <a:solidFill>
                  <a:srgbClr val="EF6C00"/>
                </a:solidFill>
              </a:rPr>
              <a:t>System Design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249239" y="589360"/>
            <a:ext cx="8759700" cy="4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049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184150" lvl="1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184150" lvl="1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184150" lvl="1" marL="2857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53" name="Google Shape;153;p29"/>
          <p:cNvSpPr/>
          <p:nvPr/>
        </p:nvSpPr>
        <p:spPr>
          <a:xfrm>
            <a:off x="1306350" y="1526300"/>
            <a:ext cx="1760100" cy="29010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/>
          <p:nvPr/>
        </p:nvSpPr>
        <p:spPr>
          <a:xfrm>
            <a:off x="4079050" y="1526300"/>
            <a:ext cx="1760100" cy="29010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/>
          <p:nvPr/>
        </p:nvSpPr>
        <p:spPr>
          <a:xfrm>
            <a:off x="1540050" y="1811750"/>
            <a:ext cx="1292700" cy="49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Model</a:t>
            </a:r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1540050" y="2729300"/>
            <a:ext cx="1292700" cy="49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Controller</a:t>
            </a:r>
            <a:endParaRPr/>
          </a:p>
        </p:txBody>
      </p:sp>
      <p:sp>
        <p:nvSpPr>
          <p:cNvPr id="157" name="Google Shape;157;p29"/>
          <p:cNvSpPr/>
          <p:nvPr/>
        </p:nvSpPr>
        <p:spPr>
          <a:xfrm>
            <a:off x="1540050" y="3646850"/>
            <a:ext cx="1292700" cy="49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View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600" y="2021300"/>
            <a:ext cx="1760099" cy="17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/>
          <p:nvPr/>
        </p:nvSpPr>
        <p:spPr>
          <a:xfrm>
            <a:off x="4312750" y="1811750"/>
            <a:ext cx="1292700" cy="49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Model</a:t>
            </a:r>
            <a:endParaRPr/>
          </a:p>
        </p:txBody>
      </p:sp>
      <p:sp>
        <p:nvSpPr>
          <p:cNvPr id="160" name="Google Shape;160;p29"/>
          <p:cNvSpPr/>
          <p:nvPr/>
        </p:nvSpPr>
        <p:spPr>
          <a:xfrm>
            <a:off x="4312750" y="2729300"/>
            <a:ext cx="1292700" cy="49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Controller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572" y="1177575"/>
            <a:ext cx="634150" cy="6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6950" y="660373"/>
            <a:ext cx="1760100" cy="60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0325" y="4062100"/>
            <a:ext cx="904850" cy="9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/>
          <p:nvPr/>
        </p:nvSpPr>
        <p:spPr>
          <a:xfrm>
            <a:off x="6003425" y="2475300"/>
            <a:ext cx="634200" cy="37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6003425" y="2997575"/>
            <a:ext cx="634200" cy="373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3255650" y="2475300"/>
            <a:ext cx="634200" cy="37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3255650" y="2997575"/>
            <a:ext cx="634200" cy="373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6003425" y="3452075"/>
            <a:ext cx="904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cypher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3327600" y="2035050"/>
            <a:ext cx="4788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</a:t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3402050" y="3469250"/>
            <a:ext cx="341400" cy="49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075" y="3489750"/>
            <a:ext cx="794000" cy="80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/>
          <p:nvPr/>
        </p:nvSpPr>
        <p:spPr>
          <a:xfrm>
            <a:off x="1923900" y="2381975"/>
            <a:ext cx="209400" cy="27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1923900" y="3299675"/>
            <a:ext cx="209400" cy="27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4659250" y="2382125"/>
            <a:ext cx="209400" cy="27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 flipH="1" rot="10800000">
            <a:off x="2276850" y="2382125"/>
            <a:ext cx="209400" cy="27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/>
          <p:nvPr/>
        </p:nvSpPr>
        <p:spPr>
          <a:xfrm flipH="1" rot="10800000">
            <a:off x="2276850" y="3299675"/>
            <a:ext cx="209400" cy="27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 flipH="1" rot="10800000">
            <a:off x="5012200" y="2382125"/>
            <a:ext cx="209400" cy="27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