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4" r:id="rId10"/>
    <p:sldId id="272" r:id="rId11"/>
    <p:sldId id="273" r:id="rId12"/>
    <p:sldId id="275" r:id="rId13"/>
    <p:sldId id="274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2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08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7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5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89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6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43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1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9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9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6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4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4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058" y="609601"/>
            <a:ext cx="7729141" cy="2751666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Fake News Detection</a:t>
            </a:r>
            <a:br>
              <a:rPr lang="en-US" sz="4400" dirty="0"/>
            </a:br>
            <a:r>
              <a:rPr lang="en-US" sz="4400" dirty="0"/>
              <a:t>USING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059" y="4867276"/>
            <a:ext cx="6964366" cy="923924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solidFill>
                  <a:srgbClr val="E6E6E6"/>
                </a:solidFill>
              </a:rPr>
              <a:t>By: HARSHA SIKHA</a:t>
            </a:r>
            <a:endParaRPr lang="en-US" sz="2800" dirty="0">
              <a:solidFill>
                <a:srgbClr val="E6E6E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D7CF-E723-06BE-B9CA-C6092EB1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Sentient"/>
              </a:rPr>
              <a:t> Model Evaluation Scores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7416C-C793-4994-2E70-8BE6E533A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09090B"/>
                </a:solidFill>
                <a:effectLst/>
                <a:latin typeface="Sentient"/>
              </a:rPr>
              <a:t>Naive Bayes</a:t>
            </a:r>
          </a:p>
          <a:p>
            <a:pPr algn="l"/>
            <a:r>
              <a:rPr lang="en-US" sz="1400" b="1" i="0" dirty="0">
                <a:effectLst/>
                <a:latin typeface="system-ui"/>
              </a:rPr>
              <a:t>Text Classification Strength:</a:t>
            </a:r>
            <a:r>
              <a:rPr lang="en-US" sz="1400" b="0" i="0" dirty="0">
                <a:effectLst/>
                <a:latin typeface="system-ui"/>
              </a:rPr>
              <a:t> Naive Bayes performs well with high-dimensional text data, especially with TF-IDF features.</a:t>
            </a:r>
          </a:p>
          <a:p>
            <a:pPr algn="l"/>
            <a:r>
              <a:rPr lang="en-US" sz="1400" b="1" i="0" dirty="0">
                <a:effectLst/>
                <a:latin typeface="system-ui"/>
              </a:rPr>
              <a:t>Fast &amp; Scalable:</a:t>
            </a:r>
            <a:r>
              <a:rPr lang="en-US" sz="1400" b="0" i="0" dirty="0">
                <a:effectLst/>
                <a:latin typeface="system-ui"/>
              </a:rPr>
              <a:t> It is computationally efficient, making it suitable for large datasets.</a:t>
            </a:r>
          </a:p>
          <a:p>
            <a:pPr algn="l"/>
            <a:r>
              <a:rPr lang="en-US" sz="1400" b="1" i="0" dirty="0">
                <a:effectLst/>
                <a:latin typeface="system-ui"/>
              </a:rPr>
              <a:t>Probabilistic Approach:</a:t>
            </a:r>
            <a:r>
              <a:rPr lang="en-US" sz="1400" b="0" i="0" dirty="0">
                <a:effectLst/>
                <a:latin typeface="system-ui"/>
              </a:rPr>
              <a:t> Estimates word probabilities for each class, making it interpretable and robust to noise.</a:t>
            </a:r>
          </a:p>
          <a:p>
            <a:pPr algn="l"/>
            <a:r>
              <a:rPr lang="en-US" sz="1400" b="1" i="0" dirty="0">
                <a:effectLst/>
                <a:latin typeface="system-ui"/>
              </a:rPr>
              <a:t>Good Precision &amp; Recall (0.95):</a:t>
            </a:r>
            <a:r>
              <a:rPr lang="en-US" sz="1400" b="0" i="0" dirty="0">
                <a:effectLst/>
                <a:latin typeface="system-ui"/>
              </a:rPr>
              <a:t> Naive Bayes provides a well-balanced performance for both Fake &amp; Real News.</a:t>
            </a:r>
          </a:p>
          <a:p>
            <a:pPr algn="l"/>
            <a:r>
              <a:rPr lang="en-US" sz="1400" b="1" i="0" dirty="0">
                <a:effectLst/>
                <a:latin typeface="system-ui"/>
              </a:rPr>
              <a:t>Slightly Lower Accuracy than SGD:</a:t>
            </a:r>
            <a:r>
              <a:rPr lang="en-US" sz="1400" b="0" i="0" dirty="0">
                <a:effectLst/>
                <a:latin typeface="system-ui"/>
              </a:rPr>
              <a:t> While Naive Bayes (94.77%) performs well, SGD Logistic Regression (98.61%) shows better classification power.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CCDB-E3E5-493A-E579-C9099DF2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Sentient"/>
              </a:rPr>
              <a:t> Model Evaluation Scores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0546-A6CF-0650-BAA7-4EBD6C17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sz="2300" b="1" dirty="0">
                <a:effectLst/>
                <a:latin typeface="var(--jp-content-font-family)"/>
              </a:rPr>
              <a:t> SVM with Stochastic Gradient Descent (SGD) </a:t>
            </a:r>
          </a:p>
          <a:p>
            <a:pPr algn="l"/>
            <a:r>
              <a:rPr lang="en-US" sz="1500" b="1" dirty="0">
                <a:effectLst/>
                <a:latin typeface="var(--jp-content-font-family)"/>
              </a:rPr>
              <a:t>Effective for High-Dimensional Data:</a:t>
            </a:r>
            <a:r>
              <a:rPr lang="en-US" sz="1500" dirty="0">
                <a:effectLst/>
                <a:latin typeface="var(--jp-content-font-family)"/>
              </a:rPr>
              <a:t> SVM works well with text-based features like TF-IDF.</a:t>
            </a:r>
          </a:p>
          <a:p>
            <a:pPr algn="l"/>
            <a:r>
              <a:rPr lang="en-US" sz="1500" b="1" dirty="0">
                <a:effectLst/>
                <a:latin typeface="var(--jp-content-font-family)"/>
              </a:rPr>
              <a:t>Margin Optimization:</a:t>
            </a:r>
            <a:r>
              <a:rPr lang="en-US" sz="1500" dirty="0">
                <a:effectLst/>
                <a:latin typeface="var(--jp-content-font-family)"/>
              </a:rPr>
              <a:t> Maximizes the margin between classes for better generalization.</a:t>
            </a:r>
          </a:p>
          <a:p>
            <a:pPr algn="l"/>
            <a:r>
              <a:rPr lang="en-US" sz="1500" b="1" dirty="0">
                <a:effectLst/>
                <a:latin typeface="var(--jp-content-font-family)"/>
              </a:rPr>
              <a:t>Scalability:</a:t>
            </a:r>
            <a:r>
              <a:rPr lang="en-US" sz="1500" dirty="0">
                <a:effectLst/>
                <a:latin typeface="var(--jp-content-font-family)"/>
              </a:rPr>
              <a:t> The SGD-based SVM is computationally efficient for large datasets.</a:t>
            </a:r>
          </a:p>
          <a:p>
            <a:pPr algn="l"/>
            <a:r>
              <a:rPr lang="en-US" sz="1500" b="1" dirty="0">
                <a:effectLst/>
                <a:latin typeface="var(--jp-content-font-family)"/>
              </a:rPr>
              <a:t>Highest Accuracy (99.29%):</a:t>
            </a:r>
            <a:r>
              <a:rPr lang="en-US" sz="1500" dirty="0">
                <a:effectLst/>
                <a:latin typeface="var(--jp-content-font-family)"/>
              </a:rPr>
              <a:t> The SVM model outperforms both SGD Logistic Regression (98.61%) and Naive Bayes (94.77%).</a:t>
            </a:r>
          </a:p>
          <a:p>
            <a:pPr algn="l"/>
            <a:r>
              <a:rPr lang="en-US" sz="1500" b="1" dirty="0">
                <a:effectLst/>
                <a:latin typeface="var(--jp-content-font-family)"/>
              </a:rPr>
              <a:t>Excellent Precision &amp; Recall:</a:t>
            </a:r>
            <a:r>
              <a:rPr lang="en-US" sz="1500" dirty="0">
                <a:effectLst/>
                <a:latin typeface="var(--jp-content-font-family)"/>
              </a:rPr>
              <a:t> SVM achieves near-perfect classification, making it highly reliable.</a:t>
            </a:r>
          </a:p>
          <a:p>
            <a:pPr algn="l"/>
            <a:r>
              <a:rPr lang="en-US" sz="1500" b="1" dirty="0">
                <a:effectLst/>
                <a:latin typeface="var(--jp-content-font-family)"/>
              </a:rPr>
              <a:t>Better at Handling Class Overlap:</a:t>
            </a:r>
            <a:r>
              <a:rPr lang="en-US" sz="1500" dirty="0">
                <a:effectLst/>
                <a:latin typeface="var(--jp-content-font-family)"/>
              </a:rPr>
              <a:t> Unlike Naive Bayes, SVM finds the optimal decision boundary for improved classification.</a:t>
            </a:r>
          </a:p>
          <a:p>
            <a:pPr marL="0" indent="0" algn="r">
              <a:buNone/>
            </a:pPr>
            <a:endParaRPr lang="en-US" dirty="0">
              <a:effectLst/>
              <a:latin typeface="var(--jp-cell-prompt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331417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D5B2-F1CC-3C58-043F-EB842829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1CC0-A0C8-B5C4-E86A-E3800B3B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9090B"/>
                </a:solidFill>
                <a:effectLst/>
                <a:latin typeface="Sentient"/>
              </a:rPr>
              <a:t>LSTM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Sentient"/>
              </a:rPr>
              <a:t>Description</a:t>
            </a:r>
            <a:r>
              <a:rPr lang="en-US" sz="1400" b="0" i="0" dirty="0">
                <a:solidFill>
                  <a:srgbClr val="09090B"/>
                </a:solidFill>
                <a:effectLst/>
                <a:latin typeface="__DM_Sans_05e5f9"/>
              </a:rPr>
              <a:t>: A type of recurrent neural network designed to learn from sequences of data, particularly useful for understanding the context in text sequences.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Sentient"/>
              </a:rPr>
              <a:t>Accuracy</a:t>
            </a:r>
            <a:r>
              <a:rPr lang="en-US" sz="1400" b="0" i="0" dirty="0">
                <a:solidFill>
                  <a:srgbClr val="09090B"/>
                </a:solidFill>
                <a:effectLst/>
                <a:latin typeface="__DM_Sans_05e5f9"/>
              </a:rPr>
              <a:t>: 99.62%</a:t>
            </a:r>
          </a:p>
          <a:p>
            <a:pPr marL="0" indent="0">
              <a:buNone/>
            </a:pPr>
            <a:endParaRPr lang="en-US" b="0" i="0" dirty="0">
              <a:solidFill>
                <a:srgbClr val="09090B"/>
              </a:solidFill>
              <a:effectLst/>
              <a:latin typeface="Sentien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5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CEAB-D8CA-79C0-14AA-D1A63B4C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__DM_Sans_05e5f9"/>
              </a:rPr>
              <a:t>Model Comparison</a:t>
            </a:r>
          </a:p>
        </p:txBody>
      </p:sp>
      <p:pic>
        <p:nvPicPr>
          <p:cNvPr id="5" name="Content Placeholder 4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81E0567-77C6-E9D5-680E-A4E2819C4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722"/>
          <a:stretch/>
        </p:blipFill>
        <p:spPr>
          <a:xfrm>
            <a:off x="1751482" y="2550016"/>
            <a:ext cx="5524097" cy="3469783"/>
          </a:xfrm>
        </p:spPr>
      </p:pic>
    </p:spTree>
    <p:extLst>
      <p:ext uri="{BB962C8B-B14F-4D97-AF65-F5344CB8AC3E}">
        <p14:creationId xmlns:p14="http://schemas.microsoft.com/office/powerpoint/2010/main" val="4176191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F86D-11BF-6666-7D71-AA07A1E5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1734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537AF-C706-96DD-74D1-2072B3B9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2666999"/>
            <a:ext cx="7429499" cy="31242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090B"/>
                </a:solidFill>
                <a:effectLst/>
                <a:latin typeface="Sentient"/>
              </a:rPr>
              <a:t>Outcomes</a:t>
            </a:r>
            <a:r>
              <a:rPr lang="en-US" b="0" i="0" dirty="0">
                <a:solidFill>
                  <a:srgbClr val="09090B"/>
                </a:solidFill>
                <a:effectLst/>
                <a:latin typeface="__DM_Sans_05e5f9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090B"/>
                </a:solidFill>
                <a:effectLst/>
                <a:latin typeface="__DM_Sans_05e5f9"/>
              </a:rPr>
              <a:t>The project successfully demonstrated the capability of machine learning and deep learning models to classify news articles accurately.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090B"/>
                </a:solidFill>
                <a:effectLst/>
                <a:latin typeface="__DM_Sans_05e5f9"/>
              </a:rPr>
              <a:t>LSTM achieved the highest accuracy at </a:t>
            </a:r>
            <a:r>
              <a:rPr lang="en-US" b="0" i="0" dirty="0">
                <a:solidFill>
                  <a:srgbClr val="09090B"/>
                </a:solidFill>
                <a:effectLst/>
                <a:latin typeface="Sentient"/>
              </a:rPr>
              <a:t>99.62%</a:t>
            </a:r>
            <a:r>
              <a:rPr lang="en-US" b="0" i="0" dirty="0">
                <a:solidFill>
                  <a:srgbClr val="09090B"/>
                </a:solidFill>
                <a:effectLst/>
                <a:latin typeface="__DM_Sans_05e5f9"/>
              </a:rPr>
              <a:t>, while SVM closely followed with </a:t>
            </a:r>
            <a:r>
              <a:rPr lang="en-US" b="0" i="0" dirty="0">
                <a:solidFill>
                  <a:srgbClr val="09090B"/>
                </a:solidFill>
                <a:effectLst/>
                <a:latin typeface="Sentient"/>
              </a:rPr>
              <a:t>99.29%</a:t>
            </a:r>
            <a:r>
              <a:rPr lang="en-US" b="0" i="0" dirty="0">
                <a:solidFill>
                  <a:srgbClr val="09090B"/>
                </a:solidFill>
                <a:effectLst/>
                <a:latin typeface="__DM_Sans_05e5f9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090B"/>
                </a:solidFill>
                <a:effectLst/>
                <a:latin typeface="__DM_Sans_05e5f9"/>
              </a:rPr>
              <a:t>Integration with Streamlit enhances accessibility and usability for end-users.</a:t>
            </a:r>
          </a:p>
        </p:txBody>
      </p:sp>
    </p:spTree>
    <p:extLst>
      <p:ext uri="{BB962C8B-B14F-4D97-AF65-F5344CB8AC3E}">
        <p14:creationId xmlns:p14="http://schemas.microsoft.com/office/powerpoint/2010/main" val="375020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173480"/>
          </a:xfrm>
        </p:spPr>
        <p:txBody>
          <a:bodyPr>
            <a:normAutofit/>
          </a:bodyPr>
          <a:lstStyle/>
          <a:p>
            <a:pPr algn="ctr">
              <a:lnSpc>
                <a:spcPts val="2850"/>
              </a:lnSpc>
            </a:pPr>
            <a:r>
              <a:rPr lang="en-US" b="1" i="0" dirty="0">
                <a:effectLst/>
                <a:latin typeface="Sentient"/>
              </a:rPr>
              <a:t> 	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666999"/>
            <a:ext cx="7429499" cy="31242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9090B"/>
                </a:solidFill>
                <a:effectLst/>
                <a:latin typeface="Sentient"/>
              </a:rPr>
              <a:t>Objective</a:t>
            </a:r>
            <a:r>
              <a:rPr lang="en-US" b="1" i="0" dirty="0">
                <a:solidFill>
                  <a:srgbClr val="09090B"/>
                </a:solidFill>
                <a:effectLst/>
                <a:latin typeface="__DM_Sans_05e5f9"/>
              </a:rPr>
              <a:t>: </a:t>
            </a:r>
            <a:r>
              <a:rPr lang="en-US" b="0" i="0" dirty="0">
                <a:solidFill>
                  <a:srgbClr val="09090B"/>
                </a:solidFill>
                <a:effectLst/>
                <a:latin typeface="__DM_Sans_05e5f9"/>
              </a:rPr>
              <a:t>To build a model that accurately classifies news articles as real or fake using various machine learning and deep learning approaches.</a:t>
            </a:r>
          </a:p>
          <a:p>
            <a:pPr marL="0" indent="0" algn="l">
              <a:buNone/>
            </a:pPr>
            <a:endParaRPr lang="en-US" b="0" i="0" dirty="0">
              <a:solidFill>
                <a:srgbClr val="09090B"/>
              </a:solidFill>
              <a:effectLst/>
              <a:latin typeface="__DM_Sans_05e5f9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9090B"/>
                </a:solidFill>
                <a:effectLst/>
                <a:latin typeface="Sentient"/>
              </a:rPr>
              <a:t>Techniques Used</a:t>
            </a:r>
            <a:r>
              <a:rPr lang="en-US" b="1" i="0" dirty="0">
                <a:solidFill>
                  <a:srgbClr val="09090B"/>
                </a:solidFill>
                <a:effectLst/>
                <a:latin typeface="__DM_Sans_05e5f9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9090B"/>
                </a:solidFill>
                <a:effectLst/>
                <a:latin typeface="__DM_Sans_05e5f9"/>
              </a:rPr>
              <a:t>Natural Language Processing (NLP)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9090B"/>
                </a:solidFill>
                <a:effectLst/>
                <a:latin typeface="__DM_Sans_05e5f9"/>
              </a:rPr>
              <a:t>Traditional Machine Learning (Logistic Regression, Naive Bayes, SVM)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9090B"/>
                </a:solidFill>
                <a:effectLst/>
                <a:latin typeface="__DM_Sans_05e5f9"/>
              </a:rPr>
              <a:t>Deep Learning (LSTM)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17348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__DM_Sans_05e5f9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666999"/>
            <a:ext cx="7429499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__DM_Sans_05e5f9"/>
              </a:rPr>
              <a:t>The dataset contains labeled news articles classified as True or Fake. Exploratory Data Analysis was performed to understand class distribution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__DM_Sans_05e5f9"/>
              </a:rPr>
              <a:t>Sourced from Kaggle providing labeled news content.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173480"/>
          </a:xfrm>
        </p:spPr>
        <p:txBody>
          <a:bodyPr>
            <a:normAutofit/>
          </a:bodyPr>
          <a:lstStyle/>
          <a:p>
            <a:pPr algn="ctr"/>
            <a:r>
              <a:rPr lang="en-US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459" y="2666999"/>
            <a:ext cx="7429499" cy="3124201"/>
          </a:xfrm>
        </p:spPr>
        <p:txBody>
          <a:bodyPr>
            <a:normAutofit/>
          </a:bodyPr>
          <a:lstStyle/>
          <a:p>
            <a:r>
              <a:rPr dirty="0">
                <a:latin typeface="__DM_Sans_05e5f9"/>
              </a:rPr>
              <a:t>Key preprocessing steps include:</a:t>
            </a:r>
          </a:p>
          <a:p>
            <a:r>
              <a:rPr dirty="0">
                <a:latin typeface="__DM_Sans_05e5f9"/>
              </a:rPr>
              <a:t>Removing special characters</a:t>
            </a:r>
          </a:p>
          <a:p>
            <a:r>
              <a:rPr dirty="0">
                <a:latin typeface="__DM_Sans_05e5f9"/>
              </a:rPr>
              <a:t>Converting text to lowercase</a:t>
            </a:r>
          </a:p>
          <a:p>
            <a:r>
              <a:rPr dirty="0">
                <a:latin typeface="__DM_Sans_05e5f9"/>
              </a:rPr>
              <a:t>Tokenization</a:t>
            </a:r>
          </a:p>
          <a:p>
            <a:r>
              <a:rPr dirty="0">
                <a:latin typeface="__DM_Sans_05e5f9"/>
              </a:rPr>
              <a:t>Removing </a:t>
            </a:r>
            <a:r>
              <a:rPr dirty="0" err="1">
                <a:latin typeface="__DM_Sans_05e5f9"/>
              </a:rPr>
              <a:t>stopwords</a:t>
            </a:r>
            <a:endParaRPr dirty="0">
              <a:latin typeface="__DM_Sans_05e5f9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52C01CE-770F-B0E3-B6FD-41FABFBE05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78" t="36211" r="38431" b="-2600"/>
          <a:stretch/>
        </p:blipFill>
        <p:spPr>
          <a:xfrm>
            <a:off x="3738282" y="2895601"/>
            <a:ext cx="5074023" cy="33527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173480"/>
          </a:xfrm>
        </p:spPr>
        <p:txBody>
          <a:bodyPr>
            <a:normAutofit/>
          </a:bodyPr>
          <a:lstStyle/>
          <a:p>
            <a:pPr algn="ctr"/>
            <a:r>
              <a:rPr dirty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666999"/>
            <a:ext cx="7429499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latin typeface="__DM_Sans_05e5f9"/>
              </a:rPr>
              <a:t>TF-IDF Vectorization was used to transform text into numerical representation. It helps in identifying important words while reducing noise.</a:t>
            </a:r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45203E22-1DB1-EE4C-228F-5B9BBB8A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25" y="4091735"/>
            <a:ext cx="7588965" cy="9831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8FE5-4E0D-38CC-5E49-93659E5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__DM_Sans_05e5f9"/>
              </a:rPr>
              <a:t>Bar Chart for Most Common Words</a:t>
            </a:r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0FF0EE68-3EAA-DA82-E63E-5065A2D4F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599"/>
          <a:stretch/>
        </p:blipFill>
        <p:spPr>
          <a:xfrm>
            <a:off x="136637" y="2401456"/>
            <a:ext cx="8870726" cy="3703782"/>
          </a:xfrm>
        </p:spPr>
      </p:pic>
    </p:spTree>
    <p:extLst>
      <p:ext uri="{BB962C8B-B14F-4D97-AF65-F5344CB8AC3E}">
        <p14:creationId xmlns:p14="http://schemas.microsoft.com/office/powerpoint/2010/main" val="332238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3CDF-D488-6A6D-90A4-8E1F1A39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__DM_Sans_05e5f9"/>
              </a:rPr>
              <a:t>PCA Visualization of TF-IDF Features</a:t>
            </a:r>
          </a:p>
        </p:txBody>
      </p:sp>
      <p:pic>
        <p:nvPicPr>
          <p:cNvPr id="5" name="Content Placeholder 4" descr="A red and blue dot diagram&#10;&#10;Description automatically generated">
            <a:extLst>
              <a:ext uri="{FF2B5EF4-FFF2-40B4-BE49-F238E27FC236}">
                <a16:creationId xmlns:a16="http://schemas.microsoft.com/office/drawing/2014/main" id="{73EDF5D4-FAAB-1251-1AEE-9C7BA1F04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415" y="3029755"/>
            <a:ext cx="4789574" cy="36118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ABA5CB-D597-1409-C5FB-54E2A69D76D7}"/>
              </a:ext>
            </a:extLst>
          </p:cNvPr>
          <p:cNvSpPr txBox="1"/>
          <p:nvPr/>
        </p:nvSpPr>
        <p:spPr>
          <a:xfrm>
            <a:off x="782258" y="2279559"/>
            <a:ext cx="731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9090B"/>
                </a:solidFill>
                <a:effectLst/>
                <a:latin typeface="__DM_Sans_05e5f9"/>
              </a:rPr>
              <a:t>This scatter plot illustrates the separation of real (blue) and fake (red) news articles, indicating how well the model could distinguish between the two classes based on TF-IDF features.</a:t>
            </a:r>
          </a:p>
        </p:txBody>
      </p:sp>
    </p:spTree>
    <p:extLst>
      <p:ext uri="{BB962C8B-B14F-4D97-AF65-F5344CB8AC3E}">
        <p14:creationId xmlns:p14="http://schemas.microsoft.com/office/powerpoint/2010/main" val="279150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1734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666999"/>
            <a:ext cx="7429499" cy="312420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latin typeface="__DM_Sans_05e5f9"/>
              </a:rPr>
              <a:t>Machine learning models trained: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rgbClr val="09090B"/>
                </a:solidFill>
                <a:effectLst/>
                <a:latin typeface="Sentient"/>
              </a:rPr>
              <a:t>SGD Classifier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__DM_Sans_05e5f9"/>
              </a:rPr>
              <a:t> A stochastic gradient descent-based linear classifier used for fast and efficient logistic regression tasks.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rgbClr val="09090B"/>
                </a:solidFill>
                <a:effectLst/>
                <a:latin typeface="Sentient"/>
              </a:rPr>
              <a:t>Naive Bayes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__DM_Sans_05e5f9"/>
              </a:rPr>
              <a:t>A probabilistic classifier that applies Bayes' theorem, ideal for text classification due to its simplicity and effectiveness with high-dimensional data.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rgbClr val="09090B"/>
                </a:solidFill>
                <a:effectLst/>
                <a:latin typeface="Sentient"/>
              </a:rPr>
              <a:t>Support Vector Machine (SVM)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__DM_Sans_05e5f9"/>
              </a:rPr>
              <a:t> A supervised learning model that finds the optimal hyperplane to maximize the margin between different classes, effective for high-dimensional spaces.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rgbClr val="09090B"/>
                </a:solidFill>
                <a:effectLst/>
                <a:latin typeface="Sentient"/>
              </a:rPr>
              <a:t>Long Short-Term Memory (LSTM)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9090B"/>
                </a:solidFill>
                <a:effectLst/>
                <a:latin typeface="__DM_Sans_05e5f9"/>
              </a:rPr>
              <a:t> A type of recurrent neural network designed to learn from sequences of data, particularly useful for understanding the context in text sequences.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31DD-FB73-E3E5-36E6-C01F3D30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173480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effectLst/>
                <a:latin typeface="Sentient"/>
              </a:rPr>
              <a:t> Model Evaluation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A1D78-C2CA-FF19-23D3-C14CA712B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2666999"/>
            <a:ext cx="7429499" cy="31242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i="0" dirty="0">
                <a:solidFill>
                  <a:srgbClr val="09090B"/>
                </a:solidFill>
                <a:effectLst/>
                <a:latin typeface="Sentient"/>
              </a:rPr>
              <a:t>SGD Classifier 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Efficiency:</a:t>
            </a:r>
            <a:r>
              <a:rPr lang="en-US" b="0" i="0" dirty="0">
                <a:effectLst/>
                <a:latin typeface="system-ui"/>
              </a:rPr>
              <a:t> SGD is highly efficient for large-scale datasets. It updates model weights incrementally, making it faster than standard Logistic Regression.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Scalability:</a:t>
            </a:r>
            <a:r>
              <a:rPr lang="en-US" b="0" i="0" dirty="0">
                <a:effectLst/>
                <a:latin typeface="system-ui"/>
              </a:rPr>
              <a:t> Can handle high-dimensional text data, making it ideal for TF-IDF feature vectors. Regularization Support: Includes L1 (Lasso) &amp; L2 (Ridge) regularization, helping prevent overfitting.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SGD Logistic Regression Accuracy: 98.61%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High Precision (0.99):</a:t>
            </a:r>
            <a:r>
              <a:rPr lang="en-US" b="0" i="0" dirty="0">
                <a:effectLst/>
                <a:latin typeface="system-ui"/>
              </a:rPr>
              <a:t> The model correctly identifies Fake News &amp; Real News with minimal false positives.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High Recall (0.99):</a:t>
            </a:r>
            <a:r>
              <a:rPr lang="en-US" b="0" i="0" dirty="0">
                <a:effectLst/>
                <a:latin typeface="system-ui"/>
              </a:rPr>
              <a:t> It successfully detects the majority of fake and real news articles.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Balanced F1-Score (0.99):</a:t>
            </a:r>
            <a:r>
              <a:rPr lang="en-US" b="0" i="0" dirty="0">
                <a:effectLst/>
                <a:latin typeface="system-ui"/>
              </a:rPr>
              <a:t> Suggests a strong trade-off between precision &amp; recall—ideal for fake news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51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711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__DM_Sans_05e5f9</vt:lpstr>
      <vt:lpstr>Arial</vt:lpstr>
      <vt:lpstr>Century Gothic</vt:lpstr>
      <vt:lpstr>Sentient</vt:lpstr>
      <vt:lpstr>system-ui</vt:lpstr>
      <vt:lpstr>var(--jp-cell-prompt-font-family)</vt:lpstr>
      <vt:lpstr>var(--jp-content-font-family)</vt:lpstr>
      <vt:lpstr>Wingdings</vt:lpstr>
      <vt:lpstr>Wingdings 3</vt:lpstr>
      <vt:lpstr>Ion Boardroom</vt:lpstr>
      <vt:lpstr>Fake News Detection USING NLP</vt:lpstr>
      <vt:lpstr>  Project Overview</vt:lpstr>
      <vt:lpstr>Dataset Overview</vt:lpstr>
      <vt:lpstr>Data Preprocessing</vt:lpstr>
      <vt:lpstr>Feature Engineering</vt:lpstr>
      <vt:lpstr>Bar Chart for Most Common Words</vt:lpstr>
      <vt:lpstr>PCA Visualization of TF-IDF Features</vt:lpstr>
      <vt:lpstr>Model Training</vt:lpstr>
      <vt:lpstr> Model Evaluation Scores</vt:lpstr>
      <vt:lpstr> Model Evaluation Scores</vt:lpstr>
      <vt:lpstr> Model Evaluation Scores</vt:lpstr>
      <vt:lpstr>PowerPoint Presentation</vt:lpstr>
      <vt:lpstr>Model Comparison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Polisetty, Bala Ravi Raja</cp:lastModifiedBy>
  <cp:revision>4</cp:revision>
  <dcterms:created xsi:type="dcterms:W3CDTF">2013-01-27T09:14:16Z</dcterms:created>
  <dcterms:modified xsi:type="dcterms:W3CDTF">2025-02-13T21:57:23Z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2025-02-13T00:02:36Z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350c54e6-0497-4fff-b117-17d8181c8aac</vt:lpwstr>
  </property>
  <property fmtid="{D5CDD505-2E9C-101B-9397-08002B2CF9AE}" pid="7" name="MSIP_Label_defa4170-0d19-0005-0004-bc88714345d2_ActionId">
    <vt:lpwstr>6d821ec0-8cac-47c4-90c7-6626e3bbdab0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