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77" r:id="rId5"/>
    <p:sldId id="279" r:id="rId6"/>
    <p:sldId id="280" r:id="rId7"/>
    <p:sldId id="278" r:id="rId8"/>
    <p:sldId id="281" r:id="rId9"/>
    <p:sldId id="258" r:id="rId10"/>
    <p:sldId id="267" r:id="rId11"/>
    <p:sldId id="265" r:id="rId12"/>
    <p:sldId id="264" r:id="rId13"/>
    <p:sldId id="270" r:id="rId14"/>
    <p:sldId id="260" r:id="rId15"/>
    <p:sldId id="272" r:id="rId16"/>
    <p:sldId id="271" r:id="rId17"/>
    <p:sldId id="273" r:id="rId18"/>
    <p:sldId id="282" r:id="rId19"/>
    <p:sldId id="274" r:id="rId20"/>
    <p:sldId id="275" r:id="rId21"/>
    <p:sldId id="261" r:id="rId22"/>
    <p:sldId id="284" r:id="rId23"/>
    <p:sldId id="283" r:id="rId24"/>
    <p:sldId id="26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81"/>
  </p:normalViewPr>
  <p:slideViewPr>
    <p:cSldViewPr snapToGrid="0">
      <p:cViewPr varScale="1">
        <p:scale>
          <a:sx n="115" d="100"/>
          <a:sy n="115" d="100"/>
        </p:scale>
        <p:origin x="43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C3486C-FBCD-4BB1-8EC5-95BD108C47C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C004C5-CD59-442F-8169-F7D323D5BDA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Models Used:</a:t>
          </a:r>
          <a:endParaRPr lang="en-US"/>
        </a:p>
      </dgm:t>
    </dgm:pt>
    <dgm:pt modelId="{72E921AC-0AD3-44B6-A3A9-530FFBA1ADAF}" type="parTrans" cxnId="{66D0D4EF-896D-41ED-9330-7D9FED2F9D35}">
      <dgm:prSet/>
      <dgm:spPr/>
      <dgm:t>
        <a:bodyPr/>
        <a:lstStyle/>
        <a:p>
          <a:endParaRPr lang="en-US"/>
        </a:p>
      </dgm:t>
    </dgm:pt>
    <dgm:pt modelId="{10A5955F-4C87-421F-B39D-2041EE4106C4}" type="sibTrans" cxnId="{66D0D4EF-896D-41ED-9330-7D9FED2F9D35}">
      <dgm:prSet/>
      <dgm:spPr/>
      <dgm:t>
        <a:bodyPr/>
        <a:lstStyle/>
        <a:p>
          <a:endParaRPr lang="en-US"/>
        </a:p>
      </dgm:t>
    </dgm:pt>
    <dgm:pt modelId="{6EF15272-CD84-4B09-A6F0-323B33B18E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Machine Learning: </a:t>
          </a:r>
          <a:r>
            <a:rPr lang="en-US" b="1" dirty="0"/>
            <a:t>Random Forest</a:t>
          </a:r>
        </a:p>
      </dgm:t>
    </dgm:pt>
    <dgm:pt modelId="{CEAF5C2B-C033-4406-9EC3-94A0E0237F86}" type="parTrans" cxnId="{812E8E42-36CB-4A70-B927-ADB08B2F358D}">
      <dgm:prSet/>
      <dgm:spPr/>
      <dgm:t>
        <a:bodyPr/>
        <a:lstStyle/>
        <a:p>
          <a:endParaRPr lang="en-US"/>
        </a:p>
      </dgm:t>
    </dgm:pt>
    <dgm:pt modelId="{E95ACBC4-85DD-4AC8-84F1-554844BDF602}" type="sibTrans" cxnId="{812E8E42-36CB-4A70-B927-ADB08B2F358D}">
      <dgm:prSet/>
      <dgm:spPr/>
      <dgm:t>
        <a:bodyPr/>
        <a:lstStyle/>
        <a:p>
          <a:endParaRPr lang="en-US"/>
        </a:p>
      </dgm:t>
    </dgm:pt>
    <dgm:pt modelId="{9B9D61E5-DEDF-4C01-81D1-6315575101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Learning: </a:t>
          </a:r>
          <a:br>
            <a:rPr lang="en-US" dirty="0"/>
          </a:br>
          <a:r>
            <a:rPr lang="en-US" dirty="0"/>
            <a:t>	- </a:t>
          </a:r>
          <a:r>
            <a:rPr lang="en-US" b="1" dirty="0"/>
            <a:t>LSTM</a:t>
          </a:r>
          <a:r>
            <a:rPr lang="en-US" dirty="0"/>
            <a:t> (Long Short-Term Memory)</a:t>
          </a:r>
        </a:p>
        <a:p>
          <a:pPr>
            <a:lnSpc>
              <a:spcPct val="100000"/>
            </a:lnSpc>
          </a:pPr>
          <a:r>
            <a:rPr lang="en-US" dirty="0"/>
            <a:t>	- </a:t>
          </a:r>
          <a:r>
            <a:rPr lang="en-US" b="1" dirty="0"/>
            <a:t>GRU</a:t>
          </a:r>
          <a:r>
            <a:rPr lang="en-US" dirty="0"/>
            <a:t>(Gated Recurrent Unit)</a:t>
          </a:r>
        </a:p>
      </dgm:t>
    </dgm:pt>
    <dgm:pt modelId="{8B0ABB85-27B8-47C1-A64E-1C66162DBF1D}" type="parTrans" cxnId="{9A0F8F21-D4C0-4BF4-A6F1-A51D7DBD2E36}">
      <dgm:prSet/>
      <dgm:spPr/>
      <dgm:t>
        <a:bodyPr/>
        <a:lstStyle/>
        <a:p>
          <a:endParaRPr lang="en-US"/>
        </a:p>
      </dgm:t>
    </dgm:pt>
    <dgm:pt modelId="{91001BDF-4FF1-48A3-9C0C-C81FF091C54D}" type="sibTrans" cxnId="{9A0F8F21-D4C0-4BF4-A6F1-A51D7DBD2E36}">
      <dgm:prSet/>
      <dgm:spPr/>
      <dgm:t>
        <a:bodyPr/>
        <a:lstStyle/>
        <a:p>
          <a:endParaRPr lang="en-US"/>
        </a:p>
      </dgm:t>
    </dgm:pt>
    <dgm:pt modelId="{A8F92FA8-0963-43FC-8A07-1C2BBE4F88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Training Process:</a:t>
          </a:r>
          <a:endParaRPr lang="en-US"/>
        </a:p>
      </dgm:t>
    </dgm:pt>
    <dgm:pt modelId="{C8E3F5A7-6D60-4563-BDDF-6FEAD4B922D8}" type="parTrans" cxnId="{7A49801E-712E-47ED-93BA-48EA92ED748D}">
      <dgm:prSet/>
      <dgm:spPr/>
      <dgm:t>
        <a:bodyPr/>
        <a:lstStyle/>
        <a:p>
          <a:endParaRPr lang="en-US"/>
        </a:p>
      </dgm:t>
    </dgm:pt>
    <dgm:pt modelId="{67C3DED2-3BF6-41D4-A440-484EBC86A566}" type="sibTrans" cxnId="{7A49801E-712E-47ED-93BA-48EA92ED748D}">
      <dgm:prSet/>
      <dgm:spPr/>
      <dgm:t>
        <a:bodyPr/>
        <a:lstStyle/>
        <a:p>
          <a:endParaRPr lang="en-US"/>
        </a:p>
      </dgm:t>
    </dgm:pt>
    <dgm:pt modelId="{A68D3ACD-27AC-4EF8-83FC-AE712D7C1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Splitting data into training and test sets.</a:t>
          </a:r>
        </a:p>
      </dgm:t>
    </dgm:pt>
    <dgm:pt modelId="{566167E1-E2F1-4BFE-A611-0C88730A7A8F}" type="parTrans" cxnId="{47493F9A-29F8-4FAA-A61E-9F52924929D4}">
      <dgm:prSet/>
      <dgm:spPr/>
      <dgm:t>
        <a:bodyPr/>
        <a:lstStyle/>
        <a:p>
          <a:endParaRPr lang="en-US"/>
        </a:p>
      </dgm:t>
    </dgm:pt>
    <dgm:pt modelId="{7B9D811B-19E9-450D-B68C-B99635F61DA0}" type="sibTrans" cxnId="{47493F9A-29F8-4FAA-A61E-9F52924929D4}">
      <dgm:prSet/>
      <dgm:spPr/>
      <dgm:t>
        <a:bodyPr/>
        <a:lstStyle/>
        <a:p>
          <a:endParaRPr lang="en-US"/>
        </a:p>
      </dgm:t>
    </dgm:pt>
    <dgm:pt modelId="{E81CF222-7805-4605-9C15-4BB7097B88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Hyperparameter tuning for optimization.</a:t>
          </a:r>
        </a:p>
      </dgm:t>
    </dgm:pt>
    <dgm:pt modelId="{BAC2499B-395B-43A9-8B20-F711AC91286B}" type="parTrans" cxnId="{76D3FE49-1276-49D8-B78F-2CA34B8E4F8B}">
      <dgm:prSet/>
      <dgm:spPr/>
      <dgm:t>
        <a:bodyPr/>
        <a:lstStyle/>
        <a:p>
          <a:endParaRPr lang="en-US"/>
        </a:p>
      </dgm:t>
    </dgm:pt>
    <dgm:pt modelId="{A43DC38C-AF61-4DAC-8129-1F274B15AC23}" type="sibTrans" cxnId="{76D3FE49-1276-49D8-B78F-2CA34B8E4F8B}">
      <dgm:prSet/>
      <dgm:spPr/>
      <dgm:t>
        <a:bodyPr/>
        <a:lstStyle/>
        <a:p>
          <a:endParaRPr lang="en-US"/>
        </a:p>
      </dgm:t>
    </dgm:pt>
    <dgm:pt modelId="{7BBBF160-0EAA-4637-A8E6-E01DFB044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evaluation using RMSE and accuracy metrics.</a:t>
          </a:r>
        </a:p>
      </dgm:t>
    </dgm:pt>
    <dgm:pt modelId="{6A45725F-DB03-4865-B72F-DD6EA756FB90}" type="parTrans" cxnId="{A1BF26D8-40AE-4D8C-9347-EF8B9BB1DAD1}">
      <dgm:prSet/>
      <dgm:spPr/>
      <dgm:t>
        <a:bodyPr/>
        <a:lstStyle/>
        <a:p>
          <a:endParaRPr lang="en-US"/>
        </a:p>
      </dgm:t>
    </dgm:pt>
    <dgm:pt modelId="{D0618564-85E3-4626-A173-C64611C56C1C}" type="sibTrans" cxnId="{A1BF26D8-40AE-4D8C-9347-EF8B9BB1DAD1}">
      <dgm:prSet/>
      <dgm:spPr/>
      <dgm:t>
        <a:bodyPr/>
        <a:lstStyle/>
        <a:p>
          <a:endParaRPr lang="en-US"/>
        </a:p>
      </dgm:t>
    </dgm:pt>
    <dgm:pt modelId="{2CCDEBB9-4B80-4D57-942D-2CB2435CB23B}" type="pres">
      <dgm:prSet presAssocID="{0BC3486C-FBCD-4BB1-8EC5-95BD108C47CC}" presName="root" presStyleCnt="0">
        <dgm:presLayoutVars>
          <dgm:dir/>
          <dgm:resizeHandles val="exact"/>
        </dgm:presLayoutVars>
      </dgm:prSet>
      <dgm:spPr/>
    </dgm:pt>
    <dgm:pt modelId="{BA5B4B1D-2F06-42DE-9C5A-8E72EC2BF98D}" type="pres">
      <dgm:prSet presAssocID="{C9C004C5-CD59-442F-8169-F7D323D5BDA9}" presName="compNode" presStyleCnt="0"/>
      <dgm:spPr/>
    </dgm:pt>
    <dgm:pt modelId="{4B237DC3-5CD3-4281-A705-D8DCCA900818}" type="pres">
      <dgm:prSet presAssocID="{C9C004C5-CD59-442F-8169-F7D323D5BD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F9AFC33A-FDD9-4E29-A071-462FEC5FADA9}" type="pres">
      <dgm:prSet presAssocID="{C9C004C5-CD59-442F-8169-F7D323D5BDA9}" presName="iconSpace" presStyleCnt="0"/>
      <dgm:spPr/>
    </dgm:pt>
    <dgm:pt modelId="{74851089-8853-493F-B020-6EB54B280A43}" type="pres">
      <dgm:prSet presAssocID="{C9C004C5-CD59-442F-8169-F7D323D5BDA9}" presName="parTx" presStyleLbl="revTx" presStyleIdx="0" presStyleCnt="4">
        <dgm:presLayoutVars>
          <dgm:chMax val="0"/>
          <dgm:chPref val="0"/>
        </dgm:presLayoutVars>
      </dgm:prSet>
      <dgm:spPr/>
    </dgm:pt>
    <dgm:pt modelId="{1E348213-759A-412E-974F-52F1D1D2F655}" type="pres">
      <dgm:prSet presAssocID="{C9C004C5-CD59-442F-8169-F7D323D5BDA9}" presName="txSpace" presStyleCnt="0"/>
      <dgm:spPr/>
    </dgm:pt>
    <dgm:pt modelId="{373E9E30-8066-4638-951D-0B151A86DF32}" type="pres">
      <dgm:prSet presAssocID="{C9C004C5-CD59-442F-8169-F7D323D5BDA9}" presName="desTx" presStyleLbl="revTx" presStyleIdx="1" presStyleCnt="4">
        <dgm:presLayoutVars/>
      </dgm:prSet>
      <dgm:spPr/>
    </dgm:pt>
    <dgm:pt modelId="{82BBEA67-01AD-4D54-B1FC-AB39E4730E4E}" type="pres">
      <dgm:prSet presAssocID="{10A5955F-4C87-421F-B39D-2041EE4106C4}" presName="sibTrans" presStyleCnt="0"/>
      <dgm:spPr/>
    </dgm:pt>
    <dgm:pt modelId="{8988F409-2D15-4E9F-941F-FE913C3DFB9B}" type="pres">
      <dgm:prSet presAssocID="{A8F92FA8-0963-43FC-8A07-1C2BBE4F88B5}" presName="compNode" presStyleCnt="0"/>
      <dgm:spPr/>
    </dgm:pt>
    <dgm:pt modelId="{B1826845-40C1-45E4-BC59-0383F78CA581}" type="pres">
      <dgm:prSet presAssocID="{A8F92FA8-0963-43FC-8A07-1C2BBE4F88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0246FB-7D74-4647-B7D4-A9C18DD9D46D}" type="pres">
      <dgm:prSet presAssocID="{A8F92FA8-0963-43FC-8A07-1C2BBE4F88B5}" presName="iconSpace" presStyleCnt="0"/>
      <dgm:spPr/>
    </dgm:pt>
    <dgm:pt modelId="{1A1819CB-175F-404F-9B89-9C99C7BD274F}" type="pres">
      <dgm:prSet presAssocID="{A8F92FA8-0963-43FC-8A07-1C2BBE4F88B5}" presName="parTx" presStyleLbl="revTx" presStyleIdx="2" presStyleCnt="4">
        <dgm:presLayoutVars>
          <dgm:chMax val="0"/>
          <dgm:chPref val="0"/>
        </dgm:presLayoutVars>
      </dgm:prSet>
      <dgm:spPr/>
    </dgm:pt>
    <dgm:pt modelId="{59D2B2E3-EAE4-41C8-BD91-2B24CFE1EF10}" type="pres">
      <dgm:prSet presAssocID="{A8F92FA8-0963-43FC-8A07-1C2BBE4F88B5}" presName="txSpace" presStyleCnt="0"/>
      <dgm:spPr/>
    </dgm:pt>
    <dgm:pt modelId="{84B4472D-2F75-4727-A839-417BD251E87A}" type="pres">
      <dgm:prSet presAssocID="{A8F92FA8-0963-43FC-8A07-1C2BBE4F88B5}" presName="desTx" presStyleLbl="revTx" presStyleIdx="3" presStyleCnt="4">
        <dgm:presLayoutVars/>
      </dgm:prSet>
      <dgm:spPr/>
    </dgm:pt>
  </dgm:ptLst>
  <dgm:cxnLst>
    <dgm:cxn modelId="{7A49801E-712E-47ED-93BA-48EA92ED748D}" srcId="{0BC3486C-FBCD-4BB1-8EC5-95BD108C47CC}" destId="{A8F92FA8-0963-43FC-8A07-1C2BBE4F88B5}" srcOrd="1" destOrd="0" parTransId="{C8E3F5A7-6D60-4563-BDDF-6FEAD4B922D8}" sibTransId="{67C3DED2-3BF6-41D4-A440-484EBC86A566}"/>
    <dgm:cxn modelId="{18D05420-4173-4C51-97B6-EE604DC52AED}" type="presOf" srcId="{6EF15272-CD84-4B09-A6F0-323B33B18E10}" destId="{373E9E30-8066-4638-951D-0B151A86DF32}" srcOrd="0" destOrd="0" presId="urn:microsoft.com/office/officeart/2018/2/layout/IconLabelDescriptionList"/>
    <dgm:cxn modelId="{284E2321-EE0A-4254-ACFA-0146A92C7D33}" type="presOf" srcId="{A68D3ACD-27AC-4EF8-83FC-AE712D7C19B1}" destId="{84B4472D-2F75-4727-A839-417BD251E87A}" srcOrd="0" destOrd="0" presId="urn:microsoft.com/office/officeart/2018/2/layout/IconLabelDescriptionList"/>
    <dgm:cxn modelId="{9A0F8F21-D4C0-4BF4-A6F1-A51D7DBD2E36}" srcId="{C9C004C5-CD59-442F-8169-F7D323D5BDA9}" destId="{9B9D61E5-DEDF-4C01-81D1-631557510101}" srcOrd="1" destOrd="0" parTransId="{8B0ABB85-27B8-47C1-A64E-1C66162DBF1D}" sibTransId="{91001BDF-4FF1-48A3-9C0C-C81FF091C54D}"/>
    <dgm:cxn modelId="{DE9C9C33-B174-4FC2-B139-B6F6601B1F87}" type="presOf" srcId="{C9C004C5-CD59-442F-8169-F7D323D5BDA9}" destId="{74851089-8853-493F-B020-6EB54B280A43}" srcOrd="0" destOrd="0" presId="urn:microsoft.com/office/officeart/2018/2/layout/IconLabelDescriptionList"/>
    <dgm:cxn modelId="{812E8E42-36CB-4A70-B927-ADB08B2F358D}" srcId="{C9C004C5-CD59-442F-8169-F7D323D5BDA9}" destId="{6EF15272-CD84-4B09-A6F0-323B33B18E10}" srcOrd="0" destOrd="0" parTransId="{CEAF5C2B-C033-4406-9EC3-94A0E0237F86}" sibTransId="{E95ACBC4-85DD-4AC8-84F1-554844BDF602}"/>
    <dgm:cxn modelId="{C4424C65-519D-4E13-9331-73E704C192B0}" type="presOf" srcId="{E81CF222-7805-4605-9C15-4BB7097B88D3}" destId="{84B4472D-2F75-4727-A839-417BD251E87A}" srcOrd="0" destOrd="1" presId="urn:microsoft.com/office/officeart/2018/2/layout/IconLabelDescriptionList"/>
    <dgm:cxn modelId="{76D3FE49-1276-49D8-B78F-2CA34B8E4F8B}" srcId="{A8F92FA8-0963-43FC-8A07-1C2BBE4F88B5}" destId="{E81CF222-7805-4605-9C15-4BB7097B88D3}" srcOrd="1" destOrd="0" parTransId="{BAC2499B-395B-43A9-8B20-F711AC91286B}" sibTransId="{A43DC38C-AF61-4DAC-8129-1F274B15AC23}"/>
    <dgm:cxn modelId="{4C2E6C8E-752B-4195-B3A2-04B6A3333809}" type="presOf" srcId="{A8F92FA8-0963-43FC-8A07-1C2BBE4F88B5}" destId="{1A1819CB-175F-404F-9B89-9C99C7BD274F}" srcOrd="0" destOrd="0" presId="urn:microsoft.com/office/officeart/2018/2/layout/IconLabelDescriptionList"/>
    <dgm:cxn modelId="{47493F9A-29F8-4FAA-A61E-9F52924929D4}" srcId="{A8F92FA8-0963-43FC-8A07-1C2BBE4F88B5}" destId="{A68D3ACD-27AC-4EF8-83FC-AE712D7C19B1}" srcOrd="0" destOrd="0" parTransId="{566167E1-E2F1-4BFE-A611-0C88730A7A8F}" sibTransId="{7B9D811B-19E9-450D-B68C-B99635F61DA0}"/>
    <dgm:cxn modelId="{7AC935CB-DB9B-4A4E-BBBE-C8912CAF3698}" type="presOf" srcId="{7BBBF160-0EAA-4637-A8E6-E01DFB044726}" destId="{84B4472D-2F75-4727-A839-417BD251E87A}" srcOrd="0" destOrd="2" presId="urn:microsoft.com/office/officeart/2018/2/layout/IconLabelDescriptionList"/>
    <dgm:cxn modelId="{A1BF26D8-40AE-4D8C-9347-EF8B9BB1DAD1}" srcId="{A8F92FA8-0963-43FC-8A07-1C2BBE4F88B5}" destId="{7BBBF160-0EAA-4637-A8E6-E01DFB044726}" srcOrd="2" destOrd="0" parTransId="{6A45725F-DB03-4865-B72F-DD6EA756FB90}" sibTransId="{D0618564-85E3-4626-A173-C64611C56C1C}"/>
    <dgm:cxn modelId="{316327E7-C1F0-4658-85D9-541D3B5A62BF}" type="presOf" srcId="{9B9D61E5-DEDF-4C01-81D1-631557510101}" destId="{373E9E30-8066-4638-951D-0B151A86DF32}" srcOrd="0" destOrd="1" presId="urn:microsoft.com/office/officeart/2018/2/layout/IconLabelDescriptionList"/>
    <dgm:cxn modelId="{66D0D4EF-896D-41ED-9330-7D9FED2F9D35}" srcId="{0BC3486C-FBCD-4BB1-8EC5-95BD108C47CC}" destId="{C9C004C5-CD59-442F-8169-F7D323D5BDA9}" srcOrd="0" destOrd="0" parTransId="{72E921AC-0AD3-44B6-A3A9-530FFBA1ADAF}" sibTransId="{10A5955F-4C87-421F-B39D-2041EE4106C4}"/>
    <dgm:cxn modelId="{52CC2FFA-062B-4C5A-8031-7AFEB0DA55C3}" type="presOf" srcId="{0BC3486C-FBCD-4BB1-8EC5-95BD108C47CC}" destId="{2CCDEBB9-4B80-4D57-942D-2CB2435CB23B}" srcOrd="0" destOrd="0" presId="urn:microsoft.com/office/officeart/2018/2/layout/IconLabelDescriptionList"/>
    <dgm:cxn modelId="{B2F76AC5-143E-49C6-8770-B5D32EF172E4}" type="presParOf" srcId="{2CCDEBB9-4B80-4D57-942D-2CB2435CB23B}" destId="{BA5B4B1D-2F06-42DE-9C5A-8E72EC2BF98D}" srcOrd="0" destOrd="0" presId="urn:microsoft.com/office/officeart/2018/2/layout/IconLabelDescriptionList"/>
    <dgm:cxn modelId="{2E2CC580-8682-4F1D-B064-54D1E3D9C52C}" type="presParOf" srcId="{BA5B4B1D-2F06-42DE-9C5A-8E72EC2BF98D}" destId="{4B237DC3-5CD3-4281-A705-D8DCCA900818}" srcOrd="0" destOrd="0" presId="urn:microsoft.com/office/officeart/2018/2/layout/IconLabelDescriptionList"/>
    <dgm:cxn modelId="{BDE60693-6F2A-4F34-B83A-CDBC506347A7}" type="presParOf" srcId="{BA5B4B1D-2F06-42DE-9C5A-8E72EC2BF98D}" destId="{F9AFC33A-FDD9-4E29-A071-462FEC5FADA9}" srcOrd="1" destOrd="0" presId="urn:microsoft.com/office/officeart/2018/2/layout/IconLabelDescriptionList"/>
    <dgm:cxn modelId="{96C912CB-2BC3-4A3B-883B-C828CB19D589}" type="presParOf" srcId="{BA5B4B1D-2F06-42DE-9C5A-8E72EC2BF98D}" destId="{74851089-8853-493F-B020-6EB54B280A43}" srcOrd="2" destOrd="0" presId="urn:microsoft.com/office/officeart/2018/2/layout/IconLabelDescriptionList"/>
    <dgm:cxn modelId="{23DFEAE7-D085-4F44-A576-9D4B4A672932}" type="presParOf" srcId="{BA5B4B1D-2F06-42DE-9C5A-8E72EC2BF98D}" destId="{1E348213-759A-412E-974F-52F1D1D2F655}" srcOrd="3" destOrd="0" presId="urn:microsoft.com/office/officeart/2018/2/layout/IconLabelDescriptionList"/>
    <dgm:cxn modelId="{D7E3DBE3-2E33-4C16-B104-40B59B744A6F}" type="presParOf" srcId="{BA5B4B1D-2F06-42DE-9C5A-8E72EC2BF98D}" destId="{373E9E30-8066-4638-951D-0B151A86DF32}" srcOrd="4" destOrd="0" presId="urn:microsoft.com/office/officeart/2018/2/layout/IconLabelDescriptionList"/>
    <dgm:cxn modelId="{5B5082D4-B111-42EC-B036-BDFF85A35AF4}" type="presParOf" srcId="{2CCDEBB9-4B80-4D57-942D-2CB2435CB23B}" destId="{82BBEA67-01AD-4D54-B1FC-AB39E4730E4E}" srcOrd="1" destOrd="0" presId="urn:microsoft.com/office/officeart/2018/2/layout/IconLabelDescriptionList"/>
    <dgm:cxn modelId="{9EFD37C4-E501-4CBA-AB97-6F610FD12CDB}" type="presParOf" srcId="{2CCDEBB9-4B80-4D57-942D-2CB2435CB23B}" destId="{8988F409-2D15-4E9F-941F-FE913C3DFB9B}" srcOrd="2" destOrd="0" presId="urn:microsoft.com/office/officeart/2018/2/layout/IconLabelDescriptionList"/>
    <dgm:cxn modelId="{535217DD-A224-4FFA-97D9-F87467FBDDDC}" type="presParOf" srcId="{8988F409-2D15-4E9F-941F-FE913C3DFB9B}" destId="{B1826845-40C1-45E4-BC59-0383F78CA581}" srcOrd="0" destOrd="0" presId="urn:microsoft.com/office/officeart/2018/2/layout/IconLabelDescriptionList"/>
    <dgm:cxn modelId="{FEF01070-3DB9-459F-AC2D-696ECF5DCBF5}" type="presParOf" srcId="{8988F409-2D15-4E9F-941F-FE913C3DFB9B}" destId="{A40246FB-7D74-4647-B7D4-A9C18DD9D46D}" srcOrd="1" destOrd="0" presId="urn:microsoft.com/office/officeart/2018/2/layout/IconLabelDescriptionList"/>
    <dgm:cxn modelId="{21F772B7-0D13-4E86-BC55-BCCAE9B3F0C1}" type="presParOf" srcId="{8988F409-2D15-4E9F-941F-FE913C3DFB9B}" destId="{1A1819CB-175F-404F-9B89-9C99C7BD274F}" srcOrd="2" destOrd="0" presId="urn:microsoft.com/office/officeart/2018/2/layout/IconLabelDescriptionList"/>
    <dgm:cxn modelId="{81DDCCB9-87CC-4A34-BA21-FE2A86B6B535}" type="presParOf" srcId="{8988F409-2D15-4E9F-941F-FE913C3DFB9B}" destId="{59D2B2E3-EAE4-41C8-BD91-2B24CFE1EF10}" srcOrd="3" destOrd="0" presId="urn:microsoft.com/office/officeart/2018/2/layout/IconLabelDescriptionList"/>
    <dgm:cxn modelId="{D0E6EF43-6078-4537-850D-DE90E95188CE}" type="presParOf" srcId="{8988F409-2D15-4E9F-941F-FE913C3DFB9B}" destId="{84B4472D-2F75-4727-A839-417BD251E8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237DC3-5CD3-4281-A705-D8DCCA900818}">
      <dsp:nvSpPr>
        <dsp:cNvPr id="0" name=""/>
        <dsp:cNvSpPr/>
      </dsp:nvSpPr>
      <dsp:spPr>
        <a:xfrm>
          <a:off x="12473" y="0"/>
          <a:ext cx="1416206" cy="1279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851089-8853-493F-B020-6EB54B280A43}">
      <dsp:nvSpPr>
        <dsp:cNvPr id="0" name=""/>
        <dsp:cNvSpPr/>
      </dsp:nvSpPr>
      <dsp:spPr>
        <a:xfrm>
          <a:off x="12473" y="1412547"/>
          <a:ext cx="4046304" cy="54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/>
            <a:t>Models Used:</a:t>
          </a:r>
          <a:endParaRPr lang="en-US" sz="3500" kern="1200"/>
        </a:p>
      </dsp:txBody>
      <dsp:txXfrm>
        <a:off x="12473" y="1412547"/>
        <a:ext cx="4046304" cy="548534"/>
      </dsp:txXfrm>
    </dsp:sp>
    <dsp:sp modelId="{373E9E30-8066-4638-951D-0B151A86DF32}">
      <dsp:nvSpPr>
        <dsp:cNvPr id="0" name=""/>
        <dsp:cNvSpPr/>
      </dsp:nvSpPr>
      <dsp:spPr>
        <a:xfrm>
          <a:off x="12473" y="2022772"/>
          <a:ext cx="4046304" cy="139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Machine Learning: </a:t>
          </a:r>
          <a:r>
            <a:rPr lang="en-US" sz="1700" b="1" kern="1200" dirty="0"/>
            <a:t>Random Forest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Deep Learning: </a:t>
          </a:r>
          <a:br>
            <a:rPr lang="en-US" sz="1700" kern="1200" dirty="0"/>
          </a:br>
          <a:r>
            <a:rPr lang="en-US" sz="1700" kern="1200" dirty="0"/>
            <a:t>	- </a:t>
          </a:r>
          <a:r>
            <a:rPr lang="en-US" sz="1700" b="1" kern="1200" dirty="0"/>
            <a:t>LSTM</a:t>
          </a:r>
          <a:r>
            <a:rPr lang="en-US" sz="1700" kern="1200" dirty="0"/>
            <a:t> (Long Short-Term Memory)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	- </a:t>
          </a:r>
          <a:r>
            <a:rPr lang="en-US" sz="1700" b="1" kern="1200" dirty="0"/>
            <a:t>GRU</a:t>
          </a:r>
          <a:r>
            <a:rPr lang="en-US" sz="1700" kern="1200" dirty="0"/>
            <a:t>(Gated Recurrent Unit)</a:t>
          </a:r>
        </a:p>
      </dsp:txBody>
      <dsp:txXfrm>
        <a:off x="12473" y="2022772"/>
        <a:ext cx="4046304" cy="1393527"/>
      </dsp:txXfrm>
    </dsp:sp>
    <dsp:sp modelId="{B1826845-40C1-45E4-BC59-0383F78CA581}">
      <dsp:nvSpPr>
        <dsp:cNvPr id="0" name=""/>
        <dsp:cNvSpPr/>
      </dsp:nvSpPr>
      <dsp:spPr>
        <a:xfrm>
          <a:off x="4766881" y="0"/>
          <a:ext cx="1416206" cy="1279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819CB-175F-404F-9B89-9C99C7BD274F}">
      <dsp:nvSpPr>
        <dsp:cNvPr id="0" name=""/>
        <dsp:cNvSpPr/>
      </dsp:nvSpPr>
      <dsp:spPr>
        <a:xfrm>
          <a:off x="4766881" y="1412547"/>
          <a:ext cx="4046304" cy="548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b="1" kern="1200"/>
            <a:t>Training Process:</a:t>
          </a:r>
          <a:endParaRPr lang="en-US" sz="3500" kern="1200"/>
        </a:p>
      </dsp:txBody>
      <dsp:txXfrm>
        <a:off x="4766881" y="1412547"/>
        <a:ext cx="4046304" cy="548534"/>
      </dsp:txXfrm>
    </dsp:sp>
    <dsp:sp modelId="{84B4472D-2F75-4727-A839-417BD251E87A}">
      <dsp:nvSpPr>
        <dsp:cNvPr id="0" name=""/>
        <dsp:cNvSpPr/>
      </dsp:nvSpPr>
      <dsp:spPr>
        <a:xfrm>
          <a:off x="4766881" y="2022772"/>
          <a:ext cx="4046304" cy="139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Splitting data into training and test sets.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Hyperparameter tuning for optimization.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evaluation using RMSE and accuracy metrics.</a:t>
          </a:r>
        </a:p>
      </dsp:txBody>
      <dsp:txXfrm>
        <a:off x="4766881" y="2022772"/>
        <a:ext cx="4046304" cy="139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7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9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4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434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70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77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62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38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02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5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6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12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19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7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18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6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C3D29CE-DECA-43AC-8107-E8C63F53EA7C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B3A4ACE7-A418-4BF6-9F2C-1AA6431B2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2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BF4F5-84F8-E16A-1FBB-9124D69F9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4365"/>
            <a:ext cx="9144000" cy="23767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AMAZON Stock Price for Swing Trading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29F14-EDA4-1FC4-CE11-10E7125A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8172"/>
            <a:ext cx="9144000" cy="1655762"/>
          </a:xfrm>
        </p:spPr>
        <p:txBody>
          <a:bodyPr/>
          <a:lstStyle/>
          <a:p>
            <a:r>
              <a:rPr lang="en-US" b="1" dirty="0"/>
              <a:t>								Venkata sai phanindra Dhavaleswarapu</a:t>
            </a:r>
          </a:p>
          <a:p>
            <a:r>
              <a:rPr lang="en-US" b="1" dirty="0"/>
              <a:t>								NaGesh B U </a:t>
            </a:r>
          </a:p>
          <a:p>
            <a:r>
              <a:rPr lang="en-US" b="1" dirty="0"/>
              <a:t>								Supreeth DANDU</a:t>
            </a:r>
          </a:p>
          <a:p>
            <a:r>
              <a:rPr lang="en-US" b="1" dirty="0"/>
              <a:t>								Harsha Sikha</a:t>
            </a:r>
          </a:p>
        </p:txBody>
      </p:sp>
    </p:spTree>
    <p:extLst>
      <p:ext uri="{BB962C8B-B14F-4D97-AF65-F5344CB8AC3E}">
        <p14:creationId xmlns:p14="http://schemas.microsoft.com/office/powerpoint/2010/main" val="251102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627D-32D2-DBD5-4F84-84CECAF2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Preprocessing Steps: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A187E-261D-55D6-5EA4-7B1BC9C0D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86558" cy="3538220"/>
          </a:xfrm>
        </p:spPr>
        <p:txBody>
          <a:bodyPr wrap="square">
            <a:normAutofit/>
          </a:bodyPr>
          <a:lstStyle/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09090B"/>
                </a:solidFill>
                <a:effectLst/>
              </a:rPr>
              <a:t>Data Cleaning</a:t>
            </a:r>
            <a:r>
              <a:rPr lang="en-IN" b="0" i="0" dirty="0">
                <a:solidFill>
                  <a:srgbClr val="09090B"/>
                </a:solidFill>
                <a:effectLst/>
              </a:rPr>
              <a:t>: Remove missing values and outliers to maintain data integrity.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09090B"/>
                </a:solidFill>
                <a:effectLst/>
              </a:rPr>
              <a:t>Normalization/Scaling</a:t>
            </a:r>
            <a:r>
              <a:rPr lang="en-IN" b="0" i="0" dirty="0">
                <a:solidFill>
                  <a:srgbClr val="09090B"/>
                </a:solidFill>
                <a:effectLst/>
              </a:rPr>
              <a:t>: Standardize data to a common scale (e.g., Min-Max Scaling) for improved model performance.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b="1" i="0" dirty="0">
                <a:solidFill>
                  <a:srgbClr val="09090B"/>
                </a:solidFill>
                <a:effectLst/>
              </a:rPr>
              <a:t>Date Handling</a:t>
            </a:r>
            <a:r>
              <a:rPr lang="en-IN" b="0" i="0" dirty="0">
                <a:solidFill>
                  <a:srgbClr val="09090B"/>
                </a:solidFill>
                <a:effectLst/>
              </a:rPr>
              <a:t>: Format and process date information for accurate time-series analysis.</a:t>
            </a:r>
          </a:p>
        </p:txBody>
      </p:sp>
    </p:spTree>
    <p:extLst>
      <p:ext uri="{BB962C8B-B14F-4D97-AF65-F5344CB8AC3E}">
        <p14:creationId xmlns:p14="http://schemas.microsoft.com/office/powerpoint/2010/main" val="33721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4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F0D174-93C1-F4C0-5547-EA88AEAB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067" y="2137374"/>
            <a:ext cx="4728634" cy="25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CE153A2-240F-9F14-086C-EB3A0EFE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7301" y="2143285"/>
            <a:ext cx="4728634" cy="256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40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FE3FA-A44C-4C6B-9291-3D7327AF8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D75838-7FA2-4AAF-9C77-E34C3B4AD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6B0C47-1CFB-42F6-B66C-063C5B601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85B938-6BC7-4B98-9953-B70B3646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AC5EBFF4-61AE-C65C-2794-AE063FCCC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6067" y="2137374"/>
            <a:ext cx="4728634" cy="257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2FFDD35C-CDC6-000C-1D9C-7D2A88045D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7301" y="2255590"/>
            <a:ext cx="4728634" cy="234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78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C156-713F-5718-63C7-A3A4A632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46" y="3032760"/>
            <a:ext cx="4346762" cy="147828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i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Correlation Heatmap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35FC10C-222C-A971-F985-E8A2B7A179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2263" y="1358348"/>
            <a:ext cx="6303431" cy="4916677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9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E1EC-8209-3C15-205D-263B041A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Selection &amp; Training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11B679-0698-1B36-3C0E-92772922C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607616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69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79ED-9D8C-20C4-52E0-B693FDF09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AFAFA"/>
                </a:solidFill>
                <a:effectLst/>
                <a:latin typeface="__DM_Sans_05e5f9"/>
              </a:rPr>
              <a:t>Implementation of Random Forest Classifier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B96FA5-4DBA-5B0A-D62E-34765C4E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711" y="2329729"/>
            <a:ext cx="7444837" cy="42639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1876D2-45BD-3FD2-8FE1-977CBF1A1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57" y="3322177"/>
            <a:ext cx="3486720" cy="176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92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55F7-0EF5-125A-1745-09542961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0E2E8-5922-E586-B72F-DF7F52A5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2271608"/>
            <a:ext cx="9220215" cy="445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0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3D1C-2C21-6C52-568B-7A8458A7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LSTM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266A-23B5-FF3C-DFD9-5E2A32ADB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634" y="2468032"/>
            <a:ext cx="9650206" cy="4024208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Data Preparation: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Used 60 previous days as input (lookback period).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Features include stock prices, volume, moving averages, RSI, MACD, and economic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normalized using MinMaxScaler.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Split into 80% training and 20% testing.</a:t>
            </a:r>
          </a:p>
          <a:p>
            <a:r>
              <a:rPr lang="en-IN" b="1" dirty="0"/>
              <a:t>LSTM Model Architecture: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4 LSTM layers with dropout (50, 60, 80, 120 units).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Output layer: Dense(1) for regression.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Activation function: ReLU.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Optimizer: Adam (learning rate 0.001).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Loss function: Mean Squared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97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467A4-8904-4F1C-3621-820032FF8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DEA40-FB65-52A6-B959-A197D50D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LSTM Implementation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FB0A27-1A08-15EA-A730-F26603B1A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513" y="2829339"/>
            <a:ext cx="4990271" cy="25471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1090EC-8313-32A7-8B71-4A3C1E71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502"/>
            <a:ext cx="5640508" cy="29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2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77B0-B525-ED6F-D347-17A0B83AD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Training &amp;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42F1-45C9-C26F-475E-F09F1DE2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Training: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Batch size: 32, Epochs: 50.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Early stopping &amp; ReduceLROnPlateau used to prevent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Loss reduced significantly over epochs.</a:t>
            </a:r>
          </a:p>
          <a:p>
            <a:r>
              <a:rPr lang="en-IN" b="1" dirty="0"/>
              <a:t>Evaluation: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Metrics: MSE, MAE, RMSE.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Observed overfitting as validation loss fluctuates after a few epochs.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7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84F33-3D4E-3462-051D-1808AB8D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&amp; Objective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DB80-CCFF-D64C-BB1F-4D9F3A6CF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🎯 </a:t>
            </a:r>
            <a:r>
              <a:rPr lang="en-US" b="1" dirty="0"/>
              <a:t>Objective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model to predict </a:t>
            </a:r>
            <a:r>
              <a:rPr lang="en-US" b="1" dirty="0"/>
              <a:t>next day’s closing price</a:t>
            </a:r>
            <a:r>
              <a:rPr lang="en-US" dirty="0"/>
              <a:t> for Amazon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historical stock data &amp; financial indicators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 the best model using </a:t>
            </a:r>
            <a:r>
              <a:rPr lang="en-US" b="1" dirty="0" err="1"/>
              <a:t>Streamlit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📈 </a:t>
            </a:r>
            <a:r>
              <a:rPr lang="en-US" b="1" dirty="0"/>
              <a:t>Why Stock Price Prediction?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traders &amp; investors make informed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Incorporates technical &amp; fundamental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models can uncover hidden patterns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91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1DE3271-DD99-4DEF-AF9F-84397884C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133" name="Freeform: Shape 5132">
            <a:extLst>
              <a:ext uri="{FF2B5EF4-FFF2-40B4-BE49-F238E27FC236}">
                <a16:creationId xmlns:a16="http://schemas.microsoft.com/office/drawing/2014/main" id="{E06A31CE-F9B6-4BA2-8685-60F3524D0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50898" y="638067"/>
            <a:ext cx="6053670" cy="5581866"/>
          </a:xfrm>
          <a:custGeom>
            <a:avLst/>
            <a:gdLst>
              <a:gd name="connsiteX0" fmla="*/ 6053670 w 6053670"/>
              <a:gd name="connsiteY0" fmla="*/ 1098 h 5581866"/>
              <a:gd name="connsiteX1" fmla="*/ 6053670 w 6053670"/>
              <a:gd name="connsiteY1" fmla="*/ 514028 h 5581866"/>
              <a:gd name="connsiteX2" fmla="*/ 6053670 w 6053670"/>
              <a:gd name="connsiteY2" fmla="*/ 1254558 h 5581866"/>
              <a:gd name="connsiteX3" fmla="*/ 6053670 w 6053670"/>
              <a:gd name="connsiteY3" fmla="*/ 5581866 h 5581866"/>
              <a:gd name="connsiteX4" fmla="*/ 0 w 6053670"/>
              <a:gd name="connsiteY4" fmla="*/ 5581866 h 5581866"/>
              <a:gd name="connsiteX5" fmla="*/ 0 w 6053670"/>
              <a:gd name="connsiteY5" fmla="*/ 1249853 h 5581866"/>
              <a:gd name="connsiteX6" fmla="*/ 0 w 6053670"/>
              <a:gd name="connsiteY6" fmla="*/ 514028 h 5581866"/>
              <a:gd name="connsiteX7" fmla="*/ 0 w 6053670"/>
              <a:gd name="connsiteY7" fmla="*/ 0 h 5581866"/>
              <a:gd name="connsiteX8" fmla="*/ 35717 w 6053670"/>
              <a:gd name="connsiteY8" fmla="*/ 5488 h 5581866"/>
              <a:gd name="connsiteX9" fmla="*/ 140445 w 6053670"/>
              <a:gd name="connsiteY9" fmla="*/ 21641 h 5581866"/>
              <a:gd name="connsiteX10" fmla="*/ 216722 w 6053670"/>
              <a:gd name="connsiteY10" fmla="*/ 32932 h 5581866"/>
              <a:gd name="connsiteX11" fmla="*/ 307527 w 6053670"/>
              <a:gd name="connsiteY11" fmla="*/ 44850 h 5581866"/>
              <a:gd name="connsiteX12" fmla="*/ 415282 w 6053670"/>
              <a:gd name="connsiteY12" fmla="*/ 59121 h 5581866"/>
              <a:gd name="connsiteX13" fmla="*/ 534539 w 6053670"/>
              <a:gd name="connsiteY13" fmla="*/ 74175 h 5581866"/>
              <a:gd name="connsiteX14" fmla="*/ 668931 w 6053670"/>
              <a:gd name="connsiteY14" fmla="*/ 90014 h 5581866"/>
              <a:gd name="connsiteX15" fmla="*/ 815430 w 6053670"/>
              <a:gd name="connsiteY15" fmla="*/ 106794 h 5581866"/>
              <a:gd name="connsiteX16" fmla="*/ 974641 w 6053670"/>
              <a:gd name="connsiteY16" fmla="*/ 123574 h 5581866"/>
              <a:gd name="connsiteX17" fmla="*/ 1144144 w 6053670"/>
              <a:gd name="connsiteY17" fmla="*/ 140667 h 5581866"/>
              <a:gd name="connsiteX18" fmla="*/ 1326965 w 6053670"/>
              <a:gd name="connsiteY18" fmla="*/ 156506 h 5581866"/>
              <a:gd name="connsiteX19" fmla="*/ 1518261 w 6053670"/>
              <a:gd name="connsiteY19" fmla="*/ 171717 h 5581866"/>
              <a:gd name="connsiteX20" fmla="*/ 1720453 w 6053670"/>
              <a:gd name="connsiteY20" fmla="*/ 185518 h 5581866"/>
              <a:gd name="connsiteX21" fmla="*/ 1931121 w 6053670"/>
              <a:gd name="connsiteY21" fmla="*/ 198690 h 5581866"/>
              <a:gd name="connsiteX22" fmla="*/ 2150869 w 6053670"/>
              <a:gd name="connsiteY22" fmla="*/ 211079 h 5581866"/>
              <a:gd name="connsiteX23" fmla="*/ 2263467 w 6053670"/>
              <a:gd name="connsiteY23" fmla="*/ 215470 h 5581866"/>
              <a:gd name="connsiteX24" fmla="*/ 2378487 w 6053670"/>
              <a:gd name="connsiteY24" fmla="*/ 220332 h 5581866"/>
              <a:gd name="connsiteX25" fmla="*/ 2495323 w 6053670"/>
              <a:gd name="connsiteY25" fmla="*/ 224879 h 5581866"/>
              <a:gd name="connsiteX26" fmla="*/ 2612764 w 6053670"/>
              <a:gd name="connsiteY26" fmla="*/ 227859 h 5581866"/>
              <a:gd name="connsiteX27" fmla="*/ 2732627 w 6053670"/>
              <a:gd name="connsiteY27" fmla="*/ 230525 h 5581866"/>
              <a:gd name="connsiteX28" fmla="*/ 2853700 w 6053670"/>
              <a:gd name="connsiteY28" fmla="*/ 233348 h 5581866"/>
              <a:gd name="connsiteX29" fmla="*/ 2977195 w 6053670"/>
              <a:gd name="connsiteY29" fmla="*/ 235229 h 5581866"/>
              <a:gd name="connsiteX30" fmla="*/ 3101900 w 6053670"/>
              <a:gd name="connsiteY30" fmla="*/ 235229 h 5581866"/>
              <a:gd name="connsiteX31" fmla="*/ 3227817 w 6053670"/>
              <a:gd name="connsiteY31" fmla="*/ 236170 h 5581866"/>
              <a:gd name="connsiteX32" fmla="*/ 3354944 w 6053670"/>
              <a:gd name="connsiteY32" fmla="*/ 235229 h 5581866"/>
              <a:gd name="connsiteX33" fmla="*/ 3483887 w 6053670"/>
              <a:gd name="connsiteY33" fmla="*/ 233348 h 5581866"/>
              <a:gd name="connsiteX34" fmla="*/ 3612830 w 6053670"/>
              <a:gd name="connsiteY34" fmla="*/ 231623 h 5581866"/>
              <a:gd name="connsiteX35" fmla="*/ 3743589 w 6053670"/>
              <a:gd name="connsiteY35" fmla="*/ 227859 h 5581866"/>
              <a:gd name="connsiteX36" fmla="*/ 3875559 w 6053670"/>
              <a:gd name="connsiteY36" fmla="*/ 223938 h 5581866"/>
              <a:gd name="connsiteX37" fmla="*/ 4007529 w 6053670"/>
              <a:gd name="connsiteY37" fmla="*/ 219391 h 5581866"/>
              <a:gd name="connsiteX38" fmla="*/ 4140710 w 6053670"/>
              <a:gd name="connsiteY38" fmla="*/ 212961 h 5581866"/>
              <a:gd name="connsiteX39" fmla="*/ 4275102 w 6053670"/>
              <a:gd name="connsiteY39" fmla="*/ 205277 h 5581866"/>
              <a:gd name="connsiteX40" fmla="*/ 4410098 w 6053670"/>
              <a:gd name="connsiteY40" fmla="*/ 197907 h 5581866"/>
              <a:gd name="connsiteX41" fmla="*/ 4545096 w 6053670"/>
              <a:gd name="connsiteY41" fmla="*/ 188498 h 5581866"/>
              <a:gd name="connsiteX42" fmla="*/ 4681909 w 6053670"/>
              <a:gd name="connsiteY42" fmla="*/ 177207 h 5581866"/>
              <a:gd name="connsiteX43" fmla="*/ 4816905 w 6053670"/>
              <a:gd name="connsiteY43" fmla="*/ 165916 h 5581866"/>
              <a:gd name="connsiteX44" fmla="*/ 4954323 w 6053670"/>
              <a:gd name="connsiteY44" fmla="*/ 152899 h 5581866"/>
              <a:gd name="connsiteX45" fmla="*/ 5092347 w 6053670"/>
              <a:gd name="connsiteY45" fmla="*/ 138629 h 5581866"/>
              <a:gd name="connsiteX46" fmla="*/ 5228555 w 6053670"/>
              <a:gd name="connsiteY46" fmla="*/ 123574 h 5581866"/>
              <a:gd name="connsiteX47" fmla="*/ 5366578 w 6053670"/>
              <a:gd name="connsiteY47" fmla="*/ 106010 h 5581866"/>
              <a:gd name="connsiteX48" fmla="*/ 5503997 w 6053670"/>
              <a:gd name="connsiteY48" fmla="*/ 87192 h 5581866"/>
              <a:gd name="connsiteX49" fmla="*/ 5642020 w 6053670"/>
              <a:gd name="connsiteY49" fmla="*/ 68530 h 5581866"/>
              <a:gd name="connsiteX50" fmla="*/ 5779438 w 6053670"/>
              <a:gd name="connsiteY50" fmla="*/ 46733 h 5581866"/>
              <a:gd name="connsiteX51" fmla="*/ 5916251 w 6053670"/>
              <a:gd name="connsiteY51" fmla="*/ 24464 h 5581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5581866">
                <a:moveTo>
                  <a:pt x="6053670" y="1098"/>
                </a:moveTo>
                <a:lnTo>
                  <a:pt x="6053670" y="514028"/>
                </a:lnTo>
                <a:lnTo>
                  <a:pt x="6053670" y="1254558"/>
                </a:lnTo>
                <a:lnTo>
                  <a:pt x="6053670" y="5581866"/>
                </a:lnTo>
                <a:lnTo>
                  <a:pt x="0" y="5581866"/>
                </a:lnTo>
                <a:lnTo>
                  <a:pt x="0" y="1249853"/>
                </a:lnTo>
                <a:lnTo>
                  <a:pt x="0" y="514028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5" name="Freeform 5">
            <a:extLst>
              <a:ext uri="{FF2B5EF4-FFF2-40B4-BE49-F238E27FC236}">
                <a16:creationId xmlns:a16="http://schemas.microsoft.com/office/drawing/2014/main" id="{8ADF14A3-1454-4B74-8B4A-CB197D7A7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469835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7" name="Freeform 5">
            <a:extLst>
              <a:ext uri="{FF2B5EF4-FFF2-40B4-BE49-F238E27FC236}">
                <a16:creationId xmlns:a16="http://schemas.microsoft.com/office/drawing/2014/main" id="{EC19D556-0251-4E87-AE24-890965BA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CBC3C8C6-98E2-45EF-AEFC-30C0DBA0E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AA4B8170-08A1-25CD-49EC-0CEF2A203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4836" y="660335"/>
            <a:ext cx="4828707" cy="26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969FAD9-440D-7012-340F-B4FB8B1A3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2909" y="3535314"/>
            <a:ext cx="4828707" cy="267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B8C4DDA9-E4F4-5FE3-31D3-72DF860F2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358" y="2408722"/>
            <a:ext cx="5132387" cy="1863090"/>
          </a:xfrm>
        </p:spPr>
        <p:txBody>
          <a:bodyPr/>
          <a:lstStyle/>
          <a:p>
            <a:r>
              <a:rPr lang="en-IN" b="1" dirty="0"/>
              <a:t>Visualizations: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Training vs Validation loss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Actual vs Predicted stock prices plotted.</a:t>
            </a:r>
          </a:p>
        </p:txBody>
      </p:sp>
    </p:spTree>
    <p:extLst>
      <p:ext uri="{BB962C8B-B14F-4D97-AF65-F5344CB8AC3E}">
        <p14:creationId xmlns:p14="http://schemas.microsoft.com/office/powerpoint/2010/main" val="3727892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23CF-4FEA-9975-862B-3A7CB4152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LSTM : Hyperparameter Tuning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92D1B-244C-EFA1-B7D2-B38A864DF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7970"/>
            <a:ext cx="5825415" cy="3136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C5B20A-9403-66BB-50DC-66D6BEA0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152" y="2683565"/>
            <a:ext cx="5686178" cy="307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81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8EE78-EF83-A5F5-9CEF-78AA8C1B1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810C-CCB4-CC93-8375-3F09E13F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chemeClr val="bg1">
                    <a:lumMod val="95000"/>
                  </a:schemeClr>
                </a:solidFill>
                <a:effectLst/>
                <a:latin typeface="Helvetica Neue"/>
              </a:rPr>
              <a:t>GRU (Gated Recurrent Unit)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FC9BB-0918-3AF4-8E1D-86A26D94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7970"/>
            <a:ext cx="5825415" cy="31363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577BAF6-37F0-B690-990B-366DEDD91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8" y="2747970"/>
            <a:ext cx="5846220" cy="313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46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FFDF2-ABED-6EE3-2853-893D5815C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EF6E6-E055-2382-29D6-6F768414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GRU : 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9457FF-8900-437C-3017-BCCCC74C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035" y="2605723"/>
            <a:ext cx="6619782" cy="35313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B0254D-58D5-9C56-09D8-25C06C819CA1}"/>
              </a:ext>
            </a:extLst>
          </p:cNvPr>
          <p:cNvSpPr txBox="1"/>
          <p:nvPr/>
        </p:nvSpPr>
        <p:spPr>
          <a:xfrm>
            <a:off x="351183" y="2665358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Tuning Strategy: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Used </a:t>
            </a:r>
            <a:r>
              <a:rPr lang="en-IN" sz="1600" b="1" dirty="0" err="1"/>
              <a:t>Keras</a:t>
            </a:r>
            <a:r>
              <a:rPr lang="en-IN" sz="1600" b="1" dirty="0"/>
              <a:t> Tuner (Hyperband Search)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Tuned parameters: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GRU Units</a:t>
            </a:r>
            <a:r>
              <a:rPr lang="en-IN" sz="1600" dirty="0"/>
              <a:t>: [64, 128, 256]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Dropout</a:t>
            </a:r>
            <a:r>
              <a:rPr lang="en-IN" sz="1600" dirty="0"/>
              <a:t>: [0.2, 0.3, 0.4]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Learning Rate</a:t>
            </a:r>
            <a:r>
              <a:rPr lang="en-IN" sz="1600" dirty="0"/>
              <a:t>: [0.01, 0.001, 0.0005]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Best Found Parameters: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GRU1 Units:</a:t>
            </a:r>
            <a:r>
              <a:rPr lang="en-IN" sz="1600" dirty="0"/>
              <a:t> 256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GRU2 Units:</a:t>
            </a:r>
            <a:r>
              <a:rPr lang="en-IN" sz="1600" dirty="0"/>
              <a:t> 128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Dropout:</a:t>
            </a:r>
            <a:r>
              <a:rPr lang="en-IN" sz="1600" dirty="0"/>
              <a:t> 0.4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/>
              <a:t>Learning Rate:</a:t>
            </a:r>
            <a:r>
              <a:rPr lang="en-IN" sz="1600" dirty="0"/>
              <a:t> 0.001</a:t>
            </a:r>
          </a:p>
        </p:txBody>
      </p:sp>
    </p:spTree>
    <p:extLst>
      <p:ext uri="{BB962C8B-B14F-4D97-AF65-F5344CB8AC3E}">
        <p14:creationId xmlns:p14="http://schemas.microsoft.com/office/powerpoint/2010/main" val="3755219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EB04-0D54-0D62-CF28-10C7A80A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&amp; Future Work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CB17-2BF5-0081-55AD-5EE3D4447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518465"/>
          </a:xfrm>
        </p:spPr>
        <p:txBody>
          <a:bodyPr/>
          <a:lstStyle/>
          <a:p>
            <a:r>
              <a:rPr lang="en-US" b="1" dirty="0"/>
              <a:t>Key Takeaways:</a:t>
            </a:r>
            <a:br>
              <a:rPr lang="en-US" b="1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GRU-based model </a:t>
            </a:r>
            <a:r>
              <a:rPr lang="en-US" dirty="0"/>
              <a:t>is effective than LSTM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Incorporating </a:t>
            </a:r>
            <a:r>
              <a:rPr lang="en-US" b="1" dirty="0"/>
              <a:t>financial &amp; macroeconomic indicators</a:t>
            </a:r>
            <a:r>
              <a:rPr lang="en-US" dirty="0"/>
              <a:t> improves accuracy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64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36512D-A2E8-37A5-0E6B-AAB50B38CE3B}"/>
              </a:ext>
            </a:extLst>
          </p:cNvPr>
          <p:cNvSpPr txBox="1"/>
          <p:nvPr/>
        </p:nvSpPr>
        <p:spPr>
          <a:xfrm>
            <a:off x="3518453" y="2120347"/>
            <a:ext cx="3697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/>
              <a:t>Thank You!</a:t>
            </a:r>
          </a:p>
          <a:p>
            <a:pPr algn="ctr"/>
            <a:endParaRPr lang="en-IN" sz="3600" b="1" dirty="0"/>
          </a:p>
          <a:p>
            <a:pPr algn="ctr"/>
            <a:r>
              <a:rPr lang="en-IN" sz="2800" b="1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41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722B-AEF8-1990-0929-17E0EB46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&amp; Sources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98FD-32F5-16E7-EC4A-AE14C83E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67877"/>
            <a:ext cx="8825659" cy="3546465"/>
          </a:xfrm>
        </p:spPr>
        <p:txBody>
          <a:bodyPr>
            <a:normAutofit/>
          </a:bodyPr>
          <a:lstStyle/>
          <a:p>
            <a:r>
              <a:rPr lang="en-IN" dirty="0"/>
              <a:t>📥 </a:t>
            </a:r>
            <a:r>
              <a:rPr lang="en-IN" b="1" dirty="0"/>
              <a:t>Data Sources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Yahoo Finance</a:t>
            </a:r>
            <a:r>
              <a:rPr lang="en-IN" dirty="0"/>
              <a:t> (Stock Data: Open, High, Low, Close, Volume)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WallStreetNumbers</a:t>
            </a:r>
            <a:r>
              <a:rPr lang="en-IN" dirty="0"/>
              <a:t> (Financial Data: Revenue, Net Income, OCF,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FRED API</a:t>
            </a:r>
            <a:r>
              <a:rPr lang="en-IN" dirty="0"/>
              <a:t> (Macroeconomic Indicators: Inflation, Interest Rates, </a:t>
            </a:r>
            <a:r>
              <a:rPr lang="en-IN" dirty="0" err="1"/>
              <a:t>GDP,etc</a:t>
            </a:r>
            <a:r>
              <a:rPr lang="en-IN" dirty="0"/>
              <a:t>.)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119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1C74-D062-E911-347F-C16F313B1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92696"/>
            <a:ext cx="8761413" cy="487936"/>
          </a:xfrm>
        </p:spPr>
        <p:txBody>
          <a:bodyPr/>
          <a:lstStyle/>
          <a:p>
            <a:r>
              <a:rPr lang="en-US" b="1" dirty="0"/>
              <a:t>Market Data</a:t>
            </a: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6EDD8-9215-0892-95B9-951E60FF6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825265"/>
            <a:ext cx="4825158" cy="28400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Volume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188EF-2AE8-F05A-94C3-20CDD4F04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962468" y="2729189"/>
            <a:ext cx="4825159" cy="284003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SP500_Close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SP500_Volume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NASDAQ_Close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NASDAQ_Volume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85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DD4FB-4AD0-739A-6D49-5884A6B00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C3C4-DC7B-F130-A6BE-867D3AE6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603512"/>
            <a:ext cx="8761413" cy="77119"/>
          </a:xfrm>
        </p:spPr>
        <p:txBody>
          <a:bodyPr/>
          <a:lstStyle/>
          <a:p>
            <a:r>
              <a:rPr lang="en-IN" b="1" dirty="0"/>
              <a:t>Technical Indicators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7C847-76C8-910D-5EAB-56A1FFCC1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4" y="2458278"/>
            <a:ext cx="4825158" cy="356152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SMA_5</a:t>
            </a:r>
            <a:r>
              <a:rPr lang="en-IN" dirty="0"/>
              <a:t> (Simple Moving Average 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SMA_10</a:t>
            </a:r>
            <a:r>
              <a:rPr lang="en-IN" dirty="0"/>
              <a:t> (Simple Moving Average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SMA_50</a:t>
            </a:r>
            <a:r>
              <a:rPr lang="en-IN" dirty="0"/>
              <a:t> (Simple Moving Average 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EMA_10</a:t>
            </a:r>
            <a:r>
              <a:rPr lang="en-IN" dirty="0"/>
              <a:t> (Exponential Moving Average 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EMA_50</a:t>
            </a:r>
            <a:r>
              <a:rPr lang="en-IN" dirty="0"/>
              <a:t> (Exponential Moving Average 50)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RSI</a:t>
            </a:r>
            <a:r>
              <a:rPr lang="en-IN" dirty="0"/>
              <a:t> (Relative Strength Index)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ROC</a:t>
            </a:r>
            <a:r>
              <a:rPr lang="en-IN" dirty="0"/>
              <a:t> (Rate of Change)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Stochastic Oscillator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BB_Upper</a:t>
            </a:r>
            <a:r>
              <a:rPr lang="en-IN" dirty="0"/>
              <a:t> (Bollinger Bands Upper)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BB_Lower</a:t>
            </a:r>
            <a:r>
              <a:rPr lang="en-IN" dirty="0"/>
              <a:t> (Bollinger Bands Lower)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05862-54AF-C03A-4786-F9208A27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8712" y="2537792"/>
            <a:ext cx="4825159" cy="3482010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ATR</a:t>
            </a:r>
            <a:r>
              <a:rPr lang="en-IN" dirty="0"/>
              <a:t> (Average True Range)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Std_Dev</a:t>
            </a:r>
            <a:r>
              <a:rPr lang="en-IN" dirty="0"/>
              <a:t> (Standard Deviation)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MACD</a:t>
            </a:r>
            <a:r>
              <a:rPr lang="en-IN" dirty="0"/>
              <a:t> (Moving Average Convergence Divergence)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Signal_Line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OBV</a:t>
            </a:r>
            <a:r>
              <a:rPr lang="en-IN" dirty="0"/>
              <a:t> (On-Balance Volume)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CMF</a:t>
            </a:r>
            <a:r>
              <a:rPr lang="en-IN" dirty="0"/>
              <a:t> (Chaikin Money Flow)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VWAP</a:t>
            </a:r>
            <a:r>
              <a:rPr lang="en-IN" dirty="0"/>
              <a:t> (Volume Weighted Average Price)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145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2A6A-AB17-F511-87FF-70B8B9D58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CAE6-1B6E-7C1B-6344-C4E9F4F9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2454"/>
            <a:ext cx="8761413" cy="678178"/>
          </a:xfrm>
        </p:spPr>
        <p:txBody>
          <a:bodyPr/>
          <a:lstStyle/>
          <a:p>
            <a:r>
              <a:rPr lang="en-IN" b="1" dirty="0"/>
              <a:t>Macroeconomic Data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9CB5457-5EEE-2AFD-99C1-50E7AAE0CFE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268883" y="2826631"/>
            <a:ext cx="3530647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GDP_Growth_Rate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(Unemployment Rate)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Inflation_rate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(Consumer Price Index)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10_Yr_Yield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(10-Year Yield) </a:t>
            </a:r>
          </a:p>
        </p:txBody>
      </p:sp>
    </p:spTree>
    <p:extLst>
      <p:ext uri="{BB962C8B-B14F-4D97-AF65-F5344CB8AC3E}">
        <p14:creationId xmlns:p14="http://schemas.microsoft.com/office/powerpoint/2010/main" val="2940237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5888-4DF9-1EFF-77E0-9871E5FCE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DE544-778E-7B4A-3A2F-5B156A06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Financial Metrics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202B4EE-382F-D96B-DB79-DB05F1BF05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32641" y="2782802"/>
            <a:ext cx="3634328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Revenue Growth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 Margin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Debt-to-Equity Ratio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 Cash 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Cash Flow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Capex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(Capital Expenditures) </a:t>
            </a:r>
          </a:p>
        </p:txBody>
      </p:sp>
    </p:spTree>
    <p:extLst>
      <p:ext uri="{BB962C8B-B14F-4D97-AF65-F5344CB8AC3E}">
        <p14:creationId xmlns:p14="http://schemas.microsoft.com/office/powerpoint/2010/main" val="2064189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0F29-10B5-D4FB-88FE-CE6121B9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266C-CBB9-CD92-6511-B36859FC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Lagged Price features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35D8CF-CE07-9805-AE62-521379DB720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31937" y="2655929"/>
            <a:ext cx="4305645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Close_t+1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(Close Tomorrow)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Close_t-1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(Close Yesterday)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Close_t-2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(Close 2 Days Ago)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Volume_t-1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(Volume Yesterday) </a:t>
            </a:r>
          </a:p>
        </p:txBody>
      </p:sp>
    </p:spTree>
    <p:extLst>
      <p:ext uri="{BB962C8B-B14F-4D97-AF65-F5344CB8AC3E}">
        <p14:creationId xmlns:p14="http://schemas.microsoft.com/office/powerpoint/2010/main" val="823454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2EB7-7C1D-A63E-112A-61EEA609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Selection &amp; Justification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EC13D-4A32-3046-7C3D-05C0FED22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Stock price data from 2018 to the present.</a:t>
            </a:r>
          </a:p>
          <a:p>
            <a:r>
              <a:rPr lang="en-US" dirty="0"/>
              <a:t>Reasons for choosing 2018 – Current</a:t>
            </a:r>
          </a:p>
          <a:p>
            <a:pPr lvl="1"/>
            <a:r>
              <a:rPr lang="en-US" dirty="0"/>
              <a:t>Reflects modern market conditions.</a:t>
            </a:r>
          </a:p>
          <a:p>
            <a:pPr lvl="1"/>
            <a:r>
              <a:rPr lang="en-US" dirty="0"/>
              <a:t>Captures recent volatility trends (COVID-19, economic fluctuations).</a:t>
            </a:r>
          </a:p>
          <a:p>
            <a:pPr lvl="1"/>
            <a:r>
              <a:rPr lang="en-US" dirty="0"/>
              <a:t>Ensures relevance for current trading strategies.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1514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591</TotalTime>
  <Words>817</Words>
  <Application>Microsoft Office PowerPoint</Application>
  <PresentationFormat>Widescreen</PresentationFormat>
  <Paragraphs>140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__DM_Sans_05e5f9</vt:lpstr>
      <vt:lpstr>Arial</vt:lpstr>
      <vt:lpstr>Century Gothic</vt:lpstr>
      <vt:lpstr>Helvetica Neue</vt:lpstr>
      <vt:lpstr>Times New Roman</vt:lpstr>
      <vt:lpstr>Wingdings</vt:lpstr>
      <vt:lpstr>Wingdings 3</vt:lpstr>
      <vt:lpstr>Ion Boardroom</vt:lpstr>
      <vt:lpstr>Predicting AMAZON Stock Price for Swing Trading </vt:lpstr>
      <vt:lpstr>Introduction &amp; Objective </vt:lpstr>
      <vt:lpstr>Data Collection &amp; Sources</vt:lpstr>
      <vt:lpstr>Market Data </vt:lpstr>
      <vt:lpstr>Technical Indicators  </vt:lpstr>
      <vt:lpstr>Macroeconomic Data</vt:lpstr>
      <vt:lpstr>Financial Metrics</vt:lpstr>
      <vt:lpstr>Lagged Price features</vt:lpstr>
      <vt:lpstr>Data Selection &amp; Justification </vt:lpstr>
      <vt:lpstr>Preprocessing Steps:</vt:lpstr>
      <vt:lpstr>PowerPoint Presentation</vt:lpstr>
      <vt:lpstr>PowerPoint Presentation</vt:lpstr>
      <vt:lpstr>Feature Correlation Heatmap</vt:lpstr>
      <vt:lpstr>Model Selection &amp; Training </vt:lpstr>
      <vt:lpstr>Implementation of Random Forest Classifier</vt:lpstr>
      <vt:lpstr>Random Forest</vt:lpstr>
      <vt:lpstr>LSTM Implementation</vt:lpstr>
      <vt:lpstr>LSTM Implementation</vt:lpstr>
      <vt:lpstr>Model Training &amp; Evaluation</vt:lpstr>
      <vt:lpstr>PowerPoint Presentation</vt:lpstr>
      <vt:lpstr>LSTM : Hyperparameter Tuning</vt:lpstr>
      <vt:lpstr>GRU (Gated Recurrent Unit)</vt:lpstr>
      <vt:lpstr>GRU : Hyperparameter Tuning</vt:lpstr>
      <vt:lpstr>Conclusion &amp; 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Sai Phanindra Dhavaleswarapu</dc:creator>
  <cp:lastModifiedBy>supreeth dandu</cp:lastModifiedBy>
  <cp:revision>12</cp:revision>
  <dcterms:created xsi:type="dcterms:W3CDTF">2025-02-11T13:43:46Z</dcterms:created>
  <dcterms:modified xsi:type="dcterms:W3CDTF">2025-02-18T22:52:54Z</dcterms:modified>
</cp:coreProperties>
</file>