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6" r:id="rId5"/>
    <p:sldId id="263" r:id="rId6"/>
    <p:sldId id="265" r:id="rId7"/>
    <p:sldId id="267" r:id="rId8"/>
    <p:sldId id="258" r:id="rId9"/>
    <p:sldId id="262" r:id="rId10"/>
    <p:sldId id="260" r:id="rId11"/>
    <p:sldId id="261" r:id="rId12"/>
    <p:sldId id="264" r:id="rId13"/>
  </p:sldIdLst>
  <p:sldSz cx="9144000" cy="6858000" type="screen4x3"/>
  <p:notesSz cx="6794500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3366FF"/>
    <a:srgbClr val="0000CC"/>
    <a:srgbClr val="3399FF"/>
    <a:srgbClr val="008000"/>
    <a:srgbClr val="009900"/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618" y="-3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foo@example.com" TargetMode="External"/><Relationship Id="rId2" Type="http://schemas.openxmlformats.org/officeDocument/2006/relationships/hyperlink" Target="mailto:smith@example.com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bar@example.com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 PICTURES!!!!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This thing took me a whole day!!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11488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513613"/>
              </p:ext>
            </p:extLst>
          </p:nvPr>
        </p:nvGraphicFramePr>
        <p:xfrm>
          <a:off x="76200" y="228600"/>
          <a:ext cx="7010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25908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UserID</a:t>
                      </a:r>
                      <a:endParaRPr lang="en-NZ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FirstName</a:t>
                      </a:r>
                      <a:endParaRPr lang="en-NZ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LastName</a:t>
                      </a:r>
                      <a:endParaRPr lang="en-NZ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Email</a:t>
                      </a:r>
                      <a:endParaRPr lang="en-NZ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Age</a:t>
                      </a:r>
                      <a:endParaRPr lang="en-NZ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John</a:t>
                      </a:r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Smith</a:t>
                      </a:r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hlinkClick r:id="rId2"/>
                        </a:rPr>
                        <a:t>smith@example.com</a:t>
                      </a:r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101</a:t>
                      </a:r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Jane</a:t>
                      </a:r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Foo</a:t>
                      </a:r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hlinkClick r:id="rId3"/>
                        </a:rPr>
                        <a:t>foo@example.com</a:t>
                      </a:r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102</a:t>
                      </a:r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Foo</a:t>
                      </a:r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Bar</a:t>
                      </a:r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hlinkClick r:id="rId4"/>
                        </a:rPr>
                        <a:t>bar@example.com</a:t>
                      </a:r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477019"/>
              </p:ext>
            </p:extLst>
          </p:nvPr>
        </p:nvGraphicFramePr>
        <p:xfrm>
          <a:off x="266700" y="1905000"/>
          <a:ext cx="7010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080"/>
                <a:gridCol w="2217420"/>
                <a:gridCol w="1130300"/>
                <a:gridCol w="1130300"/>
                <a:gridCol w="1130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CourseID</a:t>
                      </a:r>
                      <a:endParaRPr lang="en-NZ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CourseName</a:t>
                      </a:r>
                      <a:endParaRPr lang="en-NZ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Trimester</a:t>
                      </a:r>
                      <a:endParaRPr lang="en-NZ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Level</a:t>
                      </a:r>
                      <a:endParaRPr lang="en-NZ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Year</a:t>
                      </a:r>
                      <a:endParaRPr lang="en-NZ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SWEN100</a:t>
                      </a:r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Software Engineering 100</a:t>
                      </a:r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2011</a:t>
                      </a:r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NWEN101</a:t>
                      </a:r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Network Engineering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101</a:t>
                      </a:r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2011</a:t>
                      </a:r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COMP400</a:t>
                      </a:r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Artificial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Intelligence</a:t>
                      </a:r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2012</a:t>
                      </a:r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193609"/>
              </p:ext>
            </p:extLst>
          </p:nvPr>
        </p:nvGraphicFramePr>
        <p:xfrm>
          <a:off x="228599" y="3733800"/>
          <a:ext cx="4419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200"/>
                <a:gridCol w="1473200"/>
                <a:gridCol w="1473200"/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RowID</a:t>
                      </a:r>
                      <a:endParaRPr lang="en-NZ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UserID</a:t>
                      </a:r>
                      <a:endParaRPr lang="en-NZ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CourseID</a:t>
                      </a:r>
                      <a:endParaRPr lang="en-NZ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SWEN100</a:t>
                      </a:r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NWEN101</a:t>
                      </a:r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101</a:t>
                      </a:r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COMP400</a:t>
                      </a:r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4146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402325" y="1552917"/>
            <a:ext cx="554799" cy="2154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i="1" dirty="0" smtClean="0">
                <a:latin typeface="Times New Roman" pitchFamily="18" charset="0"/>
                <a:cs typeface="Times New Roman" pitchFamily="18" charset="0"/>
              </a:rPr>
              <a:t>Student</a:t>
            </a:r>
            <a:endParaRPr lang="en-NZ" sz="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2325" y="3321278"/>
            <a:ext cx="481221" cy="2154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800" i="1" dirty="0" smtClean="0">
                <a:latin typeface="Times New Roman" pitchFamily="18" charset="0"/>
                <a:cs typeface="Times New Roman" pitchFamily="18" charset="0"/>
              </a:rPr>
              <a:t>Course</a:t>
            </a:r>
            <a:endParaRPr lang="en-NZ" sz="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2325" y="5089639"/>
            <a:ext cx="617477" cy="2154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800" i="1" dirty="0" smtClean="0">
                <a:latin typeface="Times New Roman" pitchFamily="18" charset="0"/>
                <a:cs typeface="Times New Roman" pitchFamily="18" charset="0"/>
              </a:rPr>
              <a:t>Enrolment</a:t>
            </a:r>
            <a:endParaRPr lang="en-NZ" sz="800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676400" y="2362199"/>
            <a:ext cx="6553200" cy="3886199"/>
            <a:chOff x="1676400" y="2362200"/>
            <a:chExt cx="5334000" cy="3200400"/>
          </a:xfrm>
        </p:grpSpPr>
        <p:grpSp>
          <p:nvGrpSpPr>
            <p:cNvPr id="20" name="Group 19"/>
            <p:cNvGrpSpPr/>
            <p:nvPr/>
          </p:nvGrpSpPr>
          <p:grpSpPr>
            <a:xfrm>
              <a:off x="1676400" y="2362200"/>
              <a:ext cx="5334000" cy="3200400"/>
              <a:chOff x="1676400" y="2362200"/>
              <a:chExt cx="5334000" cy="3200400"/>
            </a:xfrm>
          </p:grpSpPr>
          <p:sp>
            <p:nvSpPr>
              <p:cNvPr id="2" name="Can 1"/>
              <p:cNvSpPr/>
              <p:nvPr/>
            </p:nvSpPr>
            <p:spPr>
              <a:xfrm>
                <a:off x="1676400" y="2362200"/>
                <a:ext cx="5334000" cy="3200400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NZ" dirty="0"/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1863438" y="3429001"/>
                <a:ext cx="4918362" cy="1590070"/>
                <a:chOff x="1863438" y="3429000"/>
                <a:chExt cx="5782364" cy="2132708"/>
              </a:xfrm>
            </p:grpSpPr>
            <p:pic>
              <p:nvPicPr>
                <p:cNvPr id="3" name="Picture 2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63438" y="4565076"/>
                  <a:ext cx="3429000" cy="73882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63438" y="3671763"/>
                  <a:ext cx="3429000" cy="738829"/>
                </a:xfrm>
                <a:prstGeom prst="rect">
                  <a:avLst/>
                </a:prstGeom>
              </p:spPr>
            </p:pic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82940" y="4243328"/>
                  <a:ext cx="2162862" cy="691162"/>
                </a:xfrm>
                <a:prstGeom prst="rect">
                  <a:avLst/>
                </a:prstGeom>
              </p:spPr>
            </p:pic>
            <p:cxnSp>
              <p:nvCxnSpPr>
                <p:cNvPr id="9" name="Straight Connector 8"/>
                <p:cNvCxnSpPr/>
                <p:nvPr/>
              </p:nvCxnSpPr>
              <p:spPr>
                <a:xfrm flipV="1">
                  <a:off x="2133600" y="3429000"/>
                  <a:ext cx="0" cy="24276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 flipV="1">
                  <a:off x="2275609" y="5303905"/>
                  <a:ext cx="0" cy="24276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2275609" y="5546668"/>
                  <a:ext cx="5039591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2133600" y="3429000"/>
                  <a:ext cx="4464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/>
                <p:cNvCxnSpPr/>
                <p:nvPr/>
              </p:nvCxnSpPr>
              <p:spPr>
                <a:xfrm flipV="1">
                  <a:off x="7315200" y="4913708"/>
                  <a:ext cx="0" cy="6480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/>
                <p:nvPr/>
              </p:nvCxnSpPr>
              <p:spPr>
                <a:xfrm>
                  <a:off x="6597600" y="3429000"/>
                  <a:ext cx="0" cy="8001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TextBox 18"/>
              <p:cNvSpPr txBox="1"/>
              <p:nvPr/>
            </p:nvSpPr>
            <p:spPr>
              <a:xfrm>
                <a:off x="2965459" y="2567020"/>
                <a:ext cx="2755883" cy="338554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Times New Roman" pitchFamily="18" charset="0"/>
                    <a:cs typeface="Times New Roman" pitchFamily="18" charset="0"/>
                  </a:rPr>
                  <a:t>University Relational Database</a:t>
                </a:r>
                <a:endParaRPr lang="en-NZ" sz="1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460" y="3433156"/>
              <a:ext cx="440085" cy="217986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3292" y="4819828"/>
              <a:ext cx="390730" cy="213873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5640" y="3856158"/>
              <a:ext cx="481215" cy="2179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685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n 9"/>
          <p:cNvSpPr/>
          <p:nvPr/>
        </p:nvSpPr>
        <p:spPr>
          <a:xfrm>
            <a:off x="533400" y="-76200"/>
            <a:ext cx="8077200" cy="7467600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TextBox 5"/>
          <p:cNvSpPr txBox="1"/>
          <p:nvPr/>
        </p:nvSpPr>
        <p:spPr>
          <a:xfrm>
            <a:off x="3620457" y="685800"/>
            <a:ext cx="1903086" cy="33855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University Keyspace</a:t>
            </a:r>
            <a:endParaRPr lang="en-NZ" sz="16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90851" y="1761409"/>
            <a:ext cx="7762299" cy="4938979"/>
            <a:chOff x="682809" y="1761409"/>
            <a:chExt cx="7762299" cy="493897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892" y="2039939"/>
              <a:ext cx="4061120" cy="204698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517" y="4421758"/>
              <a:ext cx="4060800" cy="227863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8492" y="3083625"/>
              <a:ext cx="3326616" cy="2410786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809" y="1761409"/>
              <a:ext cx="652218" cy="323061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580" y="4158169"/>
              <a:ext cx="579072" cy="316966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3831" y="2808064"/>
              <a:ext cx="713173" cy="3230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5017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083911"/>
              </p:ext>
            </p:extLst>
          </p:nvPr>
        </p:nvGraphicFramePr>
        <p:xfrm>
          <a:off x="381000" y="137160"/>
          <a:ext cx="1828800" cy="1005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828800"/>
              </a:tblGrid>
              <a:tr h="30886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Column Name</a:t>
                      </a:r>
                      <a:endParaRPr lang="en-NZ" sz="16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886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en-NZ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886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Timestamp</a:t>
                      </a:r>
                      <a:endParaRPr lang="en-NZ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284100"/>
              </p:ext>
            </p:extLst>
          </p:nvPr>
        </p:nvGraphicFramePr>
        <p:xfrm>
          <a:off x="381000" y="1657350"/>
          <a:ext cx="1981200" cy="914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812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FirstName</a:t>
                      </a:r>
                      <a:endParaRPr lang="en-NZ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“John”</a:t>
                      </a:r>
                      <a:endParaRPr lang="en-NZ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1328757391734</a:t>
                      </a:r>
                      <a:endParaRPr lang="en-NZ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2667000" y="137160"/>
            <a:ext cx="1524000" cy="1447800"/>
            <a:chOff x="5334000" y="3505200"/>
            <a:chExt cx="1981200" cy="1905000"/>
          </a:xfrm>
        </p:grpSpPr>
        <p:sp>
          <p:nvSpPr>
            <p:cNvPr id="6" name="Rounded Rectangle 5"/>
            <p:cNvSpPr/>
            <p:nvPr/>
          </p:nvSpPr>
          <p:spPr>
            <a:xfrm>
              <a:off x="5334000" y="3505200"/>
              <a:ext cx="1981200" cy="1905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 sz="12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5334000" y="4114800"/>
              <a:ext cx="1981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334000" y="4724400"/>
              <a:ext cx="1981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562600" y="3657600"/>
              <a:ext cx="1524000" cy="364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Times New Roman" pitchFamily="18" charset="0"/>
                  <a:cs typeface="Times New Roman" pitchFamily="18" charset="0"/>
                </a:rPr>
                <a:t>Column Name</a:t>
              </a:r>
              <a:endParaRPr lang="en-NZ" sz="12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62600" y="4288422"/>
              <a:ext cx="1524000" cy="364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Times New Roman" pitchFamily="18" charset="0"/>
                  <a:cs typeface="Times New Roman" pitchFamily="18" charset="0"/>
                </a:rPr>
                <a:t>Value</a:t>
              </a:r>
              <a:endParaRPr lang="en-NZ" sz="12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45283" y="4953000"/>
              <a:ext cx="1524000" cy="364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Times New Roman" pitchFamily="18" charset="0"/>
                  <a:cs typeface="Times New Roman" pitchFamily="18" charset="0"/>
                </a:rPr>
                <a:t>Timestamp</a:t>
              </a:r>
              <a:endParaRPr lang="en-NZ" sz="12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690690"/>
              </p:ext>
            </p:extLst>
          </p:nvPr>
        </p:nvGraphicFramePr>
        <p:xfrm>
          <a:off x="381000" y="3086100"/>
          <a:ext cx="1981200" cy="914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812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LastName</a:t>
                      </a:r>
                      <a:endParaRPr lang="en-NZ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“Smith”</a:t>
                      </a:r>
                      <a:endParaRPr lang="en-NZ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1328757391987</a:t>
                      </a:r>
                      <a:endParaRPr lang="en-NZ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506263"/>
              </p:ext>
            </p:extLst>
          </p:nvPr>
        </p:nvGraphicFramePr>
        <p:xfrm>
          <a:off x="381000" y="4514850"/>
          <a:ext cx="1981200" cy="914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812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Email</a:t>
                      </a:r>
                      <a:endParaRPr lang="en-NZ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“smith@example.com”</a:t>
                      </a:r>
                      <a:endParaRPr lang="en-NZ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1328757391788</a:t>
                      </a:r>
                      <a:endParaRPr lang="en-NZ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671026"/>
              </p:ext>
            </p:extLst>
          </p:nvPr>
        </p:nvGraphicFramePr>
        <p:xfrm>
          <a:off x="381000" y="5943600"/>
          <a:ext cx="1981200" cy="914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812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Age</a:t>
                      </a:r>
                      <a:endParaRPr lang="en-NZ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“21”</a:t>
                      </a:r>
                      <a:endParaRPr lang="en-NZ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1328757391998</a:t>
                      </a:r>
                      <a:endParaRPr lang="en-NZ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148649"/>
              </p:ext>
            </p:extLst>
          </p:nvPr>
        </p:nvGraphicFramePr>
        <p:xfrm>
          <a:off x="2667000" y="5791200"/>
          <a:ext cx="1981200" cy="914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812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Age</a:t>
                      </a:r>
                      <a:endParaRPr lang="en-NZ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“22”</a:t>
                      </a:r>
                      <a:endParaRPr lang="en-NZ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1328757396666</a:t>
                      </a:r>
                      <a:endParaRPr lang="en-NZ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622146"/>
              </p:ext>
            </p:extLst>
          </p:nvPr>
        </p:nvGraphicFramePr>
        <p:xfrm>
          <a:off x="2667000" y="1752600"/>
          <a:ext cx="1981200" cy="914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812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FirstName</a:t>
                      </a:r>
                      <a:endParaRPr lang="en-NZ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“Jane”</a:t>
                      </a:r>
                      <a:endParaRPr lang="en-NZ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1328757392000</a:t>
                      </a:r>
                      <a:endParaRPr lang="en-NZ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130872"/>
              </p:ext>
            </p:extLst>
          </p:nvPr>
        </p:nvGraphicFramePr>
        <p:xfrm>
          <a:off x="2667000" y="3098800"/>
          <a:ext cx="1981200" cy="914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812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LastName</a:t>
                      </a:r>
                      <a:endParaRPr lang="en-NZ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“Foo”</a:t>
                      </a:r>
                      <a:endParaRPr lang="en-NZ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1328757391222</a:t>
                      </a:r>
                      <a:endParaRPr lang="en-NZ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756644"/>
              </p:ext>
            </p:extLst>
          </p:nvPr>
        </p:nvGraphicFramePr>
        <p:xfrm>
          <a:off x="2635827" y="4445000"/>
          <a:ext cx="1981200" cy="914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812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Email</a:t>
                      </a:r>
                      <a:endParaRPr lang="en-NZ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“Foo@example.com”</a:t>
                      </a:r>
                      <a:endParaRPr lang="en-NZ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1328757392777</a:t>
                      </a:r>
                      <a:endParaRPr lang="en-NZ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388764"/>
              </p:ext>
            </p:extLst>
          </p:nvPr>
        </p:nvGraphicFramePr>
        <p:xfrm>
          <a:off x="4724400" y="163286"/>
          <a:ext cx="1981200" cy="914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812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Year</a:t>
                      </a:r>
                      <a:endParaRPr lang="en-NZ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“2011”</a:t>
                      </a:r>
                      <a:endParaRPr lang="en-NZ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2320857391734</a:t>
                      </a:r>
                      <a:endParaRPr lang="en-NZ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711371"/>
              </p:ext>
            </p:extLst>
          </p:nvPr>
        </p:nvGraphicFramePr>
        <p:xfrm>
          <a:off x="4724400" y="1240972"/>
          <a:ext cx="1981200" cy="914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812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Level</a:t>
                      </a:r>
                      <a:endParaRPr lang="en-NZ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“1”</a:t>
                      </a:r>
                      <a:endParaRPr lang="en-NZ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2328207391734</a:t>
                      </a:r>
                      <a:endParaRPr lang="en-NZ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659278"/>
              </p:ext>
            </p:extLst>
          </p:nvPr>
        </p:nvGraphicFramePr>
        <p:xfrm>
          <a:off x="4724400" y="3624944"/>
          <a:ext cx="1981200" cy="914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812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Trimester</a:t>
                      </a:r>
                      <a:endParaRPr lang="en-NZ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“1”</a:t>
                      </a:r>
                      <a:endParaRPr lang="en-NZ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232875200034</a:t>
                      </a:r>
                      <a:endParaRPr lang="en-NZ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854017"/>
              </p:ext>
            </p:extLst>
          </p:nvPr>
        </p:nvGraphicFramePr>
        <p:xfrm>
          <a:off x="4724400" y="2318658"/>
          <a:ext cx="2209800" cy="1143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209800"/>
              </a:tblGrid>
              <a:tr h="30891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CourseName</a:t>
                      </a:r>
                      <a:endParaRPr lang="en-NZ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2516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“Softwar</a:t>
                      </a:r>
                      <a:r>
                        <a:rPr lang="en-US" sz="14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e Engineering 101</a:t>
                      </a:r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  <a:endParaRPr lang="en-NZ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891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2328757320034</a:t>
                      </a:r>
                      <a:endParaRPr lang="en-NZ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176404"/>
              </p:ext>
            </p:extLst>
          </p:nvPr>
        </p:nvGraphicFramePr>
        <p:xfrm>
          <a:off x="6858000" y="163286"/>
          <a:ext cx="1981200" cy="914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812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Year</a:t>
                      </a:r>
                      <a:endParaRPr lang="en-NZ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“2011”</a:t>
                      </a:r>
                      <a:endParaRPr lang="en-NZ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2320765491734</a:t>
                      </a:r>
                      <a:endParaRPr lang="en-NZ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384140"/>
              </p:ext>
            </p:extLst>
          </p:nvPr>
        </p:nvGraphicFramePr>
        <p:xfrm>
          <a:off x="6858000" y="1240972"/>
          <a:ext cx="1981200" cy="914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812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Level</a:t>
                      </a:r>
                      <a:endParaRPr lang="en-NZ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“1”</a:t>
                      </a:r>
                      <a:endParaRPr lang="en-NZ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2328987691734</a:t>
                      </a:r>
                      <a:endParaRPr lang="en-NZ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856007"/>
              </p:ext>
            </p:extLst>
          </p:nvPr>
        </p:nvGraphicFramePr>
        <p:xfrm>
          <a:off x="6858000" y="3624944"/>
          <a:ext cx="1981200" cy="914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812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Trimester</a:t>
                      </a:r>
                      <a:endParaRPr lang="en-NZ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“1”</a:t>
                      </a:r>
                      <a:endParaRPr lang="en-NZ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232879870034</a:t>
                      </a:r>
                      <a:endParaRPr lang="en-NZ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956370"/>
              </p:ext>
            </p:extLst>
          </p:nvPr>
        </p:nvGraphicFramePr>
        <p:xfrm>
          <a:off x="6858000" y="2318658"/>
          <a:ext cx="2209800" cy="1143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209800"/>
              </a:tblGrid>
              <a:tr h="30891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CourseName</a:t>
                      </a:r>
                      <a:endParaRPr lang="en-NZ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2516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“Network</a:t>
                      </a:r>
                      <a:r>
                        <a:rPr lang="en-US" sz="14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Engineering 101</a:t>
                      </a:r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  <a:endParaRPr lang="en-NZ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891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2324000320034</a:t>
                      </a:r>
                      <a:endParaRPr lang="en-NZ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792941"/>
              </p:ext>
            </p:extLst>
          </p:nvPr>
        </p:nvGraphicFramePr>
        <p:xfrm>
          <a:off x="4876800" y="4702630"/>
          <a:ext cx="1981200" cy="914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812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UserID</a:t>
                      </a:r>
                      <a:endParaRPr lang="en-NZ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“100”</a:t>
                      </a:r>
                      <a:endParaRPr lang="en-NZ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3228757391788</a:t>
                      </a:r>
                      <a:endParaRPr lang="en-NZ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549109"/>
              </p:ext>
            </p:extLst>
          </p:nvPr>
        </p:nvGraphicFramePr>
        <p:xfrm>
          <a:off x="7010400" y="4702630"/>
          <a:ext cx="1981200" cy="914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812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CourseID</a:t>
                      </a:r>
                      <a:endParaRPr lang="en-NZ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“SWEN100”</a:t>
                      </a:r>
                      <a:endParaRPr lang="en-NZ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3228757391334</a:t>
                      </a:r>
                      <a:endParaRPr lang="en-NZ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182587"/>
              </p:ext>
            </p:extLst>
          </p:nvPr>
        </p:nvGraphicFramePr>
        <p:xfrm>
          <a:off x="5028210" y="5780316"/>
          <a:ext cx="1981200" cy="914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812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UserID</a:t>
                      </a:r>
                      <a:endParaRPr lang="en-NZ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“100”</a:t>
                      </a:r>
                      <a:endParaRPr lang="en-NZ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3228757392323</a:t>
                      </a:r>
                      <a:endParaRPr lang="en-NZ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527149"/>
              </p:ext>
            </p:extLst>
          </p:nvPr>
        </p:nvGraphicFramePr>
        <p:xfrm>
          <a:off x="7161810" y="5780316"/>
          <a:ext cx="1981200" cy="914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812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CourseID</a:t>
                      </a:r>
                      <a:endParaRPr lang="en-NZ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“NWEN101”</a:t>
                      </a:r>
                      <a:endParaRPr lang="en-NZ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3228757396543</a:t>
                      </a:r>
                      <a:endParaRPr lang="en-NZ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7549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259461"/>
              </p:ext>
            </p:extLst>
          </p:nvPr>
        </p:nvGraphicFramePr>
        <p:xfrm>
          <a:off x="228600" y="762000"/>
          <a:ext cx="8229600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64008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Common look-up Value</a:t>
                      </a:r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SuperColumnName</a:t>
                      </a:r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76300">
                <a:tc>
                  <a:txBody>
                    <a:bodyPr/>
                    <a:lstStyle/>
                    <a:p>
                      <a:pPr algn="ctr"/>
                      <a:r>
                        <a:rPr lang="en-US" sz="1100" b="1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Hexadecimal</a:t>
                      </a:r>
                      <a:r>
                        <a:rPr lang="en-US" sz="1100" b="1" i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Row ID</a:t>
                      </a:r>
                      <a:endParaRPr lang="en-NZ" sz="1100" b="1" i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2133600" y="1371600"/>
            <a:ext cx="6150759" cy="621046"/>
            <a:chOff x="2133600" y="1371600"/>
            <a:chExt cx="6150759" cy="62104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600" y="1371600"/>
              <a:ext cx="1426359" cy="621046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0" y="1371600"/>
              <a:ext cx="1426359" cy="621046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9398" y="1371600"/>
              <a:ext cx="1426359" cy="621046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05196" y="1465117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…</a:t>
              </a:r>
              <a:endParaRPr lang="en-NZ" dirty="0"/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311690"/>
              </p:ext>
            </p:extLst>
          </p:nvPr>
        </p:nvGraphicFramePr>
        <p:xfrm>
          <a:off x="228600" y="2362200"/>
          <a:ext cx="8229600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64008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UserID</a:t>
                      </a:r>
                    </a:p>
                    <a:p>
                      <a:pPr algn="ctr"/>
                      <a:r>
                        <a:rPr lang="en-US" sz="1200" b="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(RowID)</a:t>
                      </a:r>
                      <a:endParaRPr lang="en-NZ" sz="1200" b="0" i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Values</a:t>
                      </a:r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76300"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lang="en-NZ" sz="1100" b="1" i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024322"/>
              </p:ext>
            </p:extLst>
          </p:nvPr>
        </p:nvGraphicFramePr>
        <p:xfrm>
          <a:off x="238989" y="3962400"/>
          <a:ext cx="8229600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64008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UserID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(RowID)</a:t>
                      </a:r>
                      <a:endParaRPr lang="en-NZ" sz="1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Values</a:t>
                      </a:r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76300"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101</a:t>
                      </a:r>
                      <a:endParaRPr lang="en-NZ" sz="1100" b="1" i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4" name="Group 33"/>
          <p:cNvGrpSpPr/>
          <p:nvPr/>
        </p:nvGrpSpPr>
        <p:grpSpPr>
          <a:xfrm>
            <a:off x="2110151" y="2951615"/>
            <a:ext cx="6119449" cy="634483"/>
            <a:chOff x="2110151" y="2951615"/>
            <a:chExt cx="6119449" cy="634483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6183" y="2951616"/>
              <a:ext cx="1295400" cy="634482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0151" y="2951616"/>
              <a:ext cx="1295400" cy="63448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8167" y="2951616"/>
              <a:ext cx="1295400" cy="634482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4200" y="2951615"/>
              <a:ext cx="1295400" cy="630705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2204321" y="4580535"/>
            <a:ext cx="5919817" cy="655010"/>
            <a:chOff x="2432923" y="4580535"/>
            <a:chExt cx="5919817" cy="65501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0618" y="4580535"/>
              <a:ext cx="1337312" cy="65501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8622" y="4580535"/>
              <a:ext cx="1315972" cy="644558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5285" y="4580535"/>
              <a:ext cx="1297455" cy="631706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2923" y="4580535"/>
              <a:ext cx="1307003" cy="6401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9787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830037"/>
              </p:ext>
            </p:extLst>
          </p:nvPr>
        </p:nvGraphicFramePr>
        <p:xfrm>
          <a:off x="252297" y="3134827"/>
          <a:ext cx="8458200" cy="1646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66294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CourseID</a:t>
                      </a:r>
                    </a:p>
                    <a:p>
                      <a:pPr algn="ctr"/>
                      <a:r>
                        <a:rPr lang="en-US" sz="1200" b="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(RowID)</a:t>
                      </a:r>
                      <a:endParaRPr lang="en-NZ" sz="1200" b="0" i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Super Column Values</a:t>
                      </a:r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112677"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SWEN101</a:t>
                      </a:r>
                      <a:endParaRPr lang="en-NZ" sz="1100" b="1" i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2233497" y="3794745"/>
            <a:ext cx="6421626" cy="905425"/>
            <a:chOff x="2209800" y="3052441"/>
            <a:chExt cx="6421626" cy="90542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0425" y="3066249"/>
              <a:ext cx="1510514" cy="73759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495" y="3052442"/>
              <a:ext cx="1514931" cy="74200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9800" y="3052441"/>
              <a:ext cx="1678350" cy="90542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4064" y="3069324"/>
              <a:ext cx="1514931" cy="742006"/>
            </a:xfrm>
            <a:prstGeom prst="rect">
              <a:avLst/>
            </a:prstGeom>
          </p:spPr>
        </p:pic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207680"/>
              </p:ext>
            </p:extLst>
          </p:nvPr>
        </p:nvGraphicFramePr>
        <p:xfrm>
          <a:off x="328497" y="5314304"/>
          <a:ext cx="8458200" cy="1646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66294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CourseID</a:t>
                      </a:r>
                    </a:p>
                    <a:p>
                      <a:pPr algn="ctr"/>
                      <a:r>
                        <a:rPr lang="en-US" sz="1200" b="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(RowID)</a:t>
                      </a:r>
                      <a:endParaRPr lang="en-NZ" sz="1200" b="0" i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Super Column Values</a:t>
                      </a:r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112677"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NWEN101</a:t>
                      </a:r>
                      <a:endParaRPr lang="en-NZ" sz="1100" b="1" i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2270167" y="6000103"/>
            <a:ext cx="6464027" cy="901800"/>
            <a:chOff x="2246470" y="5257799"/>
            <a:chExt cx="6464027" cy="9018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6470" y="5257799"/>
              <a:ext cx="1663516" cy="9018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0871" y="5257799"/>
              <a:ext cx="1497164" cy="73544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0909" y="5257799"/>
              <a:ext cx="1497164" cy="735449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3333" y="5257799"/>
              <a:ext cx="1497164" cy="735449"/>
            </a:xfrm>
            <a:prstGeom prst="rect">
              <a:avLst/>
            </a:prstGeom>
          </p:spPr>
        </p:pic>
      </p:grp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350852"/>
              </p:ext>
            </p:extLst>
          </p:nvPr>
        </p:nvGraphicFramePr>
        <p:xfrm>
          <a:off x="275994" y="1351904"/>
          <a:ext cx="5538903" cy="1646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1703"/>
                <a:gridCol w="42672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RowID</a:t>
                      </a:r>
                    </a:p>
                    <a:p>
                      <a:pPr algn="ctr"/>
                      <a:endParaRPr lang="en-NZ" sz="1200" b="0" i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Values</a:t>
                      </a:r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112677"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NZ" sz="1100" b="1" i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1744702" y="2025829"/>
            <a:ext cx="3688299" cy="850259"/>
            <a:chOff x="1721005" y="1283525"/>
            <a:chExt cx="3688299" cy="850259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8419" y="1283525"/>
              <a:ext cx="1730885" cy="845198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1005" y="1283525"/>
              <a:ext cx="1730885" cy="850259"/>
            </a:xfrm>
            <a:prstGeom prst="rect">
              <a:avLst/>
            </a:prstGeom>
          </p:spPr>
        </p:pic>
      </p:grp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701620"/>
              </p:ext>
            </p:extLst>
          </p:nvPr>
        </p:nvGraphicFramePr>
        <p:xfrm>
          <a:off x="457200" y="152400"/>
          <a:ext cx="5538903" cy="1646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1703"/>
                <a:gridCol w="42672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RowID</a:t>
                      </a:r>
                    </a:p>
                    <a:p>
                      <a:pPr algn="ctr"/>
                      <a:endParaRPr lang="en-NZ" sz="1200" b="0" i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Values</a:t>
                      </a:r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112677"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NZ" sz="1100" b="1" i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1988807" y="769291"/>
            <a:ext cx="3690956" cy="884769"/>
            <a:chOff x="1971929" y="1343266"/>
            <a:chExt cx="3690956" cy="884769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6482" y="1343266"/>
              <a:ext cx="1806403" cy="879503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1929" y="1343266"/>
              <a:ext cx="1806403" cy="8847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5383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809642"/>
              </p:ext>
            </p:extLst>
          </p:nvPr>
        </p:nvGraphicFramePr>
        <p:xfrm>
          <a:off x="838199" y="761996"/>
          <a:ext cx="6781801" cy="3397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133"/>
                <a:gridCol w="5340668"/>
              </a:tblGrid>
              <a:tr h="6900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Row Key</a:t>
                      </a:r>
                      <a:endParaRPr lang="en-NZ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Values</a:t>
                      </a:r>
                      <a:endParaRPr lang="en-NZ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36738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N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</a:tr>
              <a:tr h="13399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N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100" y="1602175"/>
            <a:ext cx="5028936" cy="111115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075" y="2958950"/>
            <a:ext cx="5028936" cy="1111155"/>
          </a:xfrm>
          <a:prstGeom prst="rect">
            <a:avLst/>
          </a:prstGeom>
        </p:spPr>
      </p:pic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932142"/>
              </p:ext>
            </p:extLst>
          </p:nvPr>
        </p:nvGraphicFramePr>
        <p:xfrm>
          <a:off x="990600" y="4419600"/>
          <a:ext cx="678180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5562601"/>
              </a:tblGrid>
              <a:tr h="51320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Row Key</a:t>
                      </a:r>
                      <a:endParaRPr lang="en-NZ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Values</a:t>
                      </a:r>
                      <a:endParaRPr lang="en-NZ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315599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RowKey1</a:t>
                      </a:r>
                      <a:endParaRPr lang="en-NZ" sz="16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1" name="Pictur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460" y="5090571"/>
            <a:ext cx="5328000" cy="91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198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926570"/>
              </p:ext>
            </p:extLst>
          </p:nvPr>
        </p:nvGraphicFramePr>
        <p:xfrm>
          <a:off x="838199" y="761996"/>
          <a:ext cx="7772401" cy="4343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1"/>
                <a:gridCol w="6553200"/>
              </a:tblGrid>
              <a:tr h="6900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Row Key</a:t>
                      </a:r>
                      <a:endParaRPr lang="en-NZ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Values</a:t>
                      </a:r>
                      <a:endParaRPr lang="en-NZ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82458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SWEN101</a:t>
                      </a:r>
                      <a:endParaRPr lang="en-NZ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</a:tr>
              <a:tr h="18288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NWEN101</a:t>
                      </a:r>
                      <a:endParaRPr lang="en-NZ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275" y="1571500"/>
            <a:ext cx="6172200" cy="153737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475" y="3368625"/>
            <a:ext cx="6174000" cy="153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54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728700"/>
              </p:ext>
            </p:extLst>
          </p:nvPr>
        </p:nvGraphicFramePr>
        <p:xfrm>
          <a:off x="457200" y="1600200"/>
          <a:ext cx="4267200" cy="1646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Super Column Values</a:t>
                      </a:r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112677">
                <a:tc>
                  <a:txBody>
                    <a:bodyPr/>
                    <a:lstStyle/>
                    <a:p>
                      <a:pPr algn="ctr"/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733300" y="2232664"/>
            <a:ext cx="3690956" cy="884769"/>
            <a:chOff x="1971929" y="1343266"/>
            <a:chExt cx="3690956" cy="88476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6482" y="1343266"/>
              <a:ext cx="1806403" cy="87950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1929" y="1343266"/>
              <a:ext cx="1806403" cy="884769"/>
            </a:xfrm>
            <a:prstGeom prst="rect">
              <a:avLst/>
            </a:prstGeom>
          </p:spPr>
        </p:pic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386031"/>
              </p:ext>
            </p:extLst>
          </p:nvPr>
        </p:nvGraphicFramePr>
        <p:xfrm>
          <a:off x="733300" y="3733800"/>
          <a:ext cx="4267200" cy="1646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Super Column Values</a:t>
                      </a:r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112677">
                <a:tc>
                  <a:txBody>
                    <a:bodyPr/>
                    <a:lstStyle/>
                    <a:p>
                      <a:pPr algn="ctr"/>
                      <a:endParaRPr lang="en-NZ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1031175" y="4413675"/>
            <a:ext cx="3688299" cy="850259"/>
            <a:chOff x="1721005" y="1283525"/>
            <a:chExt cx="3688299" cy="85025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8419" y="1283525"/>
              <a:ext cx="1730885" cy="84519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1005" y="1283525"/>
              <a:ext cx="1730885" cy="850259"/>
            </a:xfrm>
            <a:prstGeom prst="rect">
              <a:avLst/>
            </a:prstGeom>
          </p:spPr>
        </p:pic>
      </p:grp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301542"/>
              </p:ext>
            </p:extLst>
          </p:nvPr>
        </p:nvGraphicFramePr>
        <p:xfrm>
          <a:off x="838199" y="761996"/>
          <a:ext cx="6019801" cy="4343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1"/>
                <a:gridCol w="4800600"/>
              </a:tblGrid>
              <a:tr h="6900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Row ID</a:t>
                      </a:r>
                      <a:endParaRPr lang="en-NZ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Values</a:t>
                      </a:r>
                      <a:endParaRPr lang="en-NZ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82458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NZ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</a:tr>
              <a:tr h="18288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NZ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726" y="1605151"/>
            <a:ext cx="3954089" cy="152861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726" y="3357751"/>
            <a:ext cx="3948449" cy="152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240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457200"/>
            <a:ext cx="3352800" cy="11695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//Column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“name”: “FirstName”,</a:t>
            </a:r>
          </a:p>
          <a:p>
            <a:r>
              <a:rPr lang="en-US" sz="1400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“value”: “John”,</a:t>
            </a:r>
          </a:p>
          <a:p>
            <a:r>
              <a:rPr lang="en-US" sz="1400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	“timestamp”:</a:t>
            </a:r>
            <a:r>
              <a:rPr lang="en-US" sz="1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1328757391734</a:t>
            </a:r>
            <a:endParaRPr lang="en-US" sz="14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NZ" sz="1400" dirty="0">
              <a:solidFill>
                <a:srgbClr val="0099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764" y="1905001"/>
            <a:ext cx="6664036" cy="6248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//SuperColumn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“name”: 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100</a:t>
            </a:r>
            <a:r>
              <a:rPr lang="en-US" sz="1400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r>
              <a:rPr lang="en-US" sz="1400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“value”: </a:t>
            </a:r>
            <a:r>
              <a:rPr lang="en-US" sz="1400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Columns</a:t>
            </a:r>
            <a:endParaRPr lang="en-US" sz="1400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“FirstName”: </a:t>
            </a:r>
            <a:r>
              <a:rPr lang="en-US" sz="1400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//Column</a:t>
            </a:r>
          </a:p>
          <a:p>
            <a:pPr lvl="6"/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“name”: “FirstName”,</a:t>
            </a:r>
          </a:p>
          <a:p>
            <a:pPr lvl="6"/>
            <a:r>
              <a:rPr lang="en-US" sz="1400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	“value”: “John”,</a:t>
            </a:r>
          </a:p>
          <a:p>
            <a:pPr lvl="6"/>
            <a:r>
              <a:rPr lang="en-US" sz="1400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	“timestamp”: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1328757391734</a:t>
            </a:r>
            <a:endParaRPr lang="en-US" sz="1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lvl="6"/>
            <a:r>
              <a:rPr lang="en-US" sz="1400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  }</a:t>
            </a:r>
            <a:endParaRPr lang="en-NZ" sz="1400" dirty="0">
              <a:solidFill>
                <a:srgbClr val="0099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 smtClean="0">
              <a:solidFill>
                <a:srgbClr val="3366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	“LastName”: </a:t>
            </a:r>
            <a:r>
              <a:rPr lang="en-US" sz="1400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//Column</a:t>
            </a:r>
          </a:p>
          <a:p>
            <a:pPr lvl="6"/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“name”: </a:t>
            </a:r>
            <a:r>
              <a:rPr lang="en-US" sz="1400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“LastName</a:t>
            </a:r>
            <a:r>
              <a:rPr lang="en-US" sz="1400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”,</a:t>
            </a:r>
          </a:p>
          <a:p>
            <a:pPr lvl="6"/>
            <a:r>
              <a:rPr lang="en-US" sz="1400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	“value”: </a:t>
            </a:r>
            <a:r>
              <a:rPr lang="en-US" sz="1400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“Smith”,</a:t>
            </a:r>
            <a:endParaRPr lang="en-US" sz="1400" dirty="0">
              <a:solidFill>
                <a:srgbClr val="3366FF"/>
              </a:solidFill>
              <a:latin typeface="Times New Roman" pitchFamily="18" charset="0"/>
              <a:cs typeface="Times New Roman" pitchFamily="18" charset="0"/>
            </a:endParaRPr>
          </a:p>
          <a:p>
            <a:pPr lvl="6"/>
            <a:r>
              <a:rPr lang="en-US" sz="1400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	“timestamp”: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1328757391987</a:t>
            </a:r>
          </a:p>
          <a:p>
            <a:pPr lvl="6"/>
            <a:r>
              <a:rPr lang="en-US" sz="1400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  }</a:t>
            </a:r>
            <a:endParaRPr lang="en-NZ" sz="1400" dirty="0">
              <a:solidFill>
                <a:srgbClr val="0099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		“Email”: </a:t>
            </a:r>
            <a:r>
              <a:rPr lang="en-US" sz="1400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//Column</a:t>
            </a:r>
          </a:p>
          <a:p>
            <a:pPr lvl="6"/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“name”: </a:t>
            </a:r>
            <a:r>
              <a:rPr lang="en-US" sz="1400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“Email”,</a:t>
            </a:r>
            <a:endParaRPr lang="en-US" sz="1400" dirty="0">
              <a:solidFill>
                <a:srgbClr val="3366FF"/>
              </a:solidFill>
              <a:latin typeface="Times New Roman" pitchFamily="18" charset="0"/>
              <a:cs typeface="Times New Roman" pitchFamily="18" charset="0"/>
            </a:endParaRPr>
          </a:p>
          <a:p>
            <a:pPr lvl="6"/>
            <a:r>
              <a:rPr lang="en-US" sz="1400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	“value”: </a:t>
            </a:r>
            <a:r>
              <a:rPr lang="en-US" sz="1400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“smith@example.com”,</a:t>
            </a:r>
            <a:endParaRPr lang="en-US" sz="1400" dirty="0">
              <a:solidFill>
                <a:srgbClr val="3366FF"/>
              </a:solidFill>
              <a:latin typeface="Times New Roman" pitchFamily="18" charset="0"/>
              <a:cs typeface="Times New Roman" pitchFamily="18" charset="0"/>
            </a:endParaRPr>
          </a:p>
          <a:p>
            <a:pPr lvl="6"/>
            <a:r>
              <a:rPr lang="en-US" sz="1400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	“timestamp”: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1328757391788</a:t>
            </a:r>
          </a:p>
          <a:p>
            <a:pPr lvl="6"/>
            <a:r>
              <a:rPr lang="en-US" sz="1400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400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lvl="4"/>
            <a:endParaRPr lang="en-NZ" sz="1400" dirty="0">
              <a:solidFill>
                <a:srgbClr val="0099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		“Age”: </a:t>
            </a:r>
            <a:r>
              <a:rPr lang="en-US" sz="1400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//Column</a:t>
            </a:r>
          </a:p>
          <a:p>
            <a:pPr lvl="6"/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“name”: </a:t>
            </a:r>
            <a:r>
              <a:rPr lang="en-US" sz="1400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“Age”,</a:t>
            </a:r>
            <a:endParaRPr lang="en-US" sz="1400" dirty="0">
              <a:solidFill>
                <a:srgbClr val="3366FF"/>
              </a:solidFill>
              <a:latin typeface="Times New Roman" pitchFamily="18" charset="0"/>
              <a:cs typeface="Times New Roman" pitchFamily="18" charset="0"/>
            </a:endParaRPr>
          </a:p>
          <a:p>
            <a:pPr lvl="6"/>
            <a:r>
              <a:rPr lang="en-US" sz="1400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	“value”: 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en-US" sz="1400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endParaRPr lang="en-US" sz="1400" dirty="0">
              <a:solidFill>
                <a:srgbClr val="3366FF"/>
              </a:solidFill>
              <a:latin typeface="Times New Roman" pitchFamily="18" charset="0"/>
              <a:cs typeface="Times New Roman" pitchFamily="18" charset="0"/>
            </a:endParaRPr>
          </a:p>
          <a:p>
            <a:pPr lvl="6"/>
            <a:r>
              <a:rPr lang="en-US" sz="1400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	“timestamp”: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1328757391998</a:t>
            </a:r>
          </a:p>
          <a:p>
            <a:pPr lvl="6"/>
            <a:r>
              <a:rPr lang="en-US" sz="1400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  }</a:t>
            </a:r>
          </a:p>
          <a:p>
            <a:endParaRPr lang="en-US" sz="1400" dirty="0" smtClean="0">
              <a:solidFill>
                <a:srgbClr val="3366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	               }</a:t>
            </a:r>
            <a:endParaRPr lang="en-US" sz="1400" dirty="0" smtClean="0">
              <a:solidFill>
                <a:srgbClr val="3366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NZ" sz="1400" dirty="0">
              <a:solidFill>
                <a:srgbClr val="0099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559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891612" y="-583209"/>
            <a:ext cx="9502212" cy="82176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//ColumnFamily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“name”: “Student”,</a:t>
            </a:r>
          </a:p>
          <a:p>
            <a:r>
              <a:rPr lang="en-US" sz="1600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“value”: </a:t>
            </a:r>
            <a:r>
              <a:rPr lang="en-US" sz="1600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//SuperColumns</a:t>
            </a:r>
            <a:endParaRPr lang="en-US" sz="1600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100</a:t>
            </a:r>
            <a:r>
              <a:rPr lang="en-US" sz="16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600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//SuperColumn</a:t>
            </a:r>
            <a:endParaRPr lang="en-US" sz="1600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6"/>
            <a:r>
              <a:rPr lang="en-US" sz="16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name: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100</a:t>
            </a:r>
            <a:r>
              <a:rPr lang="en-US" sz="16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lvl="2"/>
            <a:r>
              <a:rPr lang="en-US" sz="16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	value: </a:t>
            </a:r>
            <a:r>
              <a:rPr lang="en-US" sz="1600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Columns</a:t>
            </a:r>
          </a:p>
          <a:p>
            <a:pPr lvl="2"/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“FirstName”: </a:t>
            </a:r>
            <a:r>
              <a:rPr lang="en-US" sz="1600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//Column</a:t>
            </a:r>
          </a:p>
          <a:p>
            <a:pPr lvl="8"/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1600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name”: “FirstName”,</a:t>
            </a:r>
          </a:p>
          <a:p>
            <a:pPr lvl="8"/>
            <a:r>
              <a:rPr lang="en-US" sz="1600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	“</a:t>
            </a:r>
            <a:r>
              <a:rPr lang="en-US" sz="1600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value”: “John”,</a:t>
            </a:r>
          </a:p>
          <a:p>
            <a:pPr lvl="8"/>
            <a:r>
              <a:rPr lang="en-US" sz="1600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	“</a:t>
            </a:r>
            <a:r>
              <a:rPr lang="en-US" sz="1600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timestamp”: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1328757391734</a:t>
            </a:r>
            <a:endParaRPr lang="en-US" sz="16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lvl="8"/>
            <a:r>
              <a:rPr lang="en-US" sz="1600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	  </a:t>
            </a:r>
            <a:r>
              <a:rPr lang="en-US" sz="1600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NZ" sz="1600" dirty="0">
              <a:solidFill>
                <a:srgbClr val="0099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1600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sz="1600" dirty="0">
              <a:solidFill>
                <a:srgbClr val="3366FF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1600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	“</a:t>
            </a:r>
            <a:r>
              <a:rPr lang="en-US" sz="1600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LastName”: </a:t>
            </a:r>
            <a:r>
              <a:rPr lang="en-US" sz="1600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//Column</a:t>
            </a:r>
          </a:p>
          <a:p>
            <a:pPr lvl="8"/>
            <a:r>
              <a:rPr lang="en-US" sz="16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“name”: “LastName”,</a:t>
            </a:r>
          </a:p>
          <a:p>
            <a:pPr lvl="8"/>
            <a:r>
              <a:rPr lang="en-US" sz="1600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	“value”: “Smith”,</a:t>
            </a:r>
          </a:p>
          <a:p>
            <a:pPr lvl="8"/>
            <a:r>
              <a:rPr lang="en-US" sz="1600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	“timestamp”: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1328757391987</a:t>
            </a:r>
          </a:p>
          <a:p>
            <a:pPr lvl="8"/>
            <a:r>
              <a:rPr lang="en-US" sz="1600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	   </a:t>
            </a:r>
            <a:r>
              <a:rPr lang="en-US" sz="1600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NZ" sz="1600" dirty="0">
              <a:solidFill>
                <a:srgbClr val="0099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1600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	“</a:t>
            </a:r>
            <a:r>
              <a:rPr lang="en-US" sz="1600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Email”: </a:t>
            </a:r>
            <a:r>
              <a:rPr lang="en-US" sz="1600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Column</a:t>
            </a:r>
          </a:p>
          <a:p>
            <a:pPr lvl="8"/>
            <a:r>
              <a:rPr lang="en-US" sz="16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“name”: “Email”,</a:t>
            </a:r>
          </a:p>
          <a:p>
            <a:pPr lvl="8"/>
            <a:r>
              <a:rPr lang="en-US" sz="1600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	“value”: “smith@example.com”,</a:t>
            </a:r>
          </a:p>
          <a:p>
            <a:pPr lvl="8"/>
            <a:r>
              <a:rPr lang="en-US" sz="1600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	“timestamp”: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1328757391788</a:t>
            </a:r>
          </a:p>
          <a:p>
            <a:pPr lvl="8"/>
            <a:r>
              <a:rPr lang="en-US" sz="1600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                }</a:t>
            </a:r>
            <a:endParaRPr lang="en-US" sz="1600" dirty="0">
              <a:solidFill>
                <a:srgbClr val="009900"/>
              </a:solidFill>
              <a:latin typeface="Times New Roman" pitchFamily="18" charset="0"/>
              <a:cs typeface="Times New Roman" pitchFamily="18" charset="0"/>
            </a:endParaRPr>
          </a:p>
          <a:p>
            <a:pPr lvl="6"/>
            <a:endParaRPr lang="en-NZ" sz="1600" dirty="0">
              <a:solidFill>
                <a:srgbClr val="0099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1600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	“</a:t>
            </a:r>
            <a:r>
              <a:rPr lang="en-US" sz="1600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Age”: </a:t>
            </a:r>
            <a:r>
              <a:rPr lang="en-US" sz="1600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//Column</a:t>
            </a:r>
          </a:p>
          <a:p>
            <a:pPr lvl="8"/>
            <a:r>
              <a:rPr lang="en-US" sz="16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“name”: “Age”,</a:t>
            </a:r>
          </a:p>
          <a:p>
            <a:pPr lvl="8"/>
            <a:r>
              <a:rPr lang="en-US" sz="1600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	“value”: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en-US" sz="1600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lvl="8"/>
            <a:r>
              <a:rPr lang="en-US" sz="1600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	“timestamp”: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1328757391998</a:t>
            </a:r>
          </a:p>
          <a:p>
            <a:pPr lvl="8"/>
            <a:r>
              <a:rPr lang="en-US" sz="1600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            }</a:t>
            </a:r>
            <a:endParaRPr lang="en-US" sz="1600" dirty="0">
              <a:solidFill>
                <a:srgbClr val="0099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sz="1600" dirty="0">
              <a:solidFill>
                <a:srgbClr val="3366FF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1600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	            </a:t>
            </a:r>
            <a:r>
              <a:rPr lang="en-US" sz="1600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	             }</a:t>
            </a:r>
          </a:p>
          <a:p>
            <a:pPr lvl="2"/>
            <a:r>
              <a:rPr lang="en-US" sz="1600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	           }</a:t>
            </a:r>
          </a:p>
          <a:p>
            <a:r>
              <a:rPr lang="en-US" sz="1600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	}</a:t>
            </a:r>
            <a:endParaRPr lang="en-US" sz="1600" dirty="0" smtClean="0">
              <a:solidFill>
                <a:srgbClr val="3366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NZ" sz="1600" dirty="0">
              <a:solidFill>
                <a:srgbClr val="0099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3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260</Words>
  <Application>Microsoft Office PowerPoint</Application>
  <PresentationFormat>On-screen Show (4:3)</PresentationFormat>
  <Paragraphs>234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MY PICTURES!!!!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SYSTEM</cp:lastModifiedBy>
  <cp:revision>26</cp:revision>
  <cp:lastPrinted>2012-02-09T07:32:50Z</cp:lastPrinted>
  <dcterms:created xsi:type="dcterms:W3CDTF">2006-08-16T00:00:00Z</dcterms:created>
  <dcterms:modified xsi:type="dcterms:W3CDTF">2012-02-09T08:14:10Z</dcterms:modified>
</cp:coreProperties>
</file>