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FB05C-0730-879E-3C61-E7D2DD7C5031}" v="18" dt="2024-12-05T11:57:30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33" d="100"/>
          <a:sy n="33" d="100"/>
        </p:scale>
        <p:origin x="7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BC9B3-02C1-4BBC-9182-CDAE63C0D09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F3EE07-5D88-49EF-8B58-0BDB82169D5E}">
      <dgm:prSet/>
      <dgm:spPr/>
      <dgm:t>
        <a:bodyPr/>
        <a:lstStyle/>
        <a:p>
          <a:r>
            <a:rPr lang="en-US"/>
            <a:t>Urban bike-sharing systems struggle to meet dynamic demand influenced by weather and seasons.</a:t>
          </a:r>
        </a:p>
      </dgm:t>
    </dgm:pt>
    <dgm:pt modelId="{3F814DFA-BC05-40B7-9DFC-AE9925A9E80E}" type="parTrans" cxnId="{F6565E31-D5DF-46C4-9506-D5B5A699D99C}">
      <dgm:prSet/>
      <dgm:spPr/>
      <dgm:t>
        <a:bodyPr/>
        <a:lstStyle/>
        <a:p>
          <a:endParaRPr lang="en-US"/>
        </a:p>
      </dgm:t>
    </dgm:pt>
    <dgm:pt modelId="{18FF2717-80BA-4182-A3A0-ACBF1103ED21}" type="sibTrans" cxnId="{F6565E31-D5DF-46C4-9506-D5B5A699D99C}">
      <dgm:prSet/>
      <dgm:spPr/>
      <dgm:t>
        <a:bodyPr/>
        <a:lstStyle/>
        <a:p>
          <a:endParaRPr lang="en-US"/>
        </a:p>
      </dgm:t>
    </dgm:pt>
    <dgm:pt modelId="{4DC0AFC4-B1F3-408A-A2B8-307944CFDCA8}">
      <dgm:prSet/>
      <dgm:spPr/>
      <dgm:t>
        <a:bodyPr/>
        <a:lstStyle/>
        <a:p>
          <a:r>
            <a:rPr lang="en-US"/>
            <a:t>Imbalanced bike availability at stations reduces user satisfaction and operational effectiveness.</a:t>
          </a:r>
        </a:p>
      </dgm:t>
    </dgm:pt>
    <dgm:pt modelId="{EAB4D229-35DB-4B61-B5E2-9DB96A78AFF0}" type="parTrans" cxnId="{7391430C-6D19-4356-838B-D7420092C7CC}">
      <dgm:prSet/>
      <dgm:spPr/>
      <dgm:t>
        <a:bodyPr/>
        <a:lstStyle/>
        <a:p>
          <a:endParaRPr lang="en-US"/>
        </a:p>
      </dgm:t>
    </dgm:pt>
    <dgm:pt modelId="{5B3BC88B-9549-4787-8F12-A4D0F17AEFA4}" type="sibTrans" cxnId="{7391430C-6D19-4356-838B-D7420092C7CC}">
      <dgm:prSet/>
      <dgm:spPr/>
      <dgm:t>
        <a:bodyPr/>
        <a:lstStyle/>
        <a:p>
          <a:endParaRPr lang="en-US"/>
        </a:p>
      </dgm:t>
    </dgm:pt>
    <dgm:pt modelId="{2D1D2404-FA19-4D0B-96DB-A66C4EE387AE}">
      <dgm:prSet/>
      <dgm:spPr/>
      <dgm:t>
        <a:bodyPr/>
        <a:lstStyle/>
        <a:p>
          <a:r>
            <a:rPr lang="en-US"/>
            <a:t>The inability to accurately predict bike demand limits infrastructure and resource optimization.</a:t>
          </a:r>
        </a:p>
      </dgm:t>
    </dgm:pt>
    <dgm:pt modelId="{B87C9AB9-AAA7-4102-A772-AC50062D0FA0}" type="parTrans" cxnId="{C57F1B52-CAAE-49C6-AD86-333E77E8A4D2}">
      <dgm:prSet/>
      <dgm:spPr/>
      <dgm:t>
        <a:bodyPr/>
        <a:lstStyle/>
        <a:p>
          <a:endParaRPr lang="en-US"/>
        </a:p>
      </dgm:t>
    </dgm:pt>
    <dgm:pt modelId="{9A93BB8D-FF2B-413A-918B-2607109C5518}" type="sibTrans" cxnId="{C57F1B52-CAAE-49C6-AD86-333E77E8A4D2}">
      <dgm:prSet/>
      <dgm:spPr/>
      <dgm:t>
        <a:bodyPr/>
        <a:lstStyle/>
        <a:p>
          <a:endParaRPr lang="en-US"/>
        </a:p>
      </dgm:t>
    </dgm:pt>
    <dgm:pt modelId="{0FEEEBF6-9295-4CF9-959F-3D8ECD787BFD}">
      <dgm:prSet/>
      <dgm:spPr/>
      <dgm:t>
        <a:bodyPr/>
        <a:lstStyle/>
        <a:p>
          <a:r>
            <a:rPr lang="en-US"/>
            <a:t>This research seeks to answer key questions about factors influencing rental patterns.</a:t>
          </a:r>
        </a:p>
      </dgm:t>
    </dgm:pt>
    <dgm:pt modelId="{FDC07846-4010-4A45-86A8-A1547D1EA9D0}" type="parTrans" cxnId="{89D0CCC0-C7E0-4283-B190-EA7BDACA37A6}">
      <dgm:prSet/>
      <dgm:spPr/>
      <dgm:t>
        <a:bodyPr/>
        <a:lstStyle/>
        <a:p>
          <a:endParaRPr lang="en-US"/>
        </a:p>
      </dgm:t>
    </dgm:pt>
    <dgm:pt modelId="{38239D59-3849-419E-9FED-F4988BBE23C7}" type="sibTrans" cxnId="{89D0CCC0-C7E0-4283-B190-EA7BDACA37A6}">
      <dgm:prSet/>
      <dgm:spPr/>
      <dgm:t>
        <a:bodyPr/>
        <a:lstStyle/>
        <a:p>
          <a:endParaRPr lang="en-US"/>
        </a:p>
      </dgm:t>
    </dgm:pt>
    <dgm:pt modelId="{0C18A618-3C74-4EA7-A741-CFD281628807}">
      <dgm:prSet/>
      <dgm:spPr/>
      <dgm:t>
        <a:bodyPr/>
        <a:lstStyle/>
        <a:p>
          <a:r>
            <a:rPr lang="en-US"/>
            <a:t>Specifically, it investigates the accuracy of forecasting demand based on weather and contextual data.</a:t>
          </a:r>
        </a:p>
      </dgm:t>
    </dgm:pt>
    <dgm:pt modelId="{76F0D6B3-9DC6-4A1D-BD2B-3182E5136929}" type="parTrans" cxnId="{000C4B56-1F85-44A5-9F54-C8E18FCA0B44}">
      <dgm:prSet/>
      <dgm:spPr/>
      <dgm:t>
        <a:bodyPr/>
        <a:lstStyle/>
        <a:p>
          <a:endParaRPr lang="en-US"/>
        </a:p>
      </dgm:t>
    </dgm:pt>
    <dgm:pt modelId="{6732A7EB-FDA0-4C6A-A069-884322300DD5}" type="sibTrans" cxnId="{000C4B56-1F85-44A5-9F54-C8E18FCA0B44}">
      <dgm:prSet/>
      <dgm:spPr/>
      <dgm:t>
        <a:bodyPr/>
        <a:lstStyle/>
        <a:p>
          <a:endParaRPr lang="en-US"/>
        </a:p>
      </dgm:t>
    </dgm:pt>
    <dgm:pt modelId="{D684F583-4290-42F6-9FA4-EF56D835D461}" type="pres">
      <dgm:prSet presAssocID="{F9DBC9B3-02C1-4BBC-9182-CDAE63C0D096}" presName="linear" presStyleCnt="0">
        <dgm:presLayoutVars>
          <dgm:animLvl val="lvl"/>
          <dgm:resizeHandles val="exact"/>
        </dgm:presLayoutVars>
      </dgm:prSet>
      <dgm:spPr/>
    </dgm:pt>
    <dgm:pt modelId="{025977D4-4D25-457F-A87E-FB6D746FCE6F}" type="pres">
      <dgm:prSet presAssocID="{5DF3EE07-5D88-49EF-8B58-0BDB82169D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CBC64E-E06A-481B-87F7-15ECA57A08B8}" type="pres">
      <dgm:prSet presAssocID="{18FF2717-80BA-4182-A3A0-ACBF1103ED21}" presName="spacer" presStyleCnt="0"/>
      <dgm:spPr/>
    </dgm:pt>
    <dgm:pt modelId="{72C89CAC-A4A3-4F17-A5FF-F7FBAAED3BEC}" type="pres">
      <dgm:prSet presAssocID="{4DC0AFC4-B1F3-408A-A2B8-307944CFDCA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E0CBE4-71BE-4585-B46C-DC30E68EF291}" type="pres">
      <dgm:prSet presAssocID="{5B3BC88B-9549-4787-8F12-A4D0F17AEFA4}" presName="spacer" presStyleCnt="0"/>
      <dgm:spPr/>
    </dgm:pt>
    <dgm:pt modelId="{1D530D83-4914-4920-A9BD-2A67E920DC1B}" type="pres">
      <dgm:prSet presAssocID="{2D1D2404-FA19-4D0B-96DB-A66C4EE387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EF5687-3A11-4E85-B9C3-C1B0BC671264}" type="pres">
      <dgm:prSet presAssocID="{9A93BB8D-FF2B-413A-918B-2607109C5518}" presName="spacer" presStyleCnt="0"/>
      <dgm:spPr/>
    </dgm:pt>
    <dgm:pt modelId="{5EB6634C-0A8F-4D4E-A8E1-A0EBF909AD80}" type="pres">
      <dgm:prSet presAssocID="{0FEEEBF6-9295-4CF9-959F-3D8ECD787BF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339C4D-C384-483D-80A4-E6B8207CC89A}" type="pres">
      <dgm:prSet presAssocID="{38239D59-3849-419E-9FED-F4988BBE23C7}" presName="spacer" presStyleCnt="0"/>
      <dgm:spPr/>
    </dgm:pt>
    <dgm:pt modelId="{381E8356-EF53-4900-BA5F-DAA2544A848E}" type="pres">
      <dgm:prSet presAssocID="{0C18A618-3C74-4EA7-A741-CFD2816288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391430C-6D19-4356-838B-D7420092C7CC}" srcId="{F9DBC9B3-02C1-4BBC-9182-CDAE63C0D096}" destId="{4DC0AFC4-B1F3-408A-A2B8-307944CFDCA8}" srcOrd="1" destOrd="0" parTransId="{EAB4D229-35DB-4B61-B5E2-9DB96A78AFF0}" sibTransId="{5B3BC88B-9549-4787-8F12-A4D0F17AEFA4}"/>
    <dgm:cxn modelId="{F6565E31-D5DF-46C4-9506-D5B5A699D99C}" srcId="{F9DBC9B3-02C1-4BBC-9182-CDAE63C0D096}" destId="{5DF3EE07-5D88-49EF-8B58-0BDB82169D5E}" srcOrd="0" destOrd="0" parTransId="{3F814DFA-BC05-40B7-9DFC-AE9925A9E80E}" sibTransId="{18FF2717-80BA-4182-A3A0-ACBF1103ED21}"/>
    <dgm:cxn modelId="{A7EC2E3E-D90C-4C07-B418-CC1E24C7F971}" type="presOf" srcId="{2D1D2404-FA19-4D0B-96DB-A66C4EE387AE}" destId="{1D530D83-4914-4920-A9BD-2A67E920DC1B}" srcOrd="0" destOrd="0" presId="urn:microsoft.com/office/officeart/2005/8/layout/vList2"/>
    <dgm:cxn modelId="{5D35F86B-E832-4700-88D1-F37953D97B35}" type="presOf" srcId="{F9DBC9B3-02C1-4BBC-9182-CDAE63C0D096}" destId="{D684F583-4290-42F6-9FA4-EF56D835D461}" srcOrd="0" destOrd="0" presId="urn:microsoft.com/office/officeart/2005/8/layout/vList2"/>
    <dgm:cxn modelId="{C57F1B52-CAAE-49C6-AD86-333E77E8A4D2}" srcId="{F9DBC9B3-02C1-4BBC-9182-CDAE63C0D096}" destId="{2D1D2404-FA19-4D0B-96DB-A66C4EE387AE}" srcOrd="2" destOrd="0" parTransId="{B87C9AB9-AAA7-4102-A772-AC50062D0FA0}" sibTransId="{9A93BB8D-FF2B-413A-918B-2607109C5518}"/>
    <dgm:cxn modelId="{000C4B56-1F85-44A5-9F54-C8E18FCA0B44}" srcId="{F9DBC9B3-02C1-4BBC-9182-CDAE63C0D096}" destId="{0C18A618-3C74-4EA7-A741-CFD281628807}" srcOrd="4" destOrd="0" parTransId="{76F0D6B3-9DC6-4A1D-BD2B-3182E5136929}" sibTransId="{6732A7EB-FDA0-4C6A-A069-884322300DD5}"/>
    <dgm:cxn modelId="{3873B29D-FD0C-4E2F-A882-4A6BD0E231B7}" type="presOf" srcId="{0C18A618-3C74-4EA7-A741-CFD281628807}" destId="{381E8356-EF53-4900-BA5F-DAA2544A848E}" srcOrd="0" destOrd="0" presId="urn:microsoft.com/office/officeart/2005/8/layout/vList2"/>
    <dgm:cxn modelId="{89D0CCC0-C7E0-4283-B190-EA7BDACA37A6}" srcId="{F9DBC9B3-02C1-4BBC-9182-CDAE63C0D096}" destId="{0FEEEBF6-9295-4CF9-959F-3D8ECD787BFD}" srcOrd="3" destOrd="0" parTransId="{FDC07846-4010-4A45-86A8-A1547D1EA9D0}" sibTransId="{38239D59-3849-419E-9FED-F4988BBE23C7}"/>
    <dgm:cxn modelId="{22C4D6C7-0054-4CAB-9D26-A2EBCE2C7C76}" type="presOf" srcId="{5DF3EE07-5D88-49EF-8B58-0BDB82169D5E}" destId="{025977D4-4D25-457F-A87E-FB6D746FCE6F}" srcOrd="0" destOrd="0" presId="urn:microsoft.com/office/officeart/2005/8/layout/vList2"/>
    <dgm:cxn modelId="{0865F4F0-B1D5-463B-9B95-9B632BC6B4A5}" type="presOf" srcId="{0FEEEBF6-9295-4CF9-959F-3D8ECD787BFD}" destId="{5EB6634C-0A8F-4D4E-A8E1-A0EBF909AD80}" srcOrd="0" destOrd="0" presId="urn:microsoft.com/office/officeart/2005/8/layout/vList2"/>
    <dgm:cxn modelId="{53F712FC-1EB2-43BF-AF18-50E38E83D9A3}" type="presOf" srcId="{4DC0AFC4-B1F3-408A-A2B8-307944CFDCA8}" destId="{72C89CAC-A4A3-4F17-A5FF-F7FBAAED3BEC}" srcOrd="0" destOrd="0" presId="urn:microsoft.com/office/officeart/2005/8/layout/vList2"/>
    <dgm:cxn modelId="{933CE15B-3FCF-4E26-8F91-EA7E4B59D2F5}" type="presParOf" srcId="{D684F583-4290-42F6-9FA4-EF56D835D461}" destId="{025977D4-4D25-457F-A87E-FB6D746FCE6F}" srcOrd="0" destOrd="0" presId="urn:microsoft.com/office/officeart/2005/8/layout/vList2"/>
    <dgm:cxn modelId="{85A32C9D-7BC4-4869-919C-D6C3B83B81F2}" type="presParOf" srcId="{D684F583-4290-42F6-9FA4-EF56D835D461}" destId="{4ECBC64E-E06A-481B-87F7-15ECA57A08B8}" srcOrd="1" destOrd="0" presId="urn:microsoft.com/office/officeart/2005/8/layout/vList2"/>
    <dgm:cxn modelId="{479C5CF5-2C0B-477D-AB46-47B9E043CF61}" type="presParOf" srcId="{D684F583-4290-42F6-9FA4-EF56D835D461}" destId="{72C89CAC-A4A3-4F17-A5FF-F7FBAAED3BEC}" srcOrd="2" destOrd="0" presId="urn:microsoft.com/office/officeart/2005/8/layout/vList2"/>
    <dgm:cxn modelId="{44DE80A7-6B53-4B6B-BC2E-B538EC7496F8}" type="presParOf" srcId="{D684F583-4290-42F6-9FA4-EF56D835D461}" destId="{E1E0CBE4-71BE-4585-B46C-DC30E68EF291}" srcOrd="3" destOrd="0" presId="urn:microsoft.com/office/officeart/2005/8/layout/vList2"/>
    <dgm:cxn modelId="{613538EC-4311-401E-9A89-C068AAE2A9ED}" type="presParOf" srcId="{D684F583-4290-42F6-9FA4-EF56D835D461}" destId="{1D530D83-4914-4920-A9BD-2A67E920DC1B}" srcOrd="4" destOrd="0" presId="urn:microsoft.com/office/officeart/2005/8/layout/vList2"/>
    <dgm:cxn modelId="{9FE8AC13-E8DC-466D-9BD9-5E36C7C3A0AA}" type="presParOf" srcId="{D684F583-4290-42F6-9FA4-EF56D835D461}" destId="{67EF5687-3A11-4E85-B9C3-C1B0BC671264}" srcOrd="5" destOrd="0" presId="urn:microsoft.com/office/officeart/2005/8/layout/vList2"/>
    <dgm:cxn modelId="{119C626A-0133-433B-AD4A-EEBD0906FDCB}" type="presParOf" srcId="{D684F583-4290-42F6-9FA4-EF56D835D461}" destId="{5EB6634C-0A8F-4D4E-A8E1-A0EBF909AD80}" srcOrd="6" destOrd="0" presId="urn:microsoft.com/office/officeart/2005/8/layout/vList2"/>
    <dgm:cxn modelId="{3E3DDB9F-78E0-47CB-8F6A-9B7E1ED665CC}" type="presParOf" srcId="{D684F583-4290-42F6-9FA4-EF56D835D461}" destId="{CF339C4D-C384-483D-80A4-E6B8207CC89A}" srcOrd="7" destOrd="0" presId="urn:microsoft.com/office/officeart/2005/8/layout/vList2"/>
    <dgm:cxn modelId="{905AB25C-66E7-4D6C-BEBD-3EDB6D793CD1}" type="presParOf" srcId="{D684F583-4290-42F6-9FA4-EF56D835D461}" destId="{381E8356-EF53-4900-BA5F-DAA2544A84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2A6D4D-88E5-4F9C-AE67-3137F08439B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24B162-AE22-4506-BDE7-4FE06AE5A6FB}">
      <dgm:prSet/>
      <dgm:spPr/>
      <dgm:t>
        <a:bodyPr/>
        <a:lstStyle/>
        <a:p>
          <a:r>
            <a:rPr lang="en-US"/>
            <a:t>Predictive modeling using machine learning and time series was employed to forecast bike rentals.</a:t>
          </a:r>
        </a:p>
      </dgm:t>
    </dgm:pt>
    <dgm:pt modelId="{AE10D783-E633-4FB6-B6B1-6EEBEDD26C8C}" type="parTrans" cxnId="{FD82AF2B-789C-4381-B729-C84C045052B2}">
      <dgm:prSet/>
      <dgm:spPr/>
      <dgm:t>
        <a:bodyPr/>
        <a:lstStyle/>
        <a:p>
          <a:endParaRPr lang="en-US"/>
        </a:p>
      </dgm:t>
    </dgm:pt>
    <dgm:pt modelId="{160553B9-1DB8-4D32-BBAE-2FB4D0298B40}" type="sibTrans" cxnId="{FD82AF2B-789C-4381-B729-C84C045052B2}">
      <dgm:prSet/>
      <dgm:spPr/>
      <dgm:t>
        <a:bodyPr/>
        <a:lstStyle/>
        <a:p>
          <a:endParaRPr lang="en-US"/>
        </a:p>
      </dgm:t>
    </dgm:pt>
    <dgm:pt modelId="{BF0138EE-671F-453C-9168-75F61002E6F3}">
      <dgm:prSet/>
      <dgm:spPr/>
      <dgm:t>
        <a:bodyPr/>
        <a:lstStyle/>
        <a:p>
          <a:r>
            <a:rPr lang="en-US"/>
            <a:t>Advanced models, including Random Forest and XGBoost, addressed the complexity of demand drivers.</a:t>
          </a:r>
        </a:p>
      </dgm:t>
    </dgm:pt>
    <dgm:pt modelId="{5898639A-F805-45CA-B52F-28A9089EEE10}" type="parTrans" cxnId="{4DA027F4-14D1-474D-A126-ACFA3C559A8B}">
      <dgm:prSet/>
      <dgm:spPr/>
      <dgm:t>
        <a:bodyPr/>
        <a:lstStyle/>
        <a:p>
          <a:endParaRPr lang="en-US"/>
        </a:p>
      </dgm:t>
    </dgm:pt>
    <dgm:pt modelId="{92DA5E61-7495-45DD-95E3-086267F6EC97}" type="sibTrans" cxnId="{4DA027F4-14D1-474D-A126-ACFA3C559A8B}">
      <dgm:prSet/>
      <dgm:spPr/>
      <dgm:t>
        <a:bodyPr/>
        <a:lstStyle/>
        <a:p>
          <a:endParaRPr lang="en-US"/>
        </a:p>
      </dgm:t>
    </dgm:pt>
    <dgm:pt modelId="{653C4DCD-6251-423B-994B-1057C1311163}">
      <dgm:prSet/>
      <dgm:spPr/>
      <dgm:t>
        <a:bodyPr/>
        <a:lstStyle/>
        <a:p>
          <a:r>
            <a:rPr lang="en-US"/>
            <a:t>Temporal models like ARIMA/SARIMA captured seasonality and hourly demand variations.</a:t>
          </a:r>
        </a:p>
      </dgm:t>
    </dgm:pt>
    <dgm:pt modelId="{CF5E380D-2091-40D6-BEE0-AB3CFAB0B6A3}" type="parTrans" cxnId="{BB3B4D97-A8B8-4682-8255-9A2BDA3E2C4C}">
      <dgm:prSet/>
      <dgm:spPr/>
      <dgm:t>
        <a:bodyPr/>
        <a:lstStyle/>
        <a:p>
          <a:endParaRPr lang="en-US"/>
        </a:p>
      </dgm:t>
    </dgm:pt>
    <dgm:pt modelId="{F080CA39-1757-46E1-A294-1BA25AA91F92}" type="sibTrans" cxnId="{BB3B4D97-A8B8-4682-8255-9A2BDA3E2C4C}">
      <dgm:prSet/>
      <dgm:spPr/>
      <dgm:t>
        <a:bodyPr/>
        <a:lstStyle/>
        <a:p>
          <a:endParaRPr lang="en-US"/>
        </a:p>
      </dgm:t>
    </dgm:pt>
    <dgm:pt modelId="{868FC839-1B33-4572-A26A-E1A2A2CBEFE9}">
      <dgm:prSet/>
      <dgm:spPr/>
      <dgm:t>
        <a:bodyPr/>
        <a:lstStyle/>
        <a:p>
          <a:r>
            <a:rPr lang="en-US"/>
            <a:t>Evaluation metrics ensured models were optimized for practical, actionable predictions.</a:t>
          </a:r>
        </a:p>
      </dgm:t>
    </dgm:pt>
    <dgm:pt modelId="{6E8D296B-2E20-43F1-82AC-3DBD22CEA8B4}" type="parTrans" cxnId="{2EB8DA13-6F40-4D1A-8B66-8BCE8D8F1288}">
      <dgm:prSet/>
      <dgm:spPr/>
      <dgm:t>
        <a:bodyPr/>
        <a:lstStyle/>
        <a:p>
          <a:endParaRPr lang="en-US"/>
        </a:p>
      </dgm:t>
    </dgm:pt>
    <dgm:pt modelId="{5E300349-32B4-40F6-A087-A9EA99A7DD5F}" type="sibTrans" cxnId="{2EB8DA13-6F40-4D1A-8B66-8BCE8D8F1288}">
      <dgm:prSet/>
      <dgm:spPr/>
      <dgm:t>
        <a:bodyPr/>
        <a:lstStyle/>
        <a:p>
          <a:endParaRPr lang="en-US"/>
        </a:p>
      </dgm:t>
    </dgm:pt>
    <dgm:pt modelId="{8036E207-9732-4338-A73E-1DA96435DE09}">
      <dgm:prSet/>
      <dgm:spPr/>
      <dgm:t>
        <a:bodyPr/>
        <a:lstStyle/>
        <a:p>
          <a:r>
            <a:rPr lang="en-US"/>
            <a:t>Insights were derived for improving bike redistribution and enhancing user satisfaction.</a:t>
          </a:r>
        </a:p>
      </dgm:t>
    </dgm:pt>
    <dgm:pt modelId="{1A8083CF-F182-47EF-963D-5A623425DE18}" type="parTrans" cxnId="{A17A2D9B-B89F-4147-B34E-B305F067AA1A}">
      <dgm:prSet/>
      <dgm:spPr/>
      <dgm:t>
        <a:bodyPr/>
        <a:lstStyle/>
        <a:p>
          <a:endParaRPr lang="en-US"/>
        </a:p>
      </dgm:t>
    </dgm:pt>
    <dgm:pt modelId="{7DA979DD-EB36-4B22-945C-F026B072ED50}" type="sibTrans" cxnId="{A17A2D9B-B89F-4147-B34E-B305F067AA1A}">
      <dgm:prSet/>
      <dgm:spPr/>
      <dgm:t>
        <a:bodyPr/>
        <a:lstStyle/>
        <a:p>
          <a:endParaRPr lang="en-US"/>
        </a:p>
      </dgm:t>
    </dgm:pt>
    <dgm:pt modelId="{69D2A800-B085-4429-AF85-0236DDF05CBD}" type="pres">
      <dgm:prSet presAssocID="{5A2A6D4D-88E5-4F9C-AE67-3137F08439B4}" presName="vert0" presStyleCnt="0">
        <dgm:presLayoutVars>
          <dgm:dir/>
          <dgm:animOne val="branch"/>
          <dgm:animLvl val="lvl"/>
        </dgm:presLayoutVars>
      </dgm:prSet>
      <dgm:spPr/>
    </dgm:pt>
    <dgm:pt modelId="{DEAA57A8-3FA7-47BB-B917-10CC502C69D4}" type="pres">
      <dgm:prSet presAssocID="{5124B162-AE22-4506-BDE7-4FE06AE5A6FB}" presName="thickLine" presStyleLbl="alignNode1" presStyleIdx="0" presStyleCnt="5"/>
      <dgm:spPr/>
    </dgm:pt>
    <dgm:pt modelId="{4F92AEB6-5C71-4247-97D7-0F5F0A0546AE}" type="pres">
      <dgm:prSet presAssocID="{5124B162-AE22-4506-BDE7-4FE06AE5A6FB}" presName="horz1" presStyleCnt="0"/>
      <dgm:spPr/>
    </dgm:pt>
    <dgm:pt modelId="{E96BF2AF-C3D3-45F8-928E-F184B1BE92E9}" type="pres">
      <dgm:prSet presAssocID="{5124B162-AE22-4506-BDE7-4FE06AE5A6FB}" presName="tx1" presStyleLbl="revTx" presStyleIdx="0" presStyleCnt="5"/>
      <dgm:spPr/>
    </dgm:pt>
    <dgm:pt modelId="{0DAD2250-7550-44DD-8DB4-A1ABEFA1B390}" type="pres">
      <dgm:prSet presAssocID="{5124B162-AE22-4506-BDE7-4FE06AE5A6FB}" presName="vert1" presStyleCnt="0"/>
      <dgm:spPr/>
    </dgm:pt>
    <dgm:pt modelId="{9C0F7A9E-4627-4A42-A72E-16012B129B91}" type="pres">
      <dgm:prSet presAssocID="{BF0138EE-671F-453C-9168-75F61002E6F3}" presName="thickLine" presStyleLbl="alignNode1" presStyleIdx="1" presStyleCnt="5"/>
      <dgm:spPr/>
    </dgm:pt>
    <dgm:pt modelId="{A69FE514-DBC5-4CBD-B6E7-B60B7A45D4C4}" type="pres">
      <dgm:prSet presAssocID="{BF0138EE-671F-453C-9168-75F61002E6F3}" presName="horz1" presStyleCnt="0"/>
      <dgm:spPr/>
    </dgm:pt>
    <dgm:pt modelId="{5E5D4E55-BD03-4AEE-BE10-CFC87CAF51C8}" type="pres">
      <dgm:prSet presAssocID="{BF0138EE-671F-453C-9168-75F61002E6F3}" presName="tx1" presStyleLbl="revTx" presStyleIdx="1" presStyleCnt="5"/>
      <dgm:spPr/>
    </dgm:pt>
    <dgm:pt modelId="{5B721B33-125B-4B18-BB02-DE846D87CE59}" type="pres">
      <dgm:prSet presAssocID="{BF0138EE-671F-453C-9168-75F61002E6F3}" presName="vert1" presStyleCnt="0"/>
      <dgm:spPr/>
    </dgm:pt>
    <dgm:pt modelId="{2105E379-7407-49C1-9EF4-1EA6DD8FF4A9}" type="pres">
      <dgm:prSet presAssocID="{653C4DCD-6251-423B-994B-1057C1311163}" presName="thickLine" presStyleLbl="alignNode1" presStyleIdx="2" presStyleCnt="5"/>
      <dgm:spPr/>
    </dgm:pt>
    <dgm:pt modelId="{AA56F3E0-9881-4BE7-9D66-C31B1FB22302}" type="pres">
      <dgm:prSet presAssocID="{653C4DCD-6251-423B-994B-1057C1311163}" presName="horz1" presStyleCnt="0"/>
      <dgm:spPr/>
    </dgm:pt>
    <dgm:pt modelId="{19F4EA49-47F3-4433-BF17-132F5761D768}" type="pres">
      <dgm:prSet presAssocID="{653C4DCD-6251-423B-994B-1057C1311163}" presName="tx1" presStyleLbl="revTx" presStyleIdx="2" presStyleCnt="5"/>
      <dgm:spPr/>
    </dgm:pt>
    <dgm:pt modelId="{220B820E-D5A9-4C22-9784-7B0B4659A804}" type="pres">
      <dgm:prSet presAssocID="{653C4DCD-6251-423B-994B-1057C1311163}" presName="vert1" presStyleCnt="0"/>
      <dgm:spPr/>
    </dgm:pt>
    <dgm:pt modelId="{DADD6EF3-BB28-4182-9155-77B9C4939575}" type="pres">
      <dgm:prSet presAssocID="{868FC839-1B33-4572-A26A-E1A2A2CBEFE9}" presName="thickLine" presStyleLbl="alignNode1" presStyleIdx="3" presStyleCnt="5"/>
      <dgm:spPr/>
    </dgm:pt>
    <dgm:pt modelId="{B51B6501-B976-420C-8B99-B76F804A0371}" type="pres">
      <dgm:prSet presAssocID="{868FC839-1B33-4572-A26A-E1A2A2CBEFE9}" presName="horz1" presStyleCnt="0"/>
      <dgm:spPr/>
    </dgm:pt>
    <dgm:pt modelId="{4E988D9D-3294-49FB-8CBC-9C86AE701249}" type="pres">
      <dgm:prSet presAssocID="{868FC839-1B33-4572-A26A-E1A2A2CBEFE9}" presName="tx1" presStyleLbl="revTx" presStyleIdx="3" presStyleCnt="5"/>
      <dgm:spPr/>
    </dgm:pt>
    <dgm:pt modelId="{E34A5978-A247-4F83-A755-11CA34D3E083}" type="pres">
      <dgm:prSet presAssocID="{868FC839-1B33-4572-A26A-E1A2A2CBEFE9}" presName="vert1" presStyleCnt="0"/>
      <dgm:spPr/>
    </dgm:pt>
    <dgm:pt modelId="{A5E77E8F-06F8-4EC0-A4F2-ECBBA7C54269}" type="pres">
      <dgm:prSet presAssocID="{8036E207-9732-4338-A73E-1DA96435DE09}" presName="thickLine" presStyleLbl="alignNode1" presStyleIdx="4" presStyleCnt="5"/>
      <dgm:spPr/>
    </dgm:pt>
    <dgm:pt modelId="{49866CDF-A379-47BA-BD20-83E3E39FBA9F}" type="pres">
      <dgm:prSet presAssocID="{8036E207-9732-4338-A73E-1DA96435DE09}" presName="horz1" presStyleCnt="0"/>
      <dgm:spPr/>
    </dgm:pt>
    <dgm:pt modelId="{97B2E7C1-3637-44FB-83C2-887A7C74D48F}" type="pres">
      <dgm:prSet presAssocID="{8036E207-9732-4338-A73E-1DA96435DE09}" presName="tx1" presStyleLbl="revTx" presStyleIdx="4" presStyleCnt="5"/>
      <dgm:spPr/>
    </dgm:pt>
    <dgm:pt modelId="{978138A2-AB7D-4903-BB7D-35D9D1BBE929}" type="pres">
      <dgm:prSet presAssocID="{8036E207-9732-4338-A73E-1DA96435DE09}" presName="vert1" presStyleCnt="0"/>
      <dgm:spPr/>
    </dgm:pt>
  </dgm:ptLst>
  <dgm:cxnLst>
    <dgm:cxn modelId="{08916D0C-0004-43F9-B180-64E624642576}" type="presOf" srcId="{8036E207-9732-4338-A73E-1DA96435DE09}" destId="{97B2E7C1-3637-44FB-83C2-887A7C74D48F}" srcOrd="0" destOrd="0" presId="urn:microsoft.com/office/officeart/2008/layout/LinedList"/>
    <dgm:cxn modelId="{2EB8DA13-6F40-4D1A-8B66-8BCE8D8F1288}" srcId="{5A2A6D4D-88E5-4F9C-AE67-3137F08439B4}" destId="{868FC839-1B33-4572-A26A-E1A2A2CBEFE9}" srcOrd="3" destOrd="0" parTransId="{6E8D296B-2E20-43F1-82AC-3DBD22CEA8B4}" sibTransId="{5E300349-32B4-40F6-A087-A9EA99A7DD5F}"/>
    <dgm:cxn modelId="{FD82AF2B-789C-4381-B729-C84C045052B2}" srcId="{5A2A6D4D-88E5-4F9C-AE67-3137F08439B4}" destId="{5124B162-AE22-4506-BDE7-4FE06AE5A6FB}" srcOrd="0" destOrd="0" parTransId="{AE10D783-E633-4FB6-B6B1-6EEBEDD26C8C}" sibTransId="{160553B9-1DB8-4D32-BBAE-2FB4D0298B40}"/>
    <dgm:cxn modelId="{651B4395-AA5C-41B7-B613-B7B9E4DF54D4}" type="presOf" srcId="{868FC839-1B33-4572-A26A-E1A2A2CBEFE9}" destId="{4E988D9D-3294-49FB-8CBC-9C86AE701249}" srcOrd="0" destOrd="0" presId="urn:microsoft.com/office/officeart/2008/layout/LinedList"/>
    <dgm:cxn modelId="{BB3B4D97-A8B8-4682-8255-9A2BDA3E2C4C}" srcId="{5A2A6D4D-88E5-4F9C-AE67-3137F08439B4}" destId="{653C4DCD-6251-423B-994B-1057C1311163}" srcOrd="2" destOrd="0" parTransId="{CF5E380D-2091-40D6-BEE0-AB3CFAB0B6A3}" sibTransId="{F080CA39-1757-46E1-A294-1BA25AA91F92}"/>
    <dgm:cxn modelId="{A17A2D9B-B89F-4147-B34E-B305F067AA1A}" srcId="{5A2A6D4D-88E5-4F9C-AE67-3137F08439B4}" destId="{8036E207-9732-4338-A73E-1DA96435DE09}" srcOrd="4" destOrd="0" parTransId="{1A8083CF-F182-47EF-963D-5A623425DE18}" sibTransId="{7DA979DD-EB36-4B22-945C-F026B072ED50}"/>
    <dgm:cxn modelId="{9B603F9C-18D8-47D4-93EB-3035814371E1}" type="presOf" srcId="{5124B162-AE22-4506-BDE7-4FE06AE5A6FB}" destId="{E96BF2AF-C3D3-45F8-928E-F184B1BE92E9}" srcOrd="0" destOrd="0" presId="urn:microsoft.com/office/officeart/2008/layout/LinedList"/>
    <dgm:cxn modelId="{17397DC1-C791-45E4-A476-E33D6039203D}" type="presOf" srcId="{BF0138EE-671F-453C-9168-75F61002E6F3}" destId="{5E5D4E55-BD03-4AEE-BE10-CFC87CAF51C8}" srcOrd="0" destOrd="0" presId="urn:microsoft.com/office/officeart/2008/layout/LinedList"/>
    <dgm:cxn modelId="{8A1AC0C2-E4CC-4651-896D-3CB588C4367A}" type="presOf" srcId="{653C4DCD-6251-423B-994B-1057C1311163}" destId="{19F4EA49-47F3-4433-BF17-132F5761D768}" srcOrd="0" destOrd="0" presId="urn:microsoft.com/office/officeart/2008/layout/LinedList"/>
    <dgm:cxn modelId="{000C34C7-C4C1-4977-B60A-13FBE8C1EDC6}" type="presOf" srcId="{5A2A6D4D-88E5-4F9C-AE67-3137F08439B4}" destId="{69D2A800-B085-4429-AF85-0236DDF05CBD}" srcOrd="0" destOrd="0" presId="urn:microsoft.com/office/officeart/2008/layout/LinedList"/>
    <dgm:cxn modelId="{4DA027F4-14D1-474D-A126-ACFA3C559A8B}" srcId="{5A2A6D4D-88E5-4F9C-AE67-3137F08439B4}" destId="{BF0138EE-671F-453C-9168-75F61002E6F3}" srcOrd="1" destOrd="0" parTransId="{5898639A-F805-45CA-B52F-28A9089EEE10}" sibTransId="{92DA5E61-7495-45DD-95E3-086267F6EC97}"/>
    <dgm:cxn modelId="{FC37E6D3-9233-4603-B318-E38EDD016C6B}" type="presParOf" srcId="{69D2A800-B085-4429-AF85-0236DDF05CBD}" destId="{DEAA57A8-3FA7-47BB-B917-10CC502C69D4}" srcOrd="0" destOrd="0" presId="urn:microsoft.com/office/officeart/2008/layout/LinedList"/>
    <dgm:cxn modelId="{26D0CA26-117F-4D5F-84D7-5CC1CB988908}" type="presParOf" srcId="{69D2A800-B085-4429-AF85-0236DDF05CBD}" destId="{4F92AEB6-5C71-4247-97D7-0F5F0A0546AE}" srcOrd="1" destOrd="0" presId="urn:microsoft.com/office/officeart/2008/layout/LinedList"/>
    <dgm:cxn modelId="{26485229-8877-4205-963E-05D02689316A}" type="presParOf" srcId="{4F92AEB6-5C71-4247-97D7-0F5F0A0546AE}" destId="{E96BF2AF-C3D3-45F8-928E-F184B1BE92E9}" srcOrd="0" destOrd="0" presId="urn:microsoft.com/office/officeart/2008/layout/LinedList"/>
    <dgm:cxn modelId="{D853C836-289F-4559-BF1B-BE8687765D73}" type="presParOf" srcId="{4F92AEB6-5C71-4247-97D7-0F5F0A0546AE}" destId="{0DAD2250-7550-44DD-8DB4-A1ABEFA1B390}" srcOrd="1" destOrd="0" presId="urn:microsoft.com/office/officeart/2008/layout/LinedList"/>
    <dgm:cxn modelId="{4015D73C-6248-4D5B-B489-B3034A08969C}" type="presParOf" srcId="{69D2A800-B085-4429-AF85-0236DDF05CBD}" destId="{9C0F7A9E-4627-4A42-A72E-16012B129B91}" srcOrd="2" destOrd="0" presId="urn:microsoft.com/office/officeart/2008/layout/LinedList"/>
    <dgm:cxn modelId="{110B408B-645D-4DC4-91EC-32A39BE34262}" type="presParOf" srcId="{69D2A800-B085-4429-AF85-0236DDF05CBD}" destId="{A69FE514-DBC5-4CBD-B6E7-B60B7A45D4C4}" srcOrd="3" destOrd="0" presId="urn:microsoft.com/office/officeart/2008/layout/LinedList"/>
    <dgm:cxn modelId="{369EAE9D-C8E9-4E4E-87C1-3D12D1FB5A15}" type="presParOf" srcId="{A69FE514-DBC5-4CBD-B6E7-B60B7A45D4C4}" destId="{5E5D4E55-BD03-4AEE-BE10-CFC87CAF51C8}" srcOrd="0" destOrd="0" presId="urn:microsoft.com/office/officeart/2008/layout/LinedList"/>
    <dgm:cxn modelId="{AFD2A675-BACA-4C28-8099-684E975734FC}" type="presParOf" srcId="{A69FE514-DBC5-4CBD-B6E7-B60B7A45D4C4}" destId="{5B721B33-125B-4B18-BB02-DE846D87CE59}" srcOrd="1" destOrd="0" presId="urn:microsoft.com/office/officeart/2008/layout/LinedList"/>
    <dgm:cxn modelId="{8E13915B-567A-401F-9BD1-26185E42EE22}" type="presParOf" srcId="{69D2A800-B085-4429-AF85-0236DDF05CBD}" destId="{2105E379-7407-49C1-9EF4-1EA6DD8FF4A9}" srcOrd="4" destOrd="0" presId="urn:microsoft.com/office/officeart/2008/layout/LinedList"/>
    <dgm:cxn modelId="{29F774B0-8DF5-41CA-AE22-8C2682739F26}" type="presParOf" srcId="{69D2A800-B085-4429-AF85-0236DDF05CBD}" destId="{AA56F3E0-9881-4BE7-9D66-C31B1FB22302}" srcOrd="5" destOrd="0" presId="urn:microsoft.com/office/officeart/2008/layout/LinedList"/>
    <dgm:cxn modelId="{D88C15EC-5B7F-456F-BE85-AC6C122C8208}" type="presParOf" srcId="{AA56F3E0-9881-4BE7-9D66-C31B1FB22302}" destId="{19F4EA49-47F3-4433-BF17-132F5761D768}" srcOrd="0" destOrd="0" presId="urn:microsoft.com/office/officeart/2008/layout/LinedList"/>
    <dgm:cxn modelId="{D4D07473-071F-4CCA-9200-B4F7342B7948}" type="presParOf" srcId="{AA56F3E0-9881-4BE7-9D66-C31B1FB22302}" destId="{220B820E-D5A9-4C22-9784-7B0B4659A804}" srcOrd="1" destOrd="0" presId="urn:microsoft.com/office/officeart/2008/layout/LinedList"/>
    <dgm:cxn modelId="{DAFF3F28-5260-409B-8166-98FC5F26FA06}" type="presParOf" srcId="{69D2A800-B085-4429-AF85-0236DDF05CBD}" destId="{DADD6EF3-BB28-4182-9155-77B9C4939575}" srcOrd="6" destOrd="0" presId="urn:microsoft.com/office/officeart/2008/layout/LinedList"/>
    <dgm:cxn modelId="{99B3FAFF-6D04-4523-99FA-D871C0B69DF5}" type="presParOf" srcId="{69D2A800-B085-4429-AF85-0236DDF05CBD}" destId="{B51B6501-B976-420C-8B99-B76F804A0371}" srcOrd="7" destOrd="0" presId="urn:microsoft.com/office/officeart/2008/layout/LinedList"/>
    <dgm:cxn modelId="{B02C91E9-2BD1-4C68-8F2D-EC1C5374057C}" type="presParOf" srcId="{B51B6501-B976-420C-8B99-B76F804A0371}" destId="{4E988D9D-3294-49FB-8CBC-9C86AE701249}" srcOrd="0" destOrd="0" presId="urn:microsoft.com/office/officeart/2008/layout/LinedList"/>
    <dgm:cxn modelId="{45E87CCD-8607-461B-96D6-97D7BBF409B4}" type="presParOf" srcId="{B51B6501-B976-420C-8B99-B76F804A0371}" destId="{E34A5978-A247-4F83-A755-11CA34D3E083}" srcOrd="1" destOrd="0" presId="urn:microsoft.com/office/officeart/2008/layout/LinedList"/>
    <dgm:cxn modelId="{1A535FF1-895F-4A3D-95E4-390F1D161F45}" type="presParOf" srcId="{69D2A800-B085-4429-AF85-0236DDF05CBD}" destId="{A5E77E8F-06F8-4EC0-A4F2-ECBBA7C54269}" srcOrd="8" destOrd="0" presId="urn:microsoft.com/office/officeart/2008/layout/LinedList"/>
    <dgm:cxn modelId="{DF6C7348-4AF7-4CE9-8CE8-CFF8859F300F}" type="presParOf" srcId="{69D2A800-B085-4429-AF85-0236DDF05CBD}" destId="{49866CDF-A379-47BA-BD20-83E3E39FBA9F}" srcOrd="9" destOrd="0" presId="urn:microsoft.com/office/officeart/2008/layout/LinedList"/>
    <dgm:cxn modelId="{20CFC99C-0DD3-4F46-A15A-A68ACE3D1DB0}" type="presParOf" srcId="{49866CDF-A379-47BA-BD20-83E3E39FBA9F}" destId="{97B2E7C1-3637-44FB-83C2-887A7C74D48F}" srcOrd="0" destOrd="0" presId="urn:microsoft.com/office/officeart/2008/layout/LinedList"/>
    <dgm:cxn modelId="{0CDD88F0-B44A-470A-BC43-D1E51929DB48}" type="presParOf" srcId="{49866CDF-A379-47BA-BD20-83E3E39FBA9F}" destId="{978138A2-AB7D-4903-BB7D-35D9D1BBE9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977D4-4D25-457F-A87E-FB6D746FCE6F}">
      <dsp:nvSpPr>
        <dsp:cNvPr id="0" name=""/>
        <dsp:cNvSpPr/>
      </dsp:nvSpPr>
      <dsp:spPr>
        <a:xfrm>
          <a:off x="0" y="64038"/>
          <a:ext cx="6798539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Urban bike-sharing systems struggle to meet dynamic demand influenced by weather and seasons.</a:t>
          </a:r>
        </a:p>
      </dsp:txBody>
      <dsp:txXfrm>
        <a:off x="33012" y="97050"/>
        <a:ext cx="6732515" cy="610236"/>
      </dsp:txXfrm>
    </dsp:sp>
    <dsp:sp modelId="{72C89CAC-A4A3-4F17-A5FF-F7FBAAED3BEC}">
      <dsp:nvSpPr>
        <dsp:cNvPr id="0" name=""/>
        <dsp:cNvSpPr/>
      </dsp:nvSpPr>
      <dsp:spPr>
        <a:xfrm>
          <a:off x="0" y="789258"/>
          <a:ext cx="6798539" cy="676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Imbalanced bike availability at stations reduces user satisfaction and operational effectiveness.</a:t>
          </a:r>
        </a:p>
      </dsp:txBody>
      <dsp:txXfrm>
        <a:off x="33012" y="822270"/>
        <a:ext cx="6732515" cy="610236"/>
      </dsp:txXfrm>
    </dsp:sp>
    <dsp:sp modelId="{1D530D83-4914-4920-A9BD-2A67E920DC1B}">
      <dsp:nvSpPr>
        <dsp:cNvPr id="0" name=""/>
        <dsp:cNvSpPr/>
      </dsp:nvSpPr>
      <dsp:spPr>
        <a:xfrm>
          <a:off x="0" y="1514478"/>
          <a:ext cx="6798539" cy="6762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inability to accurately predict bike demand limits infrastructure and resource optimization.</a:t>
          </a:r>
        </a:p>
      </dsp:txBody>
      <dsp:txXfrm>
        <a:off x="33012" y="1547490"/>
        <a:ext cx="6732515" cy="610236"/>
      </dsp:txXfrm>
    </dsp:sp>
    <dsp:sp modelId="{5EB6634C-0A8F-4D4E-A8E1-A0EBF909AD80}">
      <dsp:nvSpPr>
        <dsp:cNvPr id="0" name=""/>
        <dsp:cNvSpPr/>
      </dsp:nvSpPr>
      <dsp:spPr>
        <a:xfrm>
          <a:off x="0" y="2239698"/>
          <a:ext cx="6798539" cy="6762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research seeks to answer key questions about factors influencing rental patterns.</a:t>
          </a:r>
        </a:p>
      </dsp:txBody>
      <dsp:txXfrm>
        <a:off x="33012" y="2272710"/>
        <a:ext cx="6732515" cy="610236"/>
      </dsp:txXfrm>
    </dsp:sp>
    <dsp:sp modelId="{381E8356-EF53-4900-BA5F-DAA2544A848E}">
      <dsp:nvSpPr>
        <dsp:cNvPr id="0" name=""/>
        <dsp:cNvSpPr/>
      </dsp:nvSpPr>
      <dsp:spPr>
        <a:xfrm>
          <a:off x="0" y="2964918"/>
          <a:ext cx="6798539" cy="6762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Specifically, it investigates the accuracy of forecasting demand based on weather and contextual data.</a:t>
          </a:r>
        </a:p>
      </dsp:txBody>
      <dsp:txXfrm>
        <a:off x="33012" y="2997930"/>
        <a:ext cx="6732515" cy="610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A57A8-3FA7-47BB-B917-10CC502C69D4}">
      <dsp:nvSpPr>
        <dsp:cNvPr id="0" name=""/>
        <dsp:cNvSpPr/>
      </dsp:nvSpPr>
      <dsp:spPr>
        <a:xfrm>
          <a:off x="0" y="525"/>
          <a:ext cx="6714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BF2AF-C3D3-45F8-928E-F184B1BE92E9}">
      <dsp:nvSpPr>
        <dsp:cNvPr id="0" name=""/>
        <dsp:cNvSpPr/>
      </dsp:nvSpPr>
      <dsp:spPr>
        <a:xfrm>
          <a:off x="0" y="525"/>
          <a:ext cx="6714066" cy="860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Predictive modeling using machine learning and time series was employed to forecast bike rentals.</a:t>
          </a:r>
        </a:p>
      </dsp:txBody>
      <dsp:txXfrm>
        <a:off x="0" y="525"/>
        <a:ext cx="6714066" cy="860077"/>
      </dsp:txXfrm>
    </dsp:sp>
    <dsp:sp modelId="{9C0F7A9E-4627-4A42-A72E-16012B129B91}">
      <dsp:nvSpPr>
        <dsp:cNvPr id="0" name=""/>
        <dsp:cNvSpPr/>
      </dsp:nvSpPr>
      <dsp:spPr>
        <a:xfrm>
          <a:off x="0" y="860602"/>
          <a:ext cx="6714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D4E55-BD03-4AEE-BE10-CFC87CAF51C8}">
      <dsp:nvSpPr>
        <dsp:cNvPr id="0" name=""/>
        <dsp:cNvSpPr/>
      </dsp:nvSpPr>
      <dsp:spPr>
        <a:xfrm>
          <a:off x="0" y="860602"/>
          <a:ext cx="6714066" cy="860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Advanced models, including Random Forest and XGBoost, addressed the complexity of demand drivers.</a:t>
          </a:r>
        </a:p>
      </dsp:txBody>
      <dsp:txXfrm>
        <a:off x="0" y="860602"/>
        <a:ext cx="6714066" cy="860077"/>
      </dsp:txXfrm>
    </dsp:sp>
    <dsp:sp modelId="{2105E379-7407-49C1-9EF4-1EA6DD8FF4A9}">
      <dsp:nvSpPr>
        <dsp:cNvPr id="0" name=""/>
        <dsp:cNvSpPr/>
      </dsp:nvSpPr>
      <dsp:spPr>
        <a:xfrm>
          <a:off x="0" y="1720679"/>
          <a:ext cx="6714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4EA49-47F3-4433-BF17-132F5761D768}">
      <dsp:nvSpPr>
        <dsp:cNvPr id="0" name=""/>
        <dsp:cNvSpPr/>
      </dsp:nvSpPr>
      <dsp:spPr>
        <a:xfrm>
          <a:off x="0" y="1720679"/>
          <a:ext cx="6714066" cy="860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Temporal models like ARIMA/SARIMA captured seasonality and hourly demand variations.</a:t>
          </a:r>
        </a:p>
      </dsp:txBody>
      <dsp:txXfrm>
        <a:off x="0" y="1720679"/>
        <a:ext cx="6714066" cy="860077"/>
      </dsp:txXfrm>
    </dsp:sp>
    <dsp:sp modelId="{DADD6EF3-BB28-4182-9155-77B9C4939575}">
      <dsp:nvSpPr>
        <dsp:cNvPr id="0" name=""/>
        <dsp:cNvSpPr/>
      </dsp:nvSpPr>
      <dsp:spPr>
        <a:xfrm>
          <a:off x="0" y="2580757"/>
          <a:ext cx="6714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88D9D-3294-49FB-8CBC-9C86AE701249}">
      <dsp:nvSpPr>
        <dsp:cNvPr id="0" name=""/>
        <dsp:cNvSpPr/>
      </dsp:nvSpPr>
      <dsp:spPr>
        <a:xfrm>
          <a:off x="0" y="2580757"/>
          <a:ext cx="6714066" cy="860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Evaluation metrics ensured models were optimized for practical, actionable predictions.</a:t>
          </a:r>
        </a:p>
      </dsp:txBody>
      <dsp:txXfrm>
        <a:off x="0" y="2580757"/>
        <a:ext cx="6714066" cy="860077"/>
      </dsp:txXfrm>
    </dsp:sp>
    <dsp:sp modelId="{A5E77E8F-06F8-4EC0-A4F2-ECBBA7C54269}">
      <dsp:nvSpPr>
        <dsp:cNvPr id="0" name=""/>
        <dsp:cNvSpPr/>
      </dsp:nvSpPr>
      <dsp:spPr>
        <a:xfrm>
          <a:off x="0" y="3440834"/>
          <a:ext cx="6714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2E7C1-3637-44FB-83C2-887A7C74D48F}">
      <dsp:nvSpPr>
        <dsp:cNvPr id="0" name=""/>
        <dsp:cNvSpPr/>
      </dsp:nvSpPr>
      <dsp:spPr>
        <a:xfrm>
          <a:off x="0" y="3440834"/>
          <a:ext cx="6714066" cy="860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Insights were derived for improving bike redistribution and enhancing user satisfaction.</a:t>
          </a:r>
        </a:p>
      </dsp:txBody>
      <dsp:txXfrm>
        <a:off x="0" y="3440834"/>
        <a:ext cx="6714066" cy="860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373-EDFA-178C-10DA-974822C8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71DA2-E1C4-5C9E-E7CB-2E63304E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8D0D-DCB9-3A85-FBF9-21C07616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F277-3486-84C5-FE64-7499C7D9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ABC9-F44F-8855-3AEB-B2A77AB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BE47-8DD6-75F7-6CA0-9D764ADF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00DA-E4D9-F1E9-1359-CA0565B5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EE64-5565-88C1-9861-B9A5F495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449A-248F-4498-EEC6-259DBA8B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F329-F3BE-973D-4B9D-7955387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0FBC8-6231-44C8-583D-6E5B78345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0C06-1B48-5F3E-8867-9918CA602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AB1E-1696-0056-B2C1-095544D3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D2A4-7B6F-4AB2-E7DF-84FA2F1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1449-C391-E5F3-4E35-06A89F7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0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DF36-F66C-3B05-BE37-6192FDAB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D11D-A554-AF13-D08C-1A4E75D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DFB37-A925-B500-F478-6856166D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1FBC-FFC8-DD43-8952-9A20176E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EDC6-4718-BC20-6BD5-F8DC90C4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5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7988-4FC6-DCC0-D091-DE52CE60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0737-7FAB-64BC-1B0F-448BF327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937C-31AF-4A0E-F0F7-34968209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945A-A2F9-842B-1A20-77EBD054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9FC2-4538-7C79-32D7-04B22DD9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B980-57ED-A155-05F0-A4261887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7ADA-D6F5-01C5-A64F-C8DCF9102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D210-0545-292B-D83D-7553C156A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ECC9-F8DE-5F36-DD42-0BE5BF10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AF300-D144-994F-EDAC-C6D4899D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67B16-FB90-9503-686D-CD6508A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12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840F-9F7D-8B1F-B1BF-A263F5EF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E13C-8605-87DA-0569-F0EC39BA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7A290-814E-886C-AC3F-211566E7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3DBA0-7BB0-387F-C250-CB57E6EFE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305DC-82C4-30BE-E08B-A8F60F633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CCD31-5A3F-1E0E-E5F3-88D43641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FE50E-5297-318E-AC20-7A84E54E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0D5EF-46BD-E9D1-8D14-D627C5AE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DD4B-CD6E-DD73-5407-C66D9E85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538AC-3486-E61C-21F0-960AE8B4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81101-5DB6-F4DF-060B-7D6D9E45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EEEC1-926C-F005-73FF-FDBC72A7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6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1980D-5C84-5E36-44CD-74F8A64F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B88C6-C93E-F938-14BA-A94DD49C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FFDC-9511-87E7-3B4E-2F6E560B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DF91-9F5C-F82C-8646-CC34547F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82E2-A36A-DFEC-4543-606C0645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6A984-8872-6638-0B29-ADF3AA215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0446-B3C0-D820-C2C5-81339988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A2B4-32AC-2596-D577-B4F4C0B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E9311-CB80-1681-AB8E-F29FB719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8FEA-3077-6D62-B20E-2C5ED1D7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4B948-3C86-792D-6B0B-B66F8109B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928AB-8C25-1CDD-78D4-1D1D2C69F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BCEBB-E6DE-CBD7-3E86-9225296C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D143F-3CC6-92C9-EECB-607D560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6AA7A-C5B4-C6E4-3E70-063F848C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6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D033C-77CE-1936-12DA-BC2BE757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A777-E0F2-8D17-7EBA-97BA77FF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2C39-FF9C-E693-E1DF-5284897E6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B7D8-99C3-44AE-AF3A-C9CABA96C09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165C-66AD-209D-B104-C307740DC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A75E-B4E1-CE0D-62D4-A23E5DAB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01B4-AD99-4748-90B0-7111C27F3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8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ntage bike parked on country road at sunset">
            <a:extLst>
              <a:ext uri="{FF2B5EF4-FFF2-40B4-BE49-F238E27FC236}">
                <a16:creationId xmlns:a16="http://schemas.microsoft.com/office/drawing/2014/main" id="{FC0DCE70-D6F6-0638-82C5-FEC06B2B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0E55A5-1451-6E6C-FBFC-E71E5DCD3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Predictive Modeling of Bike Rental Demand Based on Weather and Seasonal Factors</a:t>
            </a:r>
            <a:endParaRPr lang="en-IN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0C58A-9C89-ACFF-BA42-C8FFE6E33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Student Name-</a:t>
            </a:r>
          </a:p>
          <a:p>
            <a:r>
              <a:rPr lang="en-IN">
                <a:solidFill>
                  <a:srgbClr val="FFFFFF"/>
                </a:solidFill>
              </a:rPr>
              <a:t>Student ID-</a:t>
            </a:r>
          </a:p>
        </p:txBody>
      </p:sp>
    </p:spTree>
    <p:extLst>
      <p:ext uri="{BB962C8B-B14F-4D97-AF65-F5344CB8AC3E}">
        <p14:creationId xmlns:p14="http://schemas.microsoft.com/office/powerpoint/2010/main" val="5561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C09A0A-5EF7-45F4-B8EE-54903540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5E158-55C1-F633-4DA4-43410F47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238" y="507283"/>
            <a:ext cx="6017562" cy="1544062"/>
          </a:xfrm>
        </p:spPr>
        <p:txBody>
          <a:bodyPr>
            <a:normAutofit/>
          </a:bodyPr>
          <a:lstStyle/>
          <a:p>
            <a:r>
              <a:rPr lang="en-IN" sz="4000"/>
              <a:t>Model Comparison and Evaluation</a:t>
            </a:r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6D0D057-66F2-6DC3-BE46-405ABF04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0" y="564598"/>
            <a:ext cx="4795285" cy="2385654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77EA18C-DA2A-17BD-AE8D-530393C3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5" y="3923272"/>
            <a:ext cx="2331720" cy="1795424"/>
          </a:xfrm>
          <a:prstGeom prst="rect">
            <a:avLst/>
          </a:prstGeom>
        </p:spPr>
      </p:pic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144D2923-C311-A444-C4C1-855A6AB81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260" y="3934930"/>
            <a:ext cx="2331720" cy="17721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1B00-E303-C5F7-3F82-BD3055E3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38" y="2230733"/>
            <a:ext cx="6017562" cy="3946229"/>
          </a:xfrm>
        </p:spPr>
        <p:txBody>
          <a:bodyPr>
            <a:normAutofit/>
          </a:bodyPr>
          <a:lstStyle/>
          <a:p>
            <a:r>
              <a:rPr lang="en-US" sz="2000"/>
              <a:t>Linear Regression had the weakest performance, with an R² score of 0.38 and high errors.</a:t>
            </a:r>
          </a:p>
          <a:p>
            <a:r>
              <a:rPr lang="en-US" sz="2000"/>
              <a:t>Random Forest achieved the best accuracy, with RMSE of 47.13 and MAE of 29.87.</a:t>
            </a:r>
          </a:p>
          <a:p>
            <a:r>
              <a:rPr lang="en-US" sz="2000"/>
              <a:t>XGBoost closely followed, with RMSE of 47.58 and MAE of 30.67, matching Random Forest’s R².</a:t>
            </a:r>
          </a:p>
          <a:p>
            <a:r>
              <a:rPr lang="en-US" sz="2000"/>
              <a:t>Time series models captured seasonality but lacked integration of key weather variables.</a:t>
            </a:r>
          </a:p>
          <a:p>
            <a:r>
              <a:rPr lang="en-US" sz="2000"/>
              <a:t>Random Forest emerged as the most reliable model for capturing demand complexities.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98421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A940A-EB2D-AEF1-F244-4E17D8B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Results – Key Findings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FE7A8-D741-F073-7C98-EBF13B84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Temperature, humidity, and wind speed were the most influential predictors of bike rentals.</a:t>
            </a:r>
          </a:p>
          <a:p>
            <a:r>
              <a:rPr lang="en-US" sz="2200"/>
              <a:t>Seasonal trends revealed higher demand during summer and lower usage in winter months.</a:t>
            </a:r>
          </a:p>
          <a:p>
            <a:r>
              <a:rPr lang="en-US" sz="2200"/>
              <a:t>Random Forest and XGBoost accurately predicted rental counts with minimal errors.</a:t>
            </a:r>
          </a:p>
          <a:p>
            <a:r>
              <a:rPr lang="en-US" sz="2200"/>
              <a:t>Spikes in demand occurred during commuting hours on working days, as expected.</a:t>
            </a:r>
          </a:p>
          <a:p>
            <a:r>
              <a:rPr lang="en-US" sz="2200"/>
              <a:t>Insights can guide resource allocation, bike redistribution, and infrastructure planning.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61525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D9109-A470-7F4B-F5C9-F9213EF1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Practical Implications</a:t>
            </a:r>
          </a:p>
        </p:txBody>
      </p:sp>
      <p:pic>
        <p:nvPicPr>
          <p:cNvPr id="5" name="Picture 4" descr="A closeup of door handles of glass building doors">
            <a:extLst>
              <a:ext uri="{FF2B5EF4-FFF2-40B4-BE49-F238E27FC236}">
                <a16:creationId xmlns:a16="http://schemas.microsoft.com/office/drawing/2014/main" id="{F7BED334-A40E-2914-B5D5-ABC6941D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92" r="26322" b="-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368E-4CD5-2B39-A9A8-4CD6A828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/>
              <a:t>Accurate demand forecasting improves operational efficiency and reduces bike shortages.</a:t>
            </a:r>
          </a:p>
          <a:p>
            <a:r>
              <a:rPr lang="en-US" sz="2000"/>
              <a:t>Resource allocation can be optimized based on predicted demand at specific stations.</a:t>
            </a:r>
          </a:p>
          <a:p>
            <a:r>
              <a:rPr lang="en-US" sz="2000"/>
              <a:t>Seasonal trends inform bike-sharing operators about infrastructure expansion opportunities.</a:t>
            </a:r>
          </a:p>
          <a:p>
            <a:r>
              <a:rPr lang="en-US" sz="2000"/>
              <a:t>Models support real-time adjustments to address fluctuations in demand patterns.</a:t>
            </a:r>
          </a:p>
          <a:p>
            <a:r>
              <a:rPr lang="en-US" sz="2000"/>
              <a:t>Enhancing user satisfaction through better service availability drives higher adoption rates.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31428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5746D-01CB-8A7B-0A17-19DF0ADC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Conclusion and Future Work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83FF5-8E28-BD99-C8C7-5B6F44DF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Random Forest and XGBoost proved highly effective for predicting bike rental demand.</a:t>
            </a:r>
          </a:p>
          <a:p>
            <a:r>
              <a:rPr lang="en-US" sz="2200"/>
              <a:t>Temporal models like SARIMA added value by identifying seasonal and hourly trends.</a:t>
            </a:r>
          </a:p>
          <a:p>
            <a:r>
              <a:rPr lang="en-US" sz="2200"/>
              <a:t>Insights from this study help improve urban mobility and sustainable transportation systems.</a:t>
            </a:r>
          </a:p>
          <a:p>
            <a:r>
              <a:rPr lang="en-US" sz="2200"/>
              <a:t>Future work includes integrating more weather variables and segmenting casual vs. registered users.</a:t>
            </a:r>
          </a:p>
          <a:p>
            <a:r>
              <a:rPr lang="en-US" sz="2200"/>
              <a:t>Advanced deep learning models, such as LSTMs, may further enhance predictive accuracy.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06512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B8B6F-FF47-3B83-88BF-4EE7517B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Introduction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CBACE9-B2BD-DD42-E82C-0A407EA1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10" r="37478" b="6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22B11F-A34F-5AA3-8C57-332DBB33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project title is "Predictive Modeling of Bike Rental Demand Based on Weather and Seasonal Factors."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/>
              <a:t>The study focuses on analyzing historical data from the Capital Bikeshare system.</a:t>
            </a:r>
          </a:p>
          <a:p>
            <a:r>
              <a:rPr lang="en-US" sz="2200"/>
              <a:t>Machine learning and time series techniques were used to forecast bike rental demand.</a:t>
            </a:r>
          </a:p>
          <a:p>
            <a:r>
              <a:rPr lang="en-US" sz="2200"/>
              <a:t>The aim is to provide insights for improving operational efficiency and user satisfaction.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7087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B5A6B-9F2E-684E-4E6B-F500601E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IN" sz="4000"/>
              <a:t>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C9C15-3D48-E349-EC8D-0229A256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05" r="27374" b="-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4096F0-2F0E-F90B-FF70-018C17056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8879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50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3896E-FCA7-9EAD-6BF8-5E554733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r>
              <a:rPr lang="en-IN" sz="400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F756F-D32E-7703-E0CC-76856B6F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6" r="21072" b="15"/>
          <a:stretch/>
        </p:blipFill>
        <p:spPr>
          <a:xfrm>
            <a:off x="7989296" y="1843285"/>
            <a:ext cx="3364502" cy="372861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993CCB-0C68-6F02-4C45-88C08FF2B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935945"/>
              </p:ext>
            </p:extLst>
          </p:nvPr>
        </p:nvGraphicFramePr>
        <p:xfrm>
          <a:off x="838200" y="1825625"/>
          <a:ext cx="6714066" cy="430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8AD38-9D4B-6D01-3A85-C47AD1B1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IN" dirty="0"/>
              <a:t>Data Overview and Preprocessing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509897-4568-CBBF-1E65-B7E03BDE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03" y="704504"/>
            <a:ext cx="938879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F91C-C289-2FB0-6852-D3EFF18D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1300"/>
              <a:t>Data was sourced from the Capital Bikeshare system, covering hourly and daily rentals.</a:t>
            </a:r>
          </a:p>
          <a:p>
            <a:r>
              <a:rPr lang="en-US" sz="1300"/>
              <a:t>Features included temperature, humidity, wind speed, holidays, seasons, and working days.</a:t>
            </a:r>
          </a:p>
          <a:p>
            <a:r>
              <a:rPr lang="en-US" sz="1300"/>
              <a:t>Preprocessing steps included cleaning missing values and encoding categorical variables.</a:t>
            </a:r>
          </a:p>
          <a:p>
            <a:r>
              <a:rPr lang="en-US" sz="1300"/>
              <a:t>Numerical features, such as temperature, were standardized for consistent model performance.</a:t>
            </a:r>
          </a:p>
          <a:p>
            <a:r>
              <a:rPr lang="en-US" sz="1300"/>
              <a:t>The dataset was split into training (80%) and testing (20%) subsets for validation.</a:t>
            </a:r>
          </a:p>
          <a:p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219046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54603-2897-1152-E484-C1CF8724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4200"/>
              <a:t>Model Development – Linear Regression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C714-8DE3-54D8-4217-411507BD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Linear Regression was implemented as a baseline for comparison against advanced models.</a:t>
            </a:r>
          </a:p>
          <a:p>
            <a:r>
              <a:rPr lang="en-US" sz="1700"/>
              <a:t>This model assumed a linear relationship between weather features and rental counts.</a:t>
            </a:r>
          </a:p>
          <a:p>
            <a:r>
              <a:rPr lang="en-US" sz="1700"/>
              <a:t>Training involved minimizing residuals to achieve the best-fit predictive model.</a:t>
            </a:r>
          </a:p>
          <a:p>
            <a:r>
              <a:rPr lang="en-US" sz="1700"/>
              <a:t>Despite simplicity, it struggled to capture non-linear patterns in bike rental demand.</a:t>
            </a:r>
          </a:p>
          <a:p>
            <a:r>
              <a:rPr lang="en-US" sz="1700"/>
              <a:t>Evaluation revealed significant prediction errors, with an R² score of only 0.38.</a:t>
            </a:r>
          </a:p>
          <a:p>
            <a:endParaRPr lang="en-IN" sz="17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E05B6F-11B0-74AE-67F3-66EF1BD03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009668"/>
            <a:ext cx="5458968" cy="28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4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51AE0-8E12-C5DB-0B73-74AD195E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3000"/>
              <a:t>Model Development – Random Forest Regression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1D80-5E70-EE76-3D6A-CE86D4B7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400"/>
              <a:t>Random Forest Regression was employed to address non-linear relationships in rental demand.</a:t>
            </a:r>
          </a:p>
          <a:p>
            <a:r>
              <a:rPr lang="en-US" sz="1400"/>
              <a:t>The ensemble approach aggregated predictions from multiple decision trees for higher accuracy.</a:t>
            </a:r>
          </a:p>
          <a:p>
            <a:r>
              <a:rPr lang="en-US" sz="1400"/>
              <a:t>Hyperparameters, including tree depth and estimators, were tuned to optimize performance.</a:t>
            </a:r>
          </a:p>
          <a:p>
            <a:r>
              <a:rPr lang="en-US" sz="1400"/>
              <a:t>This model excelled at handling feature interactions, yielding an R² score of 0.93.</a:t>
            </a:r>
          </a:p>
          <a:p>
            <a:r>
              <a:rPr lang="en-US" sz="1400"/>
              <a:t>Random Forest emerged as the most robust predictor, with the lowest RMSE and MAE values.</a:t>
            </a:r>
          </a:p>
          <a:p>
            <a:endParaRPr lang="en-IN" sz="1400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F3C982A-AA15-B923-1E05-FB46B475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75663"/>
            <a:ext cx="6903720" cy="31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D95CC-2A5D-73F1-9742-3D6B1A68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600"/>
              <a:t>Model Development – XGBoost Regression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84E4-A6BE-987C-D91F-55F15DEB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XGBoost Regression utilized gradient boosting to iteratively minimize prediction errors.</a:t>
            </a:r>
          </a:p>
          <a:p>
            <a:r>
              <a:rPr lang="en-US" sz="2200"/>
              <a:t>Hyperparameter tuning included adjusting learning rate, tree depth, and boosting rounds.</a:t>
            </a:r>
          </a:p>
          <a:p>
            <a:r>
              <a:rPr lang="en-US" sz="2200"/>
              <a:t>The model performed comparably to Random Forest, with an R² score of 0.93.</a:t>
            </a:r>
          </a:p>
          <a:p>
            <a:r>
              <a:rPr lang="en-US" sz="2200"/>
              <a:t>XGBoost was computationally efficient and captured complex feature interactions effectively.</a:t>
            </a:r>
          </a:p>
          <a:p>
            <a:r>
              <a:rPr lang="en-US" sz="2200"/>
              <a:t>While slightly less accurate than Random Forest, it demonstrated robustness and scalability.</a:t>
            </a:r>
          </a:p>
          <a:p>
            <a:endParaRPr lang="en-IN" sz="22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EA3AC8-7169-E033-F4D4-783CFE67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03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6B554-759D-10D1-5C8B-B7F2CEAD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Model Development – Time Series Models (ARIMA and SARIMA)</a:t>
            </a:r>
            <a:endParaRPr lang="en-IN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2ABC-7DED-2533-AD29-535A9401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ARIMA and SARIMA were implemented to analyze temporal patterns in bike rentals.</a:t>
            </a:r>
          </a:p>
          <a:p>
            <a:r>
              <a:rPr lang="en-US" sz="2200"/>
              <a:t>Parameters like (p, d, q) were optimized based on autocorrelation and seasonality analysis.</a:t>
            </a:r>
          </a:p>
          <a:p>
            <a:r>
              <a:rPr lang="en-US" sz="2200"/>
              <a:t>SARIMA accounted for seasonal variations, improving performance on hourly rental data.</a:t>
            </a:r>
          </a:p>
          <a:p>
            <a:r>
              <a:rPr lang="en-US" sz="2200"/>
              <a:t>These models performed well for trends but lacked feature integration like machine learning.</a:t>
            </a:r>
          </a:p>
          <a:p>
            <a:r>
              <a:rPr lang="en-US" sz="2200"/>
              <a:t>Time series models complemented machine learning by focusing on temporal demand patterns.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90406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Predictive Modeling of Bike Rental Demand Based on Weather and Seasonal Factors</vt:lpstr>
      <vt:lpstr>Introduction</vt:lpstr>
      <vt:lpstr>Problem</vt:lpstr>
      <vt:lpstr>Solution</vt:lpstr>
      <vt:lpstr>Data Overview and Preprocessing</vt:lpstr>
      <vt:lpstr>Model Development – Linear Regression</vt:lpstr>
      <vt:lpstr>Model Development – Random Forest Regression</vt:lpstr>
      <vt:lpstr>Model Development – XGBoost Regression</vt:lpstr>
      <vt:lpstr>Model Development – Time Series Models (ARIMA and SARIMA)</vt:lpstr>
      <vt:lpstr>Model Comparison and Evaluation</vt:lpstr>
      <vt:lpstr>Results – Key Findings</vt:lpstr>
      <vt:lpstr>Practical Implications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</cp:revision>
  <dcterms:created xsi:type="dcterms:W3CDTF">2024-12-03T12:51:13Z</dcterms:created>
  <dcterms:modified xsi:type="dcterms:W3CDTF">2024-12-05T11:57:57Z</dcterms:modified>
</cp:coreProperties>
</file>