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3" r:id="rId6"/>
    <p:sldId id="259" r:id="rId7"/>
    <p:sldId id="264" r:id="rId8"/>
    <p:sldId id="258" r:id="rId9"/>
    <p:sldId id="261" r:id="rId10"/>
    <p:sldId id="269" r:id="rId11"/>
    <p:sldId id="265" r:id="rId12"/>
    <p:sldId id="270" r:id="rId13"/>
    <p:sldId id="266" r:id="rId14"/>
    <p:sldId id="271" r:id="rId15"/>
    <p:sldId id="268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image" Target="../media/image1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image" Target="../media/image1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A76B5-803E-4108-9406-87455EF3A19B}" type="doc">
      <dgm:prSet loTypeId="urn:microsoft.com/office/officeart/2005/8/layout/vList3" loCatId="picture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1C7977C9-4558-4FF4-AE1B-AEB15980943D}">
      <dgm:prSet phldrT="[Text]" custT="1"/>
      <dgm:spPr/>
      <dgm:t>
        <a:bodyPr/>
        <a:lstStyle/>
        <a:p>
          <a:r>
            <a:rPr lang="en-IN" sz="1400" b="1" dirty="0">
              <a:latin typeface="Segoe UI" panose="020B0502040204020203" pitchFamily="34" charset="0"/>
              <a:cs typeface="Segoe UI" panose="020B0502040204020203" pitchFamily="34" charset="0"/>
            </a:rPr>
            <a:t>ABOUT THE COMPANY</a:t>
          </a:r>
        </a:p>
      </dgm:t>
    </dgm:pt>
    <dgm:pt modelId="{E4628A53-F1B5-4F35-893C-99B691550D97}" type="parTrans" cxnId="{14175EC2-67CC-4412-BA72-E9224CD5F371}">
      <dgm:prSet/>
      <dgm:spPr/>
      <dgm:t>
        <a:bodyPr/>
        <a:lstStyle/>
        <a:p>
          <a:endParaRPr lang="en-IN"/>
        </a:p>
      </dgm:t>
    </dgm:pt>
    <dgm:pt modelId="{02ED04BF-AE66-48BA-B049-436E94F42F7E}" type="sibTrans" cxnId="{14175EC2-67CC-4412-BA72-E9224CD5F371}">
      <dgm:prSet/>
      <dgm:spPr/>
      <dgm:t>
        <a:bodyPr/>
        <a:lstStyle/>
        <a:p>
          <a:endParaRPr lang="en-IN"/>
        </a:p>
      </dgm:t>
    </dgm:pt>
    <dgm:pt modelId="{79E88FB1-9749-48BC-9186-2C77CD00A497}">
      <dgm:prSet phldrT="[Text]" custT="1"/>
      <dgm:spPr/>
      <dgm:t>
        <a:bodyPr/>
        <a:lstStyle/>
        <a:p>
          <a:r>
            <a:rPr lang="en-IN" sz="1400" b="1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DESCRIPTION OF THE DATASET</a:t>
          </a:r>
        </a:p>
      </dgm:t>
    </dgm:pt>
    <dgm:pt modelId="{229F4C66-85D2-474E-BA44-1B9ED4773713}" type="parTrans" cxnId="{4D780C73-EB7C-4C9C-BAA6-0E20A2F7864B}">
      <dgm:prSet/>
      <dgm:spPr/>
      <dgm:t>
        <a:bodyPr/>
        <a:lstStyle/>
        <a:p>
          <a:endParaRPr lang="en-IN"/>
        </a:p>
      </dgm:t>
    </dgm:pt>
    <dgm:pt modelId="{2533E7F3-A614-4783-8547-30CC69D1FA8C}" type="sibTrans" cxnId="{4D780C73-EB7C-4C9C-BAA6-0E20A2F7864B}">
      <dgm:prSet/>
      <dgm:spPr/>
      <dgm:t>
        <a:bodyPr/>
        <a:lstStyle/>
        <a:p>
          <a:endParaRPr lang="en-IN"/>
        </a:p>
      </dgm:t>
    </dgm:pt>
    <dgm:pt modelId="{0ECEA64C-CBA2-4718-840F-8061B841B636}">
      <dgm:prSet phldrT="[Text]" custT="1"/>
      <dgm:spPr/>
      <dgm:t>
        <a:bodyPr/>
        <a:lstStyle/>
        <a:p>
          <a:r>
            <a:rPr lang="en-IN" sz="1400" b="1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PROBLEM &amp; OBJECTIVE</a:t>
          </a:r>
        </a:p>
      </dgm:t>
    </dgm:pt>
    <dgm:pt modelId="{6CF47D62-F118-4608-A1CF-A6ADD0753D66}" type="parTrans" cxnId="{8C42EA87-46B4-476C-BC97-B63B8F8011C6}">
      <dgm:prSet/>
      <dgm:spPr/>
      <dgm:t>
        <a:bodyPr/>
        <a:lstStyle/>
        <a:p>
          <a:endParaRPr lang="en-IN"/>
        </a:p>
      </dgm:t>
    </dgm:pt>
    <dgm:pt modelId="{F744DF8F-081A-4617-9C45-1E89676050D4}" type="sibTrans" cxnId="{8C42EA87-46B4-476C-BC97-B63B8F8011C6}">
      <dgm:prSet/>
      <dgm:spPr/>
      <dgm:t>
        <a:bodyPr/>
        <a:lstStyle/>
        <a:p>
          <a:endParaRPr lang="en-IN"/>
        </a:p>
      </dgm:t>
    </dgm:pt>
    <dgm:pt modelId="{357E261D-4404-4ABA-BD96-C24B79A691DE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QUERIES WITH INSIGHTS</a:t>
          </a:r>
        </a:p>
      </dgm:t>
    </dgm:pt>
    <dgm:pt modelId="{49C97AF4-F9F4-4A86-B04B-E1ED1644D74F}" type="parTrans" cxnId="{7EE10DCD-8105-4EF6-B04D-F8CA3307CF36}">
      <dgm:prSet/>
      <dgm:spPr/>
      <dgm:t>
        <a:bodyPr/>
        <a:lstStyle/>
        <a:p>
          <a:endParaRPr lang="en-IN"/>
        </a:p>
      </dgm:t>
    </dgm:pt>
    <dgm:pt modelId="{C8589C55-31A4-44FE-AE6D-BAC7BEDD5970}" type="sibTrans" cxnId="{7EE10DCD-8105-4EF6-B04D-F8CA3307CF36}">
      <dgm:prSet/>
      <dgm:spPr/>
      <dgm:t>
        <a:bodyPr/>
        <a:lstStyle/>
        <a:p>
          <a:endParaRPr lang="en-IN"/>
        </a:p>
      </dgm:t>
    </dgm:pt>
    <dgm:pt modelId="{57DE58EB-69ED-4677-A429-641FE74328D9}" type="pres">
      <dgm:prSet presAssocID="{051A76B5-803E-4108-9406-87455EF3A19B}" presName="linearFlow" presStyleCnt="0">
        <dgm:presLayoutVars>
          <dgm:dir/>
          <dgm:resizeHandles val="exact"/>
        </dgm:presLayoutVars>
      </dgm:prSet>
      <dgm:spPr/>
    </dgm:pt>
    <dgm:pt modelId="{A2CE1BEC-790A-4B82-8DE2-1518960E007A}" type="pres">
      <dgm:prSet presAssocID="{1C7977C9-4558-4FF4-AE1B-AEB15980943D}" presName="composite" presStyleCnt="0"/>
      <dgm:spPr/>
    </dgm:pt>
    <dgm:pt modelId="{69D178D6-E0C8-425F-8B9C-297EA810F799}" type="pres">
      <dgm:prSet presAssocID="{1C7977C9-4558-4FF4-AE1B-AEB15980943D}" presName="imgShp" presStyleLbl="fgImgPlace1" presStyleIdx="0" presStyleCnt="4" custLinFactNeighborX="-42084" custLinFactNeighborY="-4430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478" t="13505" r="11478" b="13505"/>
          </a:stretch>
        </a:blipFill>
      </dgm:spPr>
    </dgm:pt>
    <dgm:pt modelId="{659472B3-76D9-4D73-BBC0-6881F5CE9419}" type="pres">
      <dgm:prSet presAssocID="{1C7977C9-4558-4FF4-AE1B-AEB15980943D}" presName="txShp" presStyleLbl="node1" presStyleIdx="0" presStyleCnt="4" custScaleX="86455" custScaleY="62202">
        <dgm:presLayoutVars>
          <dgm:bulletEnabled val="1"/>
        </dgm:presLayoutVars>
      </dgm:prSet>
      <dgm:spPr/>
    </dgm:pt>
    <dgm:pt modelId="{E6B917C9-648E-4BD7-9EB0-0BCFA82EE107}" type="pres">
      <dgm:prSet presAssocID="{02ED04BF-AE66-48BA-B049-436E94F42F7E}" presName="spacing" presStyleCnt="0"/>
      <dgm:spPr/>
    </dgm:pt>
    <dgm:pt modelId="{58286CF3-0DF6-454B-99F0-FBAB22485E94}" type="pres">
      <dgm:prSet presAssocID="{79E88FB1-9749-48BC-9186-2C77CD00A497}" presName="composite" presStyleCnt="0"/>
      <dgm:spPr/>
    </dgm:pt>
    <dgm:pt modelId="{6D5E3E54-973B-4167-914E-5F32BEBB3688}" type="pres">
      <dgm:prSet presAssocID="{79E88FB1-9749-48BC-9186-2C77CD00A497}" presName="imgShp" presStyleLbl="fgImgPlace1" presStyleIdx="1" presStyleCnt="4" custLinFactNeighborX="-46514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33" t="17560" r="15533" b="17560"/>
          </a:stretch>
        </a:blipFill>
      </dgm:spPr>
    </dgm:pt>
    <dgm:pt modelId="{5D92D506-1BAE-4B74-BB85-34D836B05F85}" type="pres">
      <dgm:prSet presAssocID="{79E88FB1-9749-48BC-9186-2C77CD00A497}" presName="txShp" presStyleLbl="node1" presStyleIdx="1" presStyleCnt="4" custScaleX="86455" custScaleY="62202">
        <dgm:presLayoutVars>
          <dgm:bulletEnabled val="1"/>
        </dgm:presLayoutVars>
      </dgm:prSet>
      <dgm:spPr/>
    </dgm:pt>
    <dgm:pt modelId="{184CA3A1-B6B3-4DA1-AE6C-4BABC50D82EC}" type="pres">
      <dgm:prSet presAssocID="{2533E7F3-A614-4783-8547-30CC69D1FA8C}" presName="spacing" presStyleCnt="0"/>
      <dgm:spPr/>
    </dgm:pt>
    <dgm:pt modelId="{367F0203-73C4-4D3A-A02D-E9AF44D32C4F}" type="pres">
      <dgm:prSet presAssocID="{0ECEA64C-CBA2-4718-840F-8061B841B636}" presName="composite" presStyleCnt="0"/>
      <dgm:spPr/>
    </dgm:pt>
    <dgm:pt modelId="{EDC22714-3E01-43B2-A009-E741C756CD77}" type="pres">
      <dgm:prSet presAssocID="{0ECEA64C-CBA2-4718-840F-8061B841B636}" presName="imgShp" presStyleLbl="fgImgPlace1" presStyleIdx="2" presStyleCnt="4" custLinFactNeighborX="-42085" custLinFactNeighborY="332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1615" t="21615" r="21615" b="21615"/>
          </a:stretch>
        </a:blipFill>
      </dgm:spPr>
    </dgm:pt>
    <dgm:pt modelId="{C951D03B-960C-443F-8D3E-EAFBB08C27AE}" type="pres">
      <dgm:prSet presAssocID="{0ECEA64C-CBA2-4718-840F-8061B841B636}" presName="txShp" presStyleLbl="node1" presStyleIdx="2" presStyleCnt="4" custScaleX="86455" custScaleY="62202">
        <dgm:presLayoutVars>
          <dgm:bulletEnabled val="1"/>
        </dgm:presLayoutVars>
      </dgm:prSet>
      <dgm:spPr/>
    </dgm:pt>
    <dgm:pt modelId="{69A5EF20-DD8A-4F76-B3C0-056CB16A2E4E}" type="pres">
      <dgm:prSet presAssocID="{F744DF8F-081A-4617-9C45-1E89676050D4}" presName="spacing" presStyleCnt="0"/>
      <dgm:spPr/>
    </dgm:pt>
    <dgm:pt modelId="{F4DB9A5A-0A37-426F-A53B-CE8BA9303428}" type="pres">
      <dgm:prSet presAssocID="{357E261D-4404-4ABA-BD96-C24B79A691DE}" presName="composite" presStyleCnt="0"/>
      <dgm:spPr/>
    </dgm:pt>
    <dgm:pt modelId="{41804269-C0ED-4EDD-886A-6F5B8A89C9A0}" type="pres">
      <dgm:prSet presAssocID="{357E261D-4404-4ABA-BD96-C24B79A691DE}" presName="imgShp" presStyleLbl="fgImgPlace1" presStyleIdx="3" presStyleCnt="4" custLinFactNeighborX="-43191" custLinFactNeighborY="1107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3505" t="19588" r="13505" b="19588"/>
          </a:stretch>
        </a:blipFill>
      </dgm:spPr>
    </dgm:pt>
    <dgm:pt modelId="{FC686008-6364-493F-981D-EA0EE4146DCD}" type="pres">
      <dgm:prSet presAssocID="{357E261D-4404-4ABA-BD96-C24B79A691DE}" presName="txShp" presStyleLbl="node1" presStyleIdx="3" presStyleCnt="4" custScaleX="86455" custScaleY="62202">
        <dgm:presLayoutVars>
          <dgm:bulletEnabled val="1"/>
        </dgm:presLayoutVars>
      </dgm:prSet>
      <dgm:spPr/>
    </dgm:pt>
  </dgm:ptLst>
  <dgm:cxnLst>
    <dgm:cxn modelId="{26A6970D-888F-4AEB-AE67-D468271B3078}" type="presOf" srcId="{357E261D-4404-4ABA-BD96-C24B79A691DE}" destId="{FC686008-6364-493F-981D-EA0EE4146DCD}" srcOrd="0" destOrd="0" presId="urn:microsoft.com/office/officeart/2005/8/layout/vList3"/>
    <dgm:cxn modelId="{23022217-A654-49DA-A108-2673E2AE1F3F}" type="presOf" srcId="{1C7977C9-4558-4FF4-AE1B-AEB15980943D}" destId="{659472B3-76D9-4D73-BBC0-6881F5CE9419}" srcOrd="0" destOrd="0" presId="urn:microsoft.com/office/officeart/2005/8/layout/vList3"/>
    <dgm:cxn modelId="{E53C2418-6A24-4FE0-9982-A53DD5810492}" type="presOf" srcId="{79E88FB1-9749-48BC-9186-2C77CD00A497}" destId="{5D92D506-1BAE-4B74-BB85-34D836B05F85}" srcOrd="0" destOrd="0" presId="urn:microsoft.com/office/officeart/2005/8/layout/vList3"/>
    <dgm:cxn modelId="{AC370C2A-B7EF-4369-88A4-CCD525F321B4}" type="presOf" srcId="{051A76B5-803E-4108-9406-87455EF3A19B}" destId="{57DE58EB-69ED-4677-A429-641FE74328D9}" srcOrd="0" destOrd="0" presId="urn:microsoft.com/office/officeart/2005/8/layout/vList3"/>
    <dgm:cxn modelId="{4D780C73-EB7C-4C9C-BAA6-0E20A2F7864B}" srcId="{051A76B5-803E-4108-9406-87455EF3A19B}" destId="{79E88FB1-9749-48BC-9186-2C77CD00A497}" srcOrd="1" destOrd="0" parTransId="{229F4C66-85D2-474E-BA44-1B9ED4773713}" sibTransId="{2533E7F3-A614-4783-8547-30CC69D1FA8C}"/>
    <dgm:cxn modelId="{8C42EA87-46B4-476C-BC97-B63B8F8011C6}" srcId="{051A76B5-803E-4108-9406-87455EF3A19B}" destId="{0ECEA64C-CBA2-4718-840F-8061B841B636}" srcOrd="2" destOrd="0" parTransId="{6CF47D62-F118-4608-A1CF-A6ADD0753D66}" sibTransId="{F744DF8F-081A-4617-9C45-1E89676050D4}"/>
    <dgm:cxn modelId="{2D61B7A5-3193-4F64-8264-9F85DA6A230A}" type="presOf" srcId="{0ECEA64C-CBA2-4718-840F-8061B841B636}" destId="{C951D03B-960C-443F-8D3E-EAFBB08C27AE}" srcOrd="0" destOrd="0" presId="urn:microsoft.com/office/officeart/2005/8/layout/vList3"/>
    <dgm:cxn modelId="{14175EC2-67CC-4412-BA72-E9224CD5F371}" srcId="{051A76B5-803E-4108-9406-87455EF3A19B}" destId="{1C7977C9-4558-4FF4-AE1B-AEB15980943D}" srcOrd="0" destOrd="0" parTransId="{E4628A53-F1B5-4F35-893C-99B691550D97}" sibTransId="{02ED04BF-AE66-48BA-B049-436E94F42F7E}"/>
    <dgm:cxn modelId="{7EE10DCD-8105-4EF6-B04D-F8CA3307CF36}" srcId="{051A76B5-803E-4108-9406-87455EF3A19B}" destId="{357E261D-4404-4ABA-BD96-C24B79A691DE}" srcOrd="3" destOrd="0" parTransId="{49C97AF4-F9F4-4A86-B04B-E1ED1644D74F}" sibTransId="{C8589C55-31A4-44FE-AE6D-BAC7BEDD5970}"/>
    <dgm:cxn modelId="{FC6EC815-CCD8-49F8-83B2-AAAA3CBAE972}" type="presParOf" srcId="{57DE58EB-69ED-4677-A429-641FE74328D9}" destId="{A2CE1BEC-790A-4B82-8DE2-1518960E007A}" srcOrd="0" destOrd="0" presId="urn:microsoft.com/office/officeart/2005/8/layout/vList3"/>
    <dgm:cxn modelId="{5CD54598-B2C4-414F-A4FE-6F537D502317}" type="presParOf" srcId="{A2CE1BEC-790A-4B82-8DE2-1518960E007A}" destId="{69D178D6-E0C8-425F-8B9C-297EA810F799}" srcOrd="0" destOrd="0" presId="urn:microsoft.com/office/officeart/2005/8/layout/vList3"/>
    <dgm:cxn modelId="{684F9597-4A16-43E5-9A0A-83CA92DF634F}" type="presParOf" srcId="{A2CE1BEC-790A-4B82-8DE2-1518960E007A}" destId="{659472B3-76D9-4D73-BBC0-6881F5CE9419}" srcOrd="1" destOrd="0" presId="urn:microsoft.com/office/officeart/2005/8/layout/vList3"/>
    <dgm:cxn modelId="{55BC7F60-8EC7-4044-8BFF-7D656B3C5FE4}" type="presParOf" srcId="{57DE58EB-69ED-4677-A429-641FE74328D9}" destId="{E6B917C9-648E-4BD7-9EB0-0BCFA82EE107}" srcOrd="1" destOrd="0" presId="urn:microsoft.com/office/officeart/2005/8/layout/vList3"/>
    <dgm:cxn modelId="{855011EE-46ED-4EB4-BC4D-B09CDFD36979}" type="presParOf" srcId="{57DE58EB-69ED-4677-A429-641FE74328D9}" destId="{58286CF3-0DF6-454B-99F0-FBAB22485E94}" srcOrd="2" destOrd="0" presId="urn:microsoft.com/office/officeart/2005/8/layout/vList3"/>
    <dgm:cxn modelId="{3CEEF644-3C74-4FF5-8B3D-C60641412E18}" type="presParOf" srcId="{58286CF3-0DF6-454B-99F0-FBAB22485E94}" destId="{6D5E3E54-973B-4167-914E-5F32BEBB3688}" srcOrd="0" destOrd="0" presId="urn:microsoft.com/office/officeart/2005/8/layout/vList3"/>
    <dgm:cxn modelId="{A87C39A9-CC19-4C31-A3DC-DF76F2D48214}" type="presParOf" srcId="{58286CF3-0DF6-454B-99F0-FBAB22485E94}" destId="{5D92D506-1BAE-4B74-BB85-34D836B05F85}" srcOrd="1" destOrd="0" presId="urn:microsoft.com/office/officeart/2005/8/layout/vList3"/>
    <dgm:cxn modelId="{70A41D2B-407B-4BB4-885B-AC2AB37B1B3A}" type="presParOf" srcId="{57DE58EB-69ED-4677-A429-641FE74328D9}" destId="{184CA3A1-B6B3-4DA1-AE6C-4BABC50D82EC}" srcOrd="3" destOrd="0" presId="urn:microsoft.com/office/officeart/2005/8/layout/vList3"/>
    <dgm:cxn modelId="{B7D33356-DA97-469B-B45D-53529BD2D6EA}" type="presParOf" srcId="{57DE58EB-69ED-4677-A429-641FE74328D9}" destId="{367F0203-73C4-4D3A-A02D-E9AF44D32C4F}" srcOrd="4" destOrd="0" presId="urn:microsoft.com/office/officeart/2005/8/layout/vList3"/>
    <dgm:cxn modelId="{33B295A8-1A12-42F2-BD16-0D427031BC32}" type="presParOf" srcId="{367F0203-73C4-4D3A-A02D-E9AF44D32C4F}" destId="{EDC22714-3E01-43B2-A009-E741C756CD77}" srcOrd="0" destOrd="0" presId="urn:microsoft.com/office/officeart/2005/8/layout/vList3"/>
    <dgm:cxn modelId="{5692411C-E5D6-4668-A242-654BDD9163FA}" type="presParOf" srcId="{367F0203-73C4-4D3A-A02D-E9AF44D32C4F}" destId="{C951D03B-960C-443F-8D3E-EAFBB08C27AE}" srcOrd="1" destOrd="0" presId="urn:microsoft.com/office/officeart/2005/8/layout/vList3"/>
    <dgm:cxn modelId="{097632B0-DD46-4F98-9D2B-02D0B6756955}" type="presParOf" srcId="{57DE58EB-69ED-4677-A429-641FE74328D9}" destId="{69A5EF20-DD8A-4F76-B3C0-056CB16A2E4E}" srcOrd="5" destOrd="0" presId="urn:microsoft.com/office/officeart/2005/8/layout/vList3"/>
    <dgm:cxn modelId="{115974C4-273C-46B3-9C89-A9EDB2BF9185}" type="presParOf" srcId="{57DE58EB-69ED-4677-A429-641FE74328D9}" destId="{F4DB9A5A-0A37-426F-A53B-CE8BA9303428}" srcOrd="6" destOrd="0" presId="urn:microsoft.com/office/officeart/2005/8/layout/vList3"/>
    <dgm:cxn modelId="{815E51CA-21C5-4116-9C6B-AAB0A48EF01B}" type="presParOf" srcId="{F4DB9A5A-0A37-426F-A53B-CE8BA9303428}" destId="{41804269-C0ED-4EDD-886A-6F5B8A89C9A0}" srcOrd="0" destOrd="0" presId="urn:microsoft.com/office/officeart/2005/8/layout/vList3"/>
    <dgm:cxn modelId="{32DEFC8D-32FD-47FD-95FD-484138FDB3A8}" type="presParOf" srcId="{F4DB9A5A-0A37-426F-A53B-CE8BA9303428}" destId="{FC686008-6364-493F-981D-EA0EE4146DC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D2610A-0C67-4E24-85FD-35EC4730096B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3AABE3C-7ACF-48BD-A2F7-F03C763105F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2000" dirty="0">
              <a:latin typeface="Segoe UI" panose="020B0502040204020203" pitchFamily="34" charset="0"/>
              <a:cs typeface="Segoe UI" panose="020B0502040204020203" pitchFamily="34" charset="0"/>
            </a:rPr>
            <a:t>Brick &amp; Mortar</a:t>
          </a:r>
        </a:p>
      </dgm:t>
    </dgm:pt>
    <dgm:pt modelId="{B64E6049-8320-4668-9923-2BF13F4D37FB}" type="parTrans" cxnId="{21145757-DC8C-4FFF-BE5C-70B7C7733B63}">
      <dgm:prSet/>
      <dgm:spPr/>
      <dgm:t>
        <a:bodyPr/>
        <a:lstStyle/>
        <a:p>
          <a:endParaRPr lang="en-IN"/>
        </a:p>
      </dgm:t>
    </dgm:pt>
    <dgm:pt modelId="{7875BEF1-A897-4C93-B913-40F98E7C498D}" type="sibTrans" cxnId="{21145757-DC8C-4FFF-BE5C-70B7C7733B63}">
      <dgm:prSet/>
      <dgm:spPr/>
      <dgm:t>
        <a:bodyPr/>
        <a:lstStyle/>
        <a:p>
          <a:endParaRPr lang="en-IN"/>
        </a:p>
      </dgm:t>
    </dgm:pt>
    <dgm:pt modelId="{97967B46-27B0-4A11-AFDA-42E7275709F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2000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E-Commerce</a:t>
          </a:r>
        </a:p>
      </dgm:t>
    </dgm:pt>
    <dgm:pt modelId="{97A5577C-DB26-46B5-A686-A09636D8D129}" type="parTrans" cxnId="{35E557A4-D4AB-4776-8C92-1307504A3EAD}">
      <dgm:prSet/>
      <dgm:spPr/>
      <dgm:t>
        <a:bodyPr/>
        <a:lstStyle/>
        <a:p>
          <a:endParaRPr lang="en-IN"/>
        </a:p>
      </dgm:t>
    </dgm:pt>
    <dgm:pt modelId="{38B152C6-ACB5-46C9-BD92-44F275EE355F}" type="sibTrans" cxnId="{35E557A4-D4AB-4776-8C92-1307504A3EAD}">
      <dgm:prSet/>
      <dgm:spPr/>
      <dgm:t>
        <a:bodyPr/>
        <a:lstStyle/>
        <a:p>
          <a:endParaRPr lang="en-IN"/>
        </a:p>
      </dgm:t>
    </dgm:pt>
    <dgm:pt modelId="{AC06E3B9-0F02-4669-AF01-5CADC1BCE98D}" type="pres">
      <dgm:prSet presAssocID="{C1D2610A-0C67-4E24-85FD-35EC4730096B}" presName="diagram" presStyleCnt="0">
        <dgm:presLayoutVars>
          <dgm:dir/>
        </dgm:presLayoutVars>
      </dgm:prSet>
      <dgm:spPr/>
    </dgm:pt>
    <dgm:pt modelId="{48CC33C9-0859-4A18-97AD-FC416158C60C}" type="pres">
      <dgm:prSet presAssocID="{C3AABE3C-7ACF-48BD-A2F7-F03C763105F3}" presName="composite" presStyleCnt="0"/>
      <dgm:spPr/>
    </dgm:pt>
    <dgm:pt modelId="{913E88C1-C750-42FF-8ED7-35FCE8AD94B8}" type="pres">
      <dgm:prSet presAssocID="{C3AABE3C-7ACF-48BD-A2F7-F03C763105F3}" presName="Image" presStyleLbl="bgShp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A0E5B450-0722-45FE-B1E6-533FA1210FEE}" type="pres">
      <dgm:prSet presAssocID="{C3AABE3C-7ACF-48BD-A2F7-F03C763105F3}" presName="Parent" presStyleLbl="node0" presStyleIdx="0" presStyleCnt="2" custLinFactNeighborX="252">
        <dgm:presLayoutVars>
          <dgm:bulletEnabled val="1"/>
        </dgm:presLayoutVars>
      </dgm:prSet>
      <dgm:spPr/>
    </dgm:pt>
    <dgm:pt modelId="{99421A6D-820C-4C87-9FC8-19049A89C5EE}" type="pres">
      <dgm:prSet presAssocID="{7875BEF1-A897-4C93-B913-40F98E7C498D}" presName="sibTrans" presStyleCnt="0"/>
      <dgm:spPr/>
    </dgm:pt>
    <dgm:pt modelId="{19B08B34-7084-48C2-B961-939A1B26C23C}" type="pres">
      <dgm:prSet presAssocID="{97967B46-27B0-4A11-AFDA-42E7275709F9}" presName="composite" presStyleCnt="0"/>
      <dgm:spPr/>
    </dgm:pt>
    <dgm:pt modelId="{E0D18C62-17D6-48E1-BEC6-576B3343DEBD}" type="pres">
      <dgm:prSet presAssocID="{97967B46-27B0-4A11-AFDA-42E7275709F9}" presName="Image" presStyleLbl="bgShp" presStyleIdx="1" presStyleCnt="2" custLinFactNeighborX="-2609" custLinFactNeighborY="-88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F7C94BFD-4B3E-4245-81A8-23178C1C5958}" type="pres">
      <dgm:prSet presAssocID="{97967B46-27B0-4A11-AFDA-42E7275709F9}" presName="Parent" presStyleLbl="node0" presStyleIdx="1" presStyleCnt="2">
        <dgm:presLayoutVars>
          <dgm:bulletEnabled val="1"/>
        </dgm:presLayoutVars>
      </dgm:prSet>
      <dgm:spPr/>
    </dgm:pt>
  </dgm:ptLst>
  <dgm:cxnLst>
    <dgm:cxn modelId="{A3124010-9DD9-436A-B65E-450093452652}" type="presOf" srcId="{C3AABE3C-7ACF-48BD-A2F7-F03C763105F3}" destId="{A0E5B450-0722-45FE-B1E6-533FA1210FEE}" srcOrd="0" destOrd="0" presId="urn:microsoft.com/office/officeart/2008/layout/BendingPictureCaption"/>
    <dgm:cxn modelId="{E6036E15-3989-4713-9926-A680DAE1CB92}" type="presOf" srcId="{C1D2610A-0C67-4E24-85FD-35EC4730096B}" destId="{AC06E3B9-0F02-4669-AF01-5CADC1BCE98D}" srcOrd="0" destOrd="0" presId="urn:microsoft.com/office/officeart/2008/layout/BendingPictureCaption"/>
    <dgm:cxn modelId="{58A42F56-D505-44E7-9E40-78D414EAB004}" type="presOf" srcId="{97967B46-27B0-4A11-AFDA-42E7275709F9}" destId="{F7C94BFD-4B3E-4245-81A8-23178C1C5958}" srcOrd="0" destOrd="0" presId="urn:microsoft.com/office/officeart/2008/layout/BendingPictureCaption"/>
    <dgm:cxn modelId="{21145757-DC8C-4FFF-BE5C-70B7C7733B63}" srcId="{C1D2610A-0C67-4E24-85FD-35EC4730096B}" destId="{C3AABE3C-7ACF-48BD-A2F7-F03C763105F3}" srcOrd="0" destOrd="0" parTransId="{B64E6049-8320-4668-9923-2BF13F4D37FB}" sibTransId="{7875BEF1-A897-4C93-B913-40F98E7C498D}"/>
    <dgm:cxn modelId="{35E557A4-D4AB-4776-8C92-1307504A3EAD}" srcId="{C1D2610A-0C67-4E24-85FD-35EC4730096B}" destId="{97967B46-27B0-4A11-AFDA-42E7275709F9}" srcOrd="1" destOrd="0" parTransId="{97A5577C-DB26-46B5-A686-A09636D8D129}" sibTransId="{38B152C6-ACB5-46C9-BD92-44F275EE355F}"/>
    <dgm:cxn modelId="{F5A2DEB9-2286-48D6-9380-5F32960776F0}" type="presParOf" srcId="{AC06E3B9-0F02-4669-AF01-5CADC1BCE98D}" destId="{48CC33C9-0859-4A18-97AD-FC416158C60C}" srcOrd="0" destOrd="0" presId="urn:microsoft.com/office/officeart/2008/layout/BendingPictureCaption"/>
    <dgm:cxn modelId="{7627651C-FF39-4516-885A-95E1EF78D70A}" type="presParOf" srcId="{48CC33C9-0859-4A18-97AD-FC416158C60C}" destId="{913E88C1-C750-42FF-8ED7-35FCE8AD94B8}" srcOrd="0" destOrd="0" presId="urn:microsoft.com/office/officeart/2008/layout/BendingPictureCaption"/>
    <dgm:cxn modelId="{3562037C-5BF8-4B90-9001-9489F0A3ADC4}" type="presParOf" srcId="{48CC33C9-0859-4A18-97AD-FC416158C60C}" destId="{A0E5B450-0722-45FE-B1E6-533FA1210FEE}" srcOrd="1" destOrd="0" presId="urn:microsoft.com/office/officeart/2008/layout/BendingPictureCaption"/>
    <dgm:cxn modelId="{A12171BF-8642-40B2-85E8-12B4832AC070}" type="presParOf" srcId="{AC06E3B9-0F02-4669-AF01-5CADC1BCE98D}" destId="{99421A6D-820C-4C87-9FC8-19049A89C5EE}" srcOrd="1" destOrd="0" presId="urn:microsoft.com/office/officeart/2008/layout/BendingPictureCaption"/>
    <dgm:cxn modelId="{A75BC4A8-9780-41C2-8F1C-A1A59C9AF215}" type="presParOf" srcId="{AC06E3B9-0F02-4669-AF01-5CADC1BCE98D}" destId="{19B08B34-7084-48C2-B961-939A1B26C23C}" srcOrd="2" destOrd="0" presId="urn:microsoft.com/office/officeart/2008/layout/BendingPictureCaption"/>
    <dgm:cxn modelId="{62649EAA-AA54-4834-A0E9-08EFC3187D73}" type="presParOf" srcId="{19B08B34-7084-48C2-B961-939A1B26C23C}" destId="{E0D18C62-17D6-48E1-BEC6-576B3343DEBD}" srcOrd="0" destOrd="0" presId="urn:microsoft.com/office/officeart/2008/layout/BendingPictureCaption"/>
    <dgm:cxn modelId="{BB7DBA12-D65A-4C5F-B420-F7748C643EDC}" type="presParOf" srcId="{19B08B34-7084-48C2-B961-939A1B26C23C}" destId="{F7C94BFD-4B3E-4245-81A8-23178C1C5958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27761D-DCFD-4816-AFB0-07C3EA41BF5F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D9FD5E2-C9B8-47FC-B1A5-1D7707EE3605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IN" sz="1400" b="1" dirty="0">
              <a:latin typeface="Segoe UI" panose="020B0502040204020203" pitchFamily="34" charset="0"/>
              <a:cs typeface="Segoe UI" panose="020B0502040204020203" pitchFamily="34" charset="0"/>
            </a:rPr>
            <a:t>Retailer</a:t>
          </a:r>
        </a:p>
      </dgm:t>
    </dgm:pt>
    <dgm:pt modelId="{30B3A3BB-AD76-4CB4-BA88-68580D271CC2}" type="parTrans" cxnId="{7AD5836B-7144-4A7C-86F7-C4BE1FA31473}">
      <dgm:prSet/>
      <dgm:spPr/>
      <dgm:t>
        <a:bodyPr/>
        <a:lstStyle/>
        <a:p>
          <a:endParaRPr lang="en-IN"/>
        </a:p>
      </dgm:t>
    </dgm:pt>
    <dgm:pt modelId="{6A392E58-B35B-4E6C-BBE9-5CE86BB85F6C}" type="sibTrans" cxnId="{7AD5836B-7144-4A7C-86F7-C4BE1FA31473}">
      <dgm:prSet/>
      <dgm:spPr/>
      <dgm:t>
        <a:bodyPr/>
        <a:lstStyle/>
        <a:p>
          <a:endParaRPr lang="en-IN"/>
        </a:p>
      </dgm:t>
    </dgm:pt>
    <dgm:pt modelId="{A751FF1B-A6AF-4A4A-BAED-D7F54B26FB97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IN" sz="1400" b="1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Direct</a:t>
          </a:r>
        </a:p>
      </dgm:t>
    </dgm:pt>
    <dgm:pt modelId="{28E67ED1-C1A1-4469-A659-251DDFB6CB4F}" type="parTrans" cxnId="{F0437EE6-3FB3-40FC-BAD7-ED69B473AA47}">
      <dgm:prSet/>
      <dgm:spPr/>
      <dgm:t>
        <a:bodyPr/>
        <a:lstStyle/>
        <a:p>
          <a:endParaRPr lang="en-IN"/>
        </a:p>
      </dgm:t>
    </dgm:pt>
    <dgm:pt modelId="{EBE860C1-2214-4E3D-97DD-E34E24C9CB94}" type="sibTrans" cxnId="{F0437EE6-3FB3-40FC-BAD7-ED69B473AA47}">
      <dgm:prSet/>
      <dgm:spPr/>
      <dgm:t>
        <a:bodyPr/>
        <a:lstStyle/>
        <a:p>
          <a:endParaRPr lang="en-IN"/>
        </a:p>
      </dgm:t>
    </dgm:pt>
    <dgm:pt modelId="{F82E05B6-CDD7-4E16-9FD0-1F4D9F36E48E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Distributor</a:t>
          </a:r>
        </a:p>
      </dgm:t>
    </dgm:pt>
    <dgm:pt modelId="{FB3925F1-D3B1-4175-81DB-3A292569753B}" type="parTrans" cxnId="{10DF131D-98ED-4A05-A4D8-42C7F9ADADD3}">
      <dgm:prSet/>
      <dgm:spPr/>
      <dgm:t>
        <a:bodyPr/>
        <a:lstStyle/>
        <a:p>
          <a:endParaRPr lang="en-IN"/>
        </a:p>
      </dgm:t>
    </dgm:pt>
    <dgm:pt modelId="{6EADE9AD-F7F9-4434-90A7-5D5C114906D6}" type="sibTrans" cxnId="{10DF131D-98ED-4A05-A4D8-42C7F9ADADD3}">
      <dgm:prSet/>
      <dgm:spPr/>
      <dgm:t>
        <a:bodyPr/>
        <a:lstStyle/>
        <a:p>
          <a:endParaRPr lang="en-IN"/>
        </a:p>
      </dgm:t>
    </dgm:pt>
    <dgm:pt modelId="{1FB96C1D-C3DD-4267-988F-BB34D08CEDB3}" type="pres">
      <dgm:prSet presAssocID="{9F27761D-DCFD-4816-AFB0-07C3EA41BF5F}" presName="Name0" presStyleCnt="0">
        <dgm:presLayoutVars>
          <dgm:dir/>
          <dgm:resizeHandles val="exact"/>
        </dgm:presLayoutVars>
      </dgm:prSet>
      <dgm:spPr/>
    </dgm:pt>
    <dgm:pt modelId="{BE5A1C89-8834-4512-A1B5-A25CBEC68BF5}" type="pres">
      <dgm:prSet presAssocID="{1D9FD5E2-C9B8-47FC-B1A5-1D7707EE3605}" presName="composite" presStyleCnt="0"/>
      <dgm:spPr/>
    </dgm:pt>
    <dgm:pt modelId="{C3569741-74F3-4B71-942D-6275027501E8}" type="pres">
      <dgm:prSet presAssocID="{1D9FD5E2-C9B8-47FC-B1A5-1D7707EE3605}" presName="rect1" presStyleLbl="bgImgPlace1" presStyleIdx="0" presStyleCnt="3"/>
      <dgm:spPr>
        <a:solidFill>
          <a:schemeClr val="bg1">
            <a:lumMod val="95000"/>
          </a:schemeClr>
        </a:solidFill>
      </dgm:spPr>
    </dgm:pt>
    <dgm:pt modelId="{BDAAF366-01C5-4CA2-B0F0-88FAC27D548E}" type="pres">
      <dgm:prSet presAssocID="{1D9FD5E2-C9B8-47FC-B1A5-1D7707EE3605}" presName="wedgeRectCallout1" presStyleLbl="node1" presStyleIdx="0" presStyleCnt="3" custScaleX="52407" custScaleY="49742" custLinFactNeighborX="25214" custLinFactNeighborY="3206">
        <dgm:presLayoutVars>
          <dgm:bulletEnabled val="1"/>
        </dgm:presLayoutVars>
      </dgm:prSet>
      <dgm:spPr/>
    </dgm:pt>
    <dgm:pt modelId="{A3890811-560B-4416-8156-961ECC90E7AD}" type="pres">
      <dgm:prSet presAssocID="{6A392E58-B35B-4E6C-BBE9-5CE86BB85F6C}" presName="sibTrans" presStyleCnt="0"/>
      <dgm:spPr/>
    </dgm:pt>
    <dgm:pt modelId="{7981E714-8236-4A90-8459-E4AA3B2F6B2A}" type="pres">
      <dgm:prSet presAssocID="{A751FF1B-A6AF-4A4A-BAED-D7F54B26FB97}" presName="composite" presStyleCnt="0"/>
      <dgm:spPr/>
    </dgm:pt>
    <dgm:pt modelId="{97E91B7A-9601-4FA5-B67A-2573B07B7B67}" type="pres">
      <dgm:prSet presAssocID="{A751FF1B-A6AF-4A4A-BAED-D7F54B26FB97}" presName="rect1" presStyleLbl="bgImgPlace1" presStyleIdx="1" presStyleCnt="3"/>
      <dgm:spPr>
        <a:solidFill>
          <a:schemeClr val="bg1">
            <a:lumMod val="95000"/>
          </a:schemeClr>
        </a:solidFill>
      </dgm:spPr>
    </dgm:pt>
    <dgm:pt modelId="{C8B61677-386E-453F-9AB5-B55B739B09A5}" type="pres">
      <dgm:prSet presAssocID="{A751FF1B-A6AF-4A4A-BAED-D7F54B26FB97}" presName="wedgeRectCallout1" presStyleLbl="node1" presStyleIdx="1" presStyleCnt="3" custScaleX="54666" custScaleY="47604" custLinFactNeighborX="23400" custLinFactNeighborY="2137">
        <dgm:presLayoutVars>
          <dgm:bulletEnabled val="1"/>
        </dgm:presLayoutVars>
      </dgm:prSet>
      <dgm:spPr/>
    </dgm:pt>
    <dgm:pt modelId="{02FA1F47-21D1-4517-B4E0-3EB4FFC9A399}" type="pres">
      <dgm:prSet presAssocID="{EBE860C1-2214-4E3D-97DD-E34E24C9CB94}" presName="sibTrans" presStyleCnt="0"/>
      <dgm:spPr/>
    </dgm:pt>
    <dgm:pt modelId="{BFC1AA0F-E505-471E-B6D4-6760A29F3036}" type="pres">
      <dgm:prSet presAssocID="{F82E05B6-CDD7-4E16-9FD0-1F4D9F36E48E}" presName="composite" presStyleCnt="0"/>
      <dgm:spPr/>
    </dgm:pt>
    <dgm:pt modelId="{499C4A75-98EA-423E-9E51-61DC52DDC7D6}" type="pres">
      <dgm:prSet presAssocID="{F82E05B6-CDD7-4E16-9FD0-1F4D9F36E48E}" presName="rect1" presStyleLbl="bgImgPlace1" presStyleIdx="2" presStyleCnt="3"/>
      <dgm:spPr>
        <a:solidFill>
          <a:schemeClr val="bg1">
            <a:lumMod val="95000"/>
          </a:schemeClr>
        </a:solidFill>
      </dgm:spPr>
    </dgm:pt>
    <dgm:pt modelId="{AB3DDB5C-B5F6-4B1C-800A-3253C233BBA3}" type="pres">
      <dgm:prSet presAssocID="{F82E05B6-CDD7-4E16-9FD0-1F4D9F36E48E}" presName="wedgeRectCallout1" presStyleLbl="node1" presStyleIdx="2" presStyleCnt="3" custScaleX="61631" custScaleY="45467" custLinFactNeighborX="21432" custLinFactNeighborY="2137">
        <dgm:presLayoutVars>
          <dgm:bulletEnabled val="1"/>
        </dgm:presLayoutVars>
      </dgm:prSet>
      <dgm:spPr/>
    </dgm:pt>
  </dgm:ptLst>
  <dgm:cxnLst>
    <dgm:cxn modelId="{513C910F-E361-4CBA-B114-05C3A58B25DA}" type="presOf" srcId="{1D9FD5E2-C9B8-47FC-B1A5-1D7707EE3605}" destId="{BDAAF366-01C5-4CA2-B0F0-88FAC27D548E}" srcOrd="0" destOrd="0" presId="urn:microsoft.com/office/officeart/2008/layout/BendingPictureCaptionList"/>
    <dgm:cxn modelId="{10DF131D-98ED-4A05-A4D8-42C7F9ADADD3}" srcId="{9F27761D-DCFD-4816-AFB0-07C3EA41BF5F}" destId="{F82E05B6-CDD7-4E16-9FD0-1F4D9F36E48E}" srcOrd="2" destOrd="0" parTransId="{FB3925F1-D3B1-4175-81DB-3A292569753B}" sibTransId="{6EADE9AD-F7F9-4434-90A7-5D5C114906D6}"/>
    <dgm:cxn modelId="{0C83DE28-09D7-4CC2-B926-2325647F66ED}" type="presOf" srcId="{9F27761D-DCFD-4816-AFB0-07C3EA41BF5F}" destId="{1FB96C1D-C3DD-4267-988F-BB34D08CEDB3}" srcOrd="0" destOrd="0" presId="urn:microsoft.com/office/officeart/2008/layout/BendingPictureCaptionList"/>
    <dgm:cxn modelId="{7AD5836B-7144-4A7C-86F7-C4BE1FA31473}" srcId="{9F27761D-DCFD-4816-AFB0-07C3EA41BF5F}" destId="{1D9FD5E2-C9B8-47FC-B1A5-1D7707EE3605}" srcOrd="0" destOrd="0" parTransId="{30B3A3BB-AD76-4CB4-BA88-68580D271CC2}" sibTransId="{6A392E58-B35B-4E6C-BBE9-5CE86BB85F6C}"/>
    <dgm:cxn modelId="{EBAEE67F-D013-4AA3-B13F-FABC7661C7BA}" type="presOf" srcId="{F82E05B6-CDD7-4E16-9FD0-1F4D9F36E48E}" destId="{AB3DDB5C-B5F6-4B1C-800A-3253C233BBA3}" srcOrd="0" destOrd="0" presId="urn:microsoft.com/office/officeart/2008/layout/BendingPictureCaptionList"/>
    <dgm:cxn modelId="{9008CCB1-BAAD-42D3-BD1C-67C6A912E933}" type="presOf" srcId="{A751FF1B-A6AF-4A4A-BAED-D7F54B26FB97}" destId="{C8B61677-386E-453F-9AB5-B55B739B09A5}" srcOrd="0" destOrd="0" presId="urn:microsoft.com/office/officeart/2008/layout/BendingPictureCaptionList"/>
    <dgm:cxn modelId="{F0437EE6-3FB3-40FC-BAD7-ED69B473AA47}" srcId="{9F27761D-DCFD-4816-AFB0-07C3EA41BF5F}" destId="{A751FF1B-A6AF-4A4A-BAED-D7F54B26FB97}" srcOrd="1" destOrd="0" parTransId="{28E67ED1-C1A1-4469-A659-251DDFB6CB4F}" sibTransId="{EBE860C1-2214-4E3D-97DD-E34E24C9CB94}"/>
    <dgm:cxn modelId="{2190AA0C-13D7-4259-B98A-D8A1DE06EEA3}" type="presParOf" srcId="{1FB96C1D-C3DD-4267-988F-BB34D08CEDB3}" destId="{BE5A1C89-8834-4512-A1B5-A25CBEC68BF5}" srcOrd="0" destOrd="0" presId="urn:microsoft.com/office/officeart/2008/layout/BendingPictureCaptionList"/>
    <dgm:cxn modelId="{FF554B54-6A3B-46CC-95E6-1922B361F677}" type="presParOf" srcId="{BE5A1C89-8834-4512-A1B5-A25CBEC68BF5}" destId="{C3569741-74F3-4B71-942D-6275027501E8}" srcOrd="0" destOrd="0" presId="urn:microsoft.com/office/officeart/2008/layout/BendingPictureCaptionList"/>
    <dgm:cxn modelId="{C6CC35D0-F55E-4167-ABA4-38C07BE82F0A}" type="presParOf" srcId="{BE5A1C89-8834-4512-A1B5-A25CBEC68BF5}" destId="{BDAAF366-01C5-4CA2-B0F0-88FAC27D548E}" srcOrd="1" destOrd="0" presId="urn:microsoft.com/office/officeart/2008/layout/BendingPictureCaptionList"/>
    <dgm:cxn modelId="{36F3D6C4-4065-4103-A2AF-0223E71982B4}" type="presParOf" srcId="{1FB96C1D-C3DD-4267-988F-BB34D08CEDB3}" destId="{A3890811-560B-4416-8156-961ECC90E7AD}" srcOrd="1" destOrd="0" presId="urn:microsoft.com/office/officeart/2008/layout/BendingPictureCaptionList"/>
    <dgm:cxn modelId="{D181E463-60BC-485B-8727-7E3A42F4CAA3}" type="presParOf" srcId="{1FB96C1D-C3DD-4267-988F-BB34D08CEDB3}" destId="{7981E714-8236-4A90-8459-E4AA3B2F6B2A}" srcOrd="2" destOrd="0" presId="urn:microsoft.com/office/officeart/2008/layout/BendingPictureCaptionList"/>
    <dgm:cxn modelId="{FFF8BCBA-2C72-47AE-9D88-5C542436E72E}" type="presParOf" srcId="{7981E714-8236-4A90-8459-E4AA3B2F6B2A}" destId="{97E91B7A-9601-4FA5-B67A-2573B07B7B67}" srcOrd="0" destOrd="0" presId="urn:microsoft.com/office/officeart/2008/layout/BendingPictureCaptionList"/>
    <dgm:cxn modelId="{57D058FA-BEE9-4B59-AC1F-3A9616D94D7E}" type="presParOf" srcId="{7981E714-8236-4A90-8459-E4AA3B2F6B2A}" destId="{C8B61677-386E-453F-9AB5-B55B739B09A5}" srcOrd="1" destOrd="0" presId="urn:microsoft.com/office/officeart/2008/layout/BendingPictureCaptionList"/>
    <dgm:cxn modelId="{A0CE8233-72FA-4964-976A-106660662DE1}" type="presParOf" srcId="{1FB96C1D-C3DD-4267-988F-BB34D08CEDB3}" destId="{02FA1F47-21D1-4517-B4E0-3EB4FFC9A399}" srcOrd="3" destOrd="0" presId="urn:microsoft.com/office/officeart/2008/layout/BendingPictureCaptionList"/>
    <dgm:cxn modelId="{83EE3911-822C-426F-9768-94E5411C82CB}" type="presParOf" srcId="{1FB96C1D-C3DD-4267-988F-BB34D08CEDB3}" destId="{BFC1AA0F-E505-471E-B6D4-6760A29F3036}" srcOrd="4" destOrd="0" presId="urn:microsoft.com/office/officeart/2008/layout/BendingPictureCaptionList"/>
    <dgm:cxn modelId="{87D9655F-8F22-47D1-8F54-D36396655F08}" type="presParOf" srcId="{BFC1AA0F-E505-471E-B6D4-6760A29F3036}" destId="{499C4A75-98EA-423E-9E51-61DC52DDC7D6}" srcOrd="0" destOrd="0" presId="urn:microsoft.com/office/officeart/2008/layout/BendingPictureCaptionList"/>
    <dgm:cxn modelId="{F2E2D270-1A24-47BA-B6FC-4850D1305DF0}" type="presParOf" srcId="{BFC1AA0F-E505-471E-B6D4-6760A29F3036}" destId="{AB3DDB5C-B5F6-4B1C-800A-3253C233BBA3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472B3-76D9-4D73-BBC0-6881F5CE9419}">
      <dsp:nvSpPr>
        <dsp:cNvPr id="0" name=""/>
        <dsp:cNvSpPr/>
      </dsp:nvSpPr>
      <dsp:spPr>
        <a:xfrm rot="10800000">
          <a:off x="1996319" y="170324"/>
          <a:ext cx="4339950" cy="552231"/>
        </a:xfrm>
        <a:prstGeom prst="homePlat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497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Segoe UI" panose="020B0502040204020203" pitchFamily="34" charset="0"/>
              <a:cs typeface="Segoe UI" panose="020B0502040204020203" pitchFamily="34" charset="0"/>
            </a:rPr>
            <a:t>ABOUT THE COMPANY</a:t>
          </a:r>
        </a:p>
      </dsp:txBody>
      <dsp:txXfrm rot="10800000">
        <a:off x="2134377" y="170324"/>
        <a:ext cx="4201892" cy="552231"/>
      </dsp:txXfrm>
    </dsp:sp>
    <dsp:sp modelId="{69D178D6-E0C8-425F-8B9C-297EA810F799}">
      <dsp:nvSpPr>
        <dsp:cNvPr id="0" name=""/>
        <dsp:cNvSpPr/>
      </dsp:nvSpPr>
      <dsp:spPr>
        <a:xfrm>
          <a:off x="838821" y="0"/>
          <a:ext cx="887803" cy="887803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478" t="13505" r="11478" b="1350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2D506-1BAE-4B74-BB85-34D836B05F85}">
      <dsp:nvSpPr>
        <dsp:cNvPr id="0" name=""/>
        <dsp:cNvSpPr/>
      </dsp:nvSpPr>
      <dsp:spPr>
        <a:xfrm rot="10800000">
          <a:off x="1996319" y="1323143"/>
          <a:ext cx="4339950" cy="552231"/>
        </a:xfrm>
        <a:prstGeom prst="homePlate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497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DESCRIPTION OF THE DATASET</a:t>
          </a:r>
        </a:p>
      </dsp:txBody>
      <dsp:txXfrm rot="10800000">
        <a:off x="2134377" y="1323143"/>
        <a:ext cx="4201892" cy="552231"/>
      </dsp:txXfrm>
    </dsp:sp>
    <dsp:sp modelId="{6D5E3E54-973B-4167-914E-5F32BEBB3688}">
      <dsp:nvSpPr>
        <dsp:cNvPr id="0" name=""/>
        <dsp:cNvSpPr/>
      </dsp:nvSpPr>
      <dsp:spPr>
        <a:xfrm>
          <a:off x="799492" y="1155357"/>
          <a:ext cx="887803" cy="887803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33" t="17560" r="15533" b="1756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1D03B-960C-443F-8D3E-EAFBB08C27AE}">
      <dsp:nvSpPr>
        <dsp:cNvPr id="0" name=""/>
        <dsp:cNvSpPr/>
      </dsp:nvSpPr>
      <dsp:spPr>
        <a:xfrm rot="10800000">
          <a:off x="1996319" y="2475962"/>
          <a:ext cx="4339950" cy="552231"/>
        </a:xfrm>
        <a:prstGeom prst="homePlate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497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PROBLEM &amp; OBJECTIVE</a:t>
          </a:r>
        </a:p>
      </dsp:txBody>
      <dsp:txXfrm rot="10800000">
        <a:off x="2134377" y="2475962"/>
        <a:ext cx="4201892" cy="552231"/>
      </dsp:txXfrm>
    </dsp:sp>
    <dsp:sp modelId="{EDC22714-3E01-43B2-A009-E741C756CD77}">
      <dsp:nvSpPr>
        <dsp:cNvPr id="0" name=""/>
        <dsp:cNvSpPr/>
      </dsp:nvSpPr>
      <dsp:spPr>
        <a:xfrm>
          <a:off x="838813" y="2337678"/>
          <a:ext cx="887803" cy="887803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1615" t="21615" r="21615" b="2161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86008-6364-493F-981D-EA0EE4146DCD}">
      <dsp:nvSpPr>
        <dsp:cNvPr id="0" name=""/>
        <dsp:cNvSpPr/>
      </dsp:nvSpPr>
      <dsp:spPr>
        <a:xfrm rot="10800000">
          <a:off x="1996319" y="3628782"/>
          <a:ext cx="4339950" cy="552231"/>
        </a:xfrm>
        <a:prstGeom prst="homePlate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497" tIns="53340" rIns="99568" bIns="533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QUERIES WITH INSIGHTS</a:t>
          </a:r>
        </a:p>
      </dsp:txBody>
      <dsp:txXfrm rot="10800000">
        <a:off x="2134377" y="3628782"/>
        <a:ext cx="4201892" cy="552231"/>
      </dsp:txXfrm>
    </dsp:sp>
    <dsp:sp modelId="{41804269-C0ED-4EDD-886A-6F5B8A89C9A0}">
      <dsp:nvSpPr>
        <dsp:cNvPr id="0" name=""/>
        <dsp:cNvSpPr/>
      </dsp:nvSpPr>
      <dsp:spPr>
        <a:xfrm>
          <a:off x="828993" y="3463534"/>
          <a:ext cx="887803" cy="887803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3505" t="19588" r="13505" b="1958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E88C1-C750-42FF-8ED7-35FCE8AD94B8}">
      <dsp:nvSpPr>
        <dsp:cNvPr id="0" name=""/>
        <dsp:cNvSpPr/>
      </dsp:nvSpPr>
      <dsp:spPr>
        <a:xfrm>
          <a:off x="4584" y="339948"/>
          <a:ext cx="4521012" cy="3341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5B450-0722-45FE-B1E6-533FA1210FEE}">
      <dsp:nvSpPr>
        <dsp:cNvPr id="0" name=""/>
        <dsp:cNvSpPr/>
      </dsp:nvSpPr>
      <dsp:spPr>
        <a:xfrm>
          <a:off x="928223" y="3075172"/>
          <a:ext cx="3895766" cy="93621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2000" kern="1200" dirty="0">
              <a:latin typeface="Segoe UI" panose="020B0502040204020203" pitchFamily="34" charset="0"/>
              <a:cs typeface="Segoe UI" panose="020B0502040204020203" pitchFamily="34" charset="0"/>
            </a:rPr>
            <a:t>Brick &amp; Mortar</a:t>
          </a:r>
        </a:p>
      </dsp:txBody>
      <dsp:txXfrm>
        <a:off x="928223" y="3075172"/>
        <a:ext cx="3895766" cy="936217"/>
      </dsp:txXfrm>
    </dsp:sp>
    <dsp:sp modelId="{E0D18C62-17D6-48E1-BEC6-576B3343DEBD}">
      <dsp:nvSpPr>
        <dsp:cNvPr id="0" name=""/>
        <dsp:cNvSpPr/>
      </dsp:nvSpPr>
      <dsp:spPr>
        <a:xfrm>
          <a:off x="5583473" y="310447"/>
          <a:ext cx="4521012" cy="334101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94BFD-4B3E-4245-81A8-23178C1C5958}">
      <dsp:nvSpPr>
        <dsp:cNvPr id="0" name=""/>
        <dsp:cNvSpPr/>
      </dsp:nvSpPr>
      <dsp:spPr>
        <a:xfrm>
          <a:off x="6615248" y="3075172"/>
          <a:ext cx="3895766" cy="93621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2000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E-Commerce</a:t>
          </a:r>
        </a:p>
      </dsp:txBody>
      <dsp:txXfrm>
        <a:off x="6615248" y="3075172"/>
        <a:ext cx="3895766" cy="936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69741-74F3-4B71-942D-6275027501E8}">
      <dsp:nvSpPr>
        <dsp:cNvPr id="0" name=""/>
        <dsp:cNvSpPr/>
      </dsp:nvSpPr>
      <dsp:spPr>
        <a:xfrm>
          <a:off x="0" y="709269"/>
          <a:ext cx="3154772" cy="2523817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AF366-01C5-4CA2-B0F0-88FAC27D548E}">
      <dsp:nvSpPr>
        <dsp:cNvPr id="0" name=""/>
        <dsp:cNvSpPr/>
      </dsp:nvSpPr>
      <dsp:spPr>
        <a:xfrm>
          <a:off x="1660020" y="3230999"/>
          <a:ext cx="1471456" cy="43938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Segoe UI" panose="020B0502040204020203" pitchFamily="34" charset="0"/>
              <a:cs typeface="Segoe UI" panose="020B0502040204020203" pitchFamily="34" charset="0"/>
            </a:rPr>
            <a:t>Retailer</a:t>
          </a:r>
        </a:p>
      </dsp:txBody>
      <dsp:txXfrm>
        <a:off x="1660020" y="3230999"/>
        <a:ext cx="1471456" cy="439389"/>
      </dsp:txXfrm>
    </dsp:sp>
    <dsp:sp modelId="{97E91B7A-9601-4FA5-B67A-2573B07B7B67}">
      <dsp:nvSpPr>
        <dsp:cNvPr id="0" name=""/>
        <dsp:cNvSpPr/>
      </dsp:nvSpPr>
      <dsp:spPr>
        <a:xfrm>
          <a:off x="3470249" y="713990"/>
          <a:ext cx="3154772" cy="2523817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61677-386E-453F-9AB5-B55B739B09A5}">
      <dsp:nvSpPr>
        <dsp:cNvPr id="0" name=""/>
        <dsp:cNvSpPr/>
      </dsp:nvSpPr>
      <dsp:spPr>
        <a:xfrm>
          <a:off x="5047624" y="3235720"/>
          <a:ext cx="1534883" cy="42050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Direct</a:t>
          </a:r>
        </a:p>
      </dsp:txBody>
      <dsp:txXfrm>
        <a:off x="5047624" y="3235720"/>
        <a:ext cx="1534883" cy="420503"/>
      </dsp:txXfrm>
    </dsp:sp>
    <dsp:sp modelId="{499C4A75-98EA-423E-9E51-61DC52DDC7D6}">
      <dsp:nvSpPr>
        <dsp:cNvPr id="0" name=""/>
        <dsp:cNvSpPr/>
      </dsp:nvSpPr>
      <dsp:spPr>
        <a:xfrm>
          <a:off x="6940499" y="718710"/>
          <a:ext cx="3154772" cy="2523817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DDB5C-B5F6-4B1C-800A-3253C233BBA3}">
      <dsp:nvSpPr>
        <dsp:cNvPr id="0" name=""/>
        <dsp:cNvSpPr/>
      </dsp:nvSpPr>
      <dsp:spPr>
        <a:xfrm>
          <a:off x="8364829" y="3249878"/>
          <a:ext cx="1730442" cy="40162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Distributor</a:t>
          </a:r>
        </a:p>
      </dsp:txBody>
      <dsp:txXfrm>
        <a:off x="8364829" y="3249878"/>
        <a:ext cx="1730442" cy="40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77FA-D3FF-6CFB-8F26-95C799EA8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49CBF-D24A-5498-D800-1B7A74574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17AC-2E8E-5B7B-B877-F4B973EE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E45-873F-4EFF-B4EC-05A0EAA53D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D433C-6BA1-4D83-62C0-055B77AF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FD2B8-DAFD-C476-B19E-09609225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471-65B4-4DB3-8731-710F962B4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69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6E9E-909E-31A0-CB46-0034EE01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1B76A-16DD-0EAE-CCF1-2869354C3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4DCAC-C3CE-A778-D35C-0647A81D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E45-873F-4EFF-B4EC-05A0EAA53D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99CA-BB18-AAB3-7B66-C2448074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66A1-0087-0C5F-48EA-2DAE82F7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471-65B4-4DB3-8731-710F962B4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8437D-630B-0485-E17E-E1E8767F2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6BA82-E4FE-49C6-8635-BD9355E0F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4655F-92B8-6B67-2D4E-05DCDB0C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E45-873F-4EFF-B4EC-05A0EAA53D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A7064-A1B7-E0C4-5C43-63CE5A30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536A1-22A4-AF4E-53BD-B7AE7038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471-65B4-4DB3-8731-710F962B4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6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38AF-A216-3A9B-438E-C629B91A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9697-D2D7-F7E0-BC3A-9B5364C4D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B296-DBED-FDF2-89FD-3CAACB28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E45-873F-4EFF-B4EC-05A0EAA53D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700FE-B13E-1B32-2C8D-BAA47CE3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0D76B-C8E4-9312-DBDD-D7938CA5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471-65B4-4DB3-8731-710F962B4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1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564B-CBEA-28DB-89C8-2EBD82B3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500D2-629C-BE4A-1E16-91BCD5EB1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DD9D9-7AA8-55D2-FF66-6D93E3BD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E45-873F-4EFF-B4EC-05A0EAA53D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292A8-EC43-00F4-A5B3-50011FDB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B51B-6694-879D-9A0C-6D2872AD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471-65B4-4DB3-8731-710F962B4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9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1821-AFE1-D7B6-3DF5-69469D43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E783-2CAD-7C4A-6B3D-4663F4E16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EEF56-0C22-BCBE-4AA8-D43F60AFA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B409F-741C-28EB-9DBD-93811B56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E45-873F-4EFF-B4EC-05A0EAA53D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3E86F-772D-460C-B166-B94C1DC9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8ADC6-DE92-B596-FB7D-E8AE16F7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471-65B4-4DB3-8731-710F962B4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76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53FA-D214-95D8-C8D2-4DB52EA8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235EC-3E4A-3472-4ABE-8D1D912BC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F499F-144E-8F31-5E21-32E8EF1FC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DE878-385E-B965-D614-C8A766D75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F715D-57D2-BE78-AB19-2D33C8E94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5B8C3-46B7-DCB7-C69A-F3C633F2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E45-873F-4EFF-B4EC-05A0EAA53D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86CB2-8199-F9B2-6D38-81B23DE0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CA733-739C-C239-8AEB-DF0DF708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471-65B4-4DB3-8731-710F962B4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9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3345-A934-22F8-F451-E2426B18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F47F6-23A1-28F4-784D-79B416B1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E45-873F-4EFF-B4EC-05A0EAA53D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8145C-513C-4B78-D7C6-24CF5BA7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A25B9-70BA-EEBC-A453-471B583A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471-65B4-4DB3-8731-710F962B4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64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D1CB1-1DA7-813E-619E-907EEA62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E45-873F-4EFF-B4EC-05A0EAA53D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DB706-F4B1-8259-A647-93732B14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BF9EE-1192-143B-8DFB-EF0C94C7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471-65B4-4DB3-8731-710F962B4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8D9C-5033-1422-1177-FC0BFCDA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B83F-F2F1-ED8A-EAC7-42D5089D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9DC1B-7F7D-B9B9-B961-8D711AA2E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88628-2879-8FA5-B693-B208E644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E45-873F-4EFF-B4EC-05A0EAA53D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1AF65-3707-50E2-F27D-4AA011B9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2C87A-DC02-581C-9D0D-689D5570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471-65B4-4DB3-8731-710F962B4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87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5704-5BF7-18E6-9F4C-0DADFBEB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895E1-9F3C-C317-9011-E2B154377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2632A-C4AA-628A-A8B4-5EAF59508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C14EC-A903-C5E5-A2CC-369C283E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E45-873F-4EFF-B4EC-05A0EAA53D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E6888-0758-BFD1-CF3D-82AAF37B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33400-02CA-9CC9-2E17-4CE8A7C0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8471-65B4-4DB3-8731-710F962B4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92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5BEEF-74AB-1FD3-8354-A4BFE0EE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2019-1439-C9CC-D38B-8A082DEC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07CD-D878-A629-67C0-E2C78C38F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0E45-873F-4EFF-B4EC-05A0EAA53D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2C119-A64A-8EBD-6344-64447B75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F01D9-22D0-2382-FD21-60DB81CCC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8471-65B4-4DB3-8731-710F962B4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70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9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6BE9-29BA-EA67-E9EF-7FD0F5CB4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997"/>
            <a:ext cx="6054116" cy="1801763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Consumer Goods Ad Hoc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E3250-BB03-88CE-6E2D-90B58F818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4270" y="4119716"/>
            <a:ext cx="8573729" cy="1138084"/>
          </a:xfrm>
        </p:spPr>
        <p:txBody>
          <a:bodyPr/>
          <a:lstStyle/>
          <a:p>
            <a:pPr algn="l"/>
            <a:r>
              <a:rPr lang="en-IN" b="1" dirty="0">
                <a:latin typeface="Segoe Script" panose="030B0504020000000003" pitchFamily="66" charset="0"/>
              </a:rPr>
              <a:t>-</a:t>
            </a:r>
            <a:r>
              <a:rPr lang="en-IN" sz="1400" b="1" dirty="0">
                <a:latin typeface="Segoe Script" panose="030B0504020000000003" pitchFamily="66" charset="0"/>
              </a:rPr>
              <a:t>By Harsha S 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3679AB-5442-1E51-E438-B4C5427DE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08" y="-206475"/>
            <a:ext cx="3326378" cy="1904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E6BE8E-E80F-646E-102E-F8CCCEE3C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10" y="0"/>
            <a:ext cx="1297858" cy="12290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BCB052-34B0-E151-3899-BA6D93820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34" y="276532"/>
            <a:ext cx="884905" cy="952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919E07-2F60-04F0-52F2-2677AFF7A8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516" y="99623"/>
            <a:ext cx="1533316" cy="13063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E06145-1E0D-C5AE-7345-D6D9339E8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915" y="347647"/>
            <a:ext cx="796754" cy="7967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FF4F81-FF52-F659-ECB0-2A941DFA33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492" y="381651"/>
            <a:ext cx="876805" cy="876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0D0BD4-3535-6AFC-2CA9-0B5DFF540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292" y="6176056"/>
            <a:ext cx="724093" cy="66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4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7"/>
    </mc:Choice>
    <mc:Fallback xmlns="">
      <p:transition spd="slow" advTm="158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A9710D-800C-10FE-4C3C-6715E71C327A}"/>
              </a:ext>
            </a:extLst>
          </p:cNvPr>
          <p:cNvSpPr/>
          <p:nvPr/>
        </p:nvSpPr>
        <p:spPr>
          <a:xfrm>
            <a:off x="1865002" y="4455176"/>
            <a:ext cx="8193399" cy="21029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“Atliq Exclusive" is active in  8 in the APAC region, showing its strong presence and reach across multiple markets.</a:t>
            </a:r>
          </a:p>
          <a:p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There may be opportunities to expand into new APAC countries where the brand is not yet present.</a:t>
            </a:r>
            <a:endParaRPr lang="en-IN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4F46E-656A-0DB4-606D-69E49DDE4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04" y="511276"/>
            <a:ext cx="8193398" cy="3943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40096-78A1-DE61-B645-570AB7B270A4}"/>
              </a:ext>
            </a:extLst>
          </p:cNvPr>
          <p:cNvSpPr txBox="1"/>
          <p:nvPr/>
        </p:nvSpPr>
        <p:spPr>
          <a:xfrm>
            <a:off x="1865000" y="4455176"/>
            <a:ext cx="8193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  <a:endParaRPr lang="en-IN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85"/>
    </mc:Choice>
    <mc:Fallback xmlns="">
      <p:transition spd="slow" advTm="1878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E9018-B9BF-EB0A-3601-B89F57BB7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4A93-6EC3-353A-0D30-760890ED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90" y="454005"/>
            <a:ext cx="9475838" cy="1404291"/>
          </a:xfrm>
        </p:spPr>
        <p:txBody>
          <a:bodyPr>
            <a:noAutofit/>
          </a:bodyPr>
          <a:lstStyle/>
          <a:p>
            <a:r>
              <a:rPr lang="en-US" sz="18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Request 2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b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the percentage of unique product increase in 2021 vs. 2020? </a:t>
            </a:r>
            <a:b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final output contains these fields :</a:t>
            </a:r>
            <a:b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      unique_products_2020 </a:t>
            </a:r>
            <a:b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      unique_products_2021</a:t>
            </a:r>
            <a:b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      percentage_chg </a:t>
            </a:r>
            <a:endParaRPr lang="en-IN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1ADC661-395A-D659-085D-E71745647484}"/>
              </a:ext>
            </a:extLst>
          </p:cNvPr>
          <p:cNvCxnSpPr/>
          <p:nvPr/>
        </p:nvCxnSpPr>
        <p:spPr>
          <a:xfrm rot="5400000" flipH="1" flipV="1">
            <a:off x="8377944" y="956311"/>
            <a:ext cx="1207647" cy="9340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A554F3F-FC74-FFCB-BDC3-D0701C53C051}"/>
              </a:ext>
            </a:extLst>
          </p:cNvPr>
          <p:cNvCxnSpPr/>
          <p:nvPr/>
        </p:nvCxnSpPr>
        <p:spPr>
          <a:xfrm rot="5400000" flipH="1" flipV="1">
            <a:off x="8530344" y="1108711"/>
            <a:ext cx="1207647" cy="9340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26B50B7-4F0F-4D0D-899D-8E2AC6822E69}"/>
              </a:ext>
            </a:extLst>
          </p:cNvPr>
          <p:cNvCxnSpPr/>
          <p:nvPr/>
        </p:nvCxnSpPr>
        <p:spPr>
          <a:xfrm rot="5400000" flipH="1" flipV="1">
            <a:off x="8682744" y="1261111"/>
            <a:ext cx="1207647" cy="9340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D16919-9E8C-E151-DDDC-D7624CB57486}"/>
              </a:ext>
            </a:extLst>
          </p:cNvPr>
          <p:cNvSpPr/>
          <p:nvPr/>
        </p:nvSpPr>
        <p:spPr>
          <a:xfrm>
            <a:off x="9969907" y="803048"/>
            <a:ext cx="934064" cy="9330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36.3%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1B2B87-B514-9BE2-B6E7-E5A90077BA3D}"/>
              </a:ext>
            </a:extLst>
          </p:cNvPr>
          <p:cNvSpPr/>
          <p:nvPr/>
        </p:nvSpPr>
        <p:spPr>
          <a:xfrm>
            <a:off x="6449962" y="2692592"/>
            <a:ext cx="4916128" cy="13337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8E9371-6CE3-E9D0-07A2-EAD89D2C3A51}"/>
              </a:ext>
            </a:extLst>
          </p:cNvPr>
          <p:cNvSpPr txBox="1"/>
          <p:nvPr/>
        </p:nvSpPr>
        <p:spPr>
          <a:xfrm>
            <a:off x="6449962" y="2672766"/>
            <a:ext cx="491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 Result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9B619D-A01A-6710-C2D0-E65F40270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65" y="3308518"/>
            <a:ext cx="4639322" cy="49536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E49843F-E7E6-38F9-BD8F-7D69CEDDE81C}"/>
              </a:ext>
            </a:extLst>
          </p:cNvPr>
          <p:cNvSpPr/>
          <p:nvPr/>
        </p:nvSpPr>
        <p:spPr>
          <a:xfrm>
            <a:off x="599768" y="2179567"/>
            <a:ext cx="5711791" cy="4224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SELECT  </a:t>
            </a:r>
          </a:p>
          <a:p>
            <a:endParaRPr lang="en-US" sz="1200" b="1" dirty="0"/>
          </a:p>
          <a:p>
            <a:r>
              <a:rPr lang="en-US" sz="1200" b="1" dirty="0"/>
              <a:t>  COUNT(DISTINCT CASE WHEN </a:t>
            </a:r>
            <a:r>
              <a:rPr lang="en-US" sz="1200" b="1" dirty="0" err="1"/>
              <a:t>fiscal_year</a:t>
            </a:r>
            <a:r>
              <a:rPr lang="en-US" sz="1200" b="1" dirty="0"/>
              <a:t> = 2020 THEN </a:t>
            </a:r>
            <a:r>
              <a:rPr lang="en-US" sz="1200" b="1" dirty="0" err="1"/>
              <a:t>product_code</a:t>
            </a:r>
            <a:r>
              <a:rPr lang="en-US" sz="1200" b="1" dirty="0"/>
              <a:t> END) AS unique_products_2020,  </a:t>
            </a:r>
          </a:p>
          <a:p>
            <a:endParaRPr lang="en-US" sz="1200" b="1" dirty="0"/>
          </a:p>
          <a:p>
            <a:r>
              <a:rPr lang="en-US" sz="1200" b="1" dirty="0"/>
              <a:t>  COUNT(DISTINCT CASE WHEN </a:t>
            </a:r>
            <a:r>
              <a:rPr lang="en-US" sz="1200" b="1" dirty="0" err="1"/>
              <a:t>fiscal_year</a:t>
            </a:r>
            <a:r>
              <a:rPr lang="en-US" sz="1200" b="1" dirty="0"/>
              <a:t> = 2021 THEN </a:t>
            </a:r>
            <a:r>
              <a:rPr lang="en-US" sz="1200" b="1" dirty="0" err="1"/>
              <a:t>product_code</a:t>
            </a:r>
            <a:r>
              <a:rPr lang="en-US" sz="1200" b="1" dirty="0"/>
              <a:t> END) AS unique_products_2021, </a:t>
            </a:r>
          </a:p>
          <a:p>
            <a:endParaRPr lang="en-US" sz="1200" b="1" dirty="0"/>
          </a:p>
          <a:p>
            <a:r>
              <a:rPr lang="en-US" sz="1200" b="1" dirty="0"/>
              <a:t>   ROUND( (COUNT(DISTINCT CASE WHEN </a:t>
            </a:r>
            <a:r>
              <a:rPr lang="en-US" sz="1200" b="1" dirty="0" err="1"/>
              <a:t>fiscal_year</a:t>
            </a:r>
            <a:r>
              <a:rPr lang="en-US" sz="1200" b="1" dirty="0"/>
              <a:t>   =   2021 THEN </a:t>
            </a:r>
            <a:r>
              <a:rPr lang="en-US" sz="1200" b="1" dirty="0" err="1"/>
              <a:t>product_code</a:t>
            </a:r>
            <a:r>
              <a:rPr lang="en-US" sz="1200" b="1" dirty="0"/>
              <a:t> END) -   COUNT(DISTINCT CASE WHEN </a:t>
            </a:r>
            <a:r>
              <a:rPr lang="en-US" sz="1200" b="1" dirty="0" err="1"/>
              <a:t>fiscal_year</a:t>
            </a:r>
            <a:r>
              <a:rPr lang="en-US" sz="1200" b="1" dirty="0"/>
              <a:t> = 2020 THEN </a:t>
            </a:r>
            <a:r>
              <a:rPr lang="en-US" sz="1200" b="1" dirty="0" err="1"/>
              <a:t>product_code</a:t>
            </a:r>
            <a:r>
              <a:rPr lang="en-US" sz="1200" b="1" dirty="0"/>
              <a:t> END)) * 100 /          COUNT(DISTINCT CASE WHEN </a:t>
            </a:r>
            <a:r>
              <a:rPr lang="en-US" sz="1200" b="1" dirty="0" err="1"/>
              <a:t>fiscal_year</a:t>
            </a:r>
            <a:r>
              <a:rPr lang="en-US" sz="1200" b="1" dirty="0"/>
              <a:t>= 2020 THEN </a:t>
            </a:r>
            <a:r>
              <a:rPr lang="en-US" sz="1200" b="1" dirty="0" err="1"/>
              <a:t>product_code</a:t>
            </a:r>
            <a:r>
              <a:rPr lang="en-US" sz="1200" b="1" dirty="0"/>
              <a:t> END),  2)     AS </a:t>
            </a:r>
            <a:r>
              <a:rPr lang="en-US" sz="1200" b="1" dirty="0" err="1"/>
              <a:t>percentage_chg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FROM </a:t>
            </a:r>
          </a:p>
          <a:p>
            <a:r>
              <a:rPr lang="en-US" sz="1200" b="1" dirty="0"/>
              <a:t>           dim_product p</a:t>
            </a:r>
          </a:p>
          <a:p>
            <a:r>
              <a:rPr lang="en-US" sz="1200" b="1" dirty="0"/>
              <a:t>              left join </a:t>
            </a:r>
          </a:p>
          <a:p>
            <a:r>
              <a:rPr lang="en-US" sz="1200" b="1" dirty="0"/>
              <a:t>          </a:t>
            </a:r>
            <a:r>
              <a:rPr lang="en-US" sz="1200" b="1" dirty="0" err="1"/>
              <a:t>fact_sales_monthly</a:t>
            </a:r>
            <a:r>
              <a:rPr lang="en-US" sz="1200" b="1" dirty="0"/>
              <a:t> s </a:t>
            </a:r>
          </a:p>
          <a:p>
            <a:r>
              <a:rPr lang="en-US" sz="1200" b="1" dirty="0"/>
              <a:t>                           using(</a:t>
            </a:r>
            <a:r>
              <a:rPr lang="en-US" sz="1200" b="1" dirty="0" err="1"/>
              <a:t>product_code</a:t>
            </a:r>
            <a:r>
              <a:rPr lang="en-US" sz="1200" b="1" dirty="0"/>
              <a:t>);</a:t>
            </a:r>
            <a:endParaRPr lang="en-IN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F0E88F-9C64-7251-2994-D2867B83574B}"/>
              </a:ext>
            </a:extLst>
          </p:cNvPr>
          <p:cNvSpPr txBox="1"/>
          <p:nvPr/>
        </p:nvSpPr>
        <p:spPr>
          <a:xfrm>
            <a:off x="1189705" y="2214212"/>
            <a:ext cx="467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5392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09"/>
    </mc:Choice>
    <mc:Fallback xmlns="">
      <p:transition spd="slow" advTm="4270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B97EEDF-608B-FE8B-CA7E-D7469AB84BB8}"/>
              </a:ext>
            </a:extLst>
          </p:cNvPr>
          <p:cNvSpPr txBox="1"/>
          <p:nvPr/>
        </p:nvSpPr>
        <p:spPr>
          <a:xfrm>
            <a:off x="1445343" y="3793556"/>
            <a:ext cx="8524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9DC52F-ADDD-5631-98C8-FE3378750C60}"/>
              </a:ext>
            </a:extLst>
          </p:cNvPr>
          <p:cNvSpPr/>
          <p:nvPr/>
        </p:nvSpPr>
        <p:spPr>
          <a:xfrm>
            <a:off x="2708788" y="4070555"/>
            <a:ext cx="5997676" cy="2605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36.3% increase in unique products indicates the company's focus on research, development, and product innovation, resulting in the launch of new offerings in the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This growth may also reflect expansion into new markets or efforts to attract diverse customer segments with a wider product range, highlighting the need to strengthen supply chain and inventory management.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5E7DB3-6A98-B4BA-A2C6-42BE39099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9" y="1188008"/>
            <a:ext cx="4326193" cy="228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83"/>
    </mc:Choice>
    <mc:Fallback xmlns="">
      <p:transition spd="slow" advTm="3138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B6A20-1FDE-897A-2419-6E5401436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A71D-EE74-EA2B-7661-21B89EEA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277" y="365125"/>
            <a:ext cx="9318522" cy="1615415"/>
          </a:xfrm>
        </p:spPr>
        <p:txBody>
          <a:bodyPr>
            <a:noAutofit/>
          </a:bodyPr>
          <a:lstStyle/>
          <a:p>
            <a:r>
              <a:rPr lang="en-US" sz="18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Request 3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b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Provide a report with all the unique product counts for each segment and sort them in descending order of product counts. The final output contains two fields :</a:t>
            </a:r>
            <a:b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segment </a:t>
            </a:r>
            <a:b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product_count </a:t>
            </a:r>
            <a:endParaRPr lang="en-IN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3AEEE-AF4E-6C5C-FFA7-35DEDED66BCC}"/>
              </a:ext>
            </a:extLst>
          </p:cNvPr>
          <p:cNvSpPr/>
          <p:nvPr/>
        </p:nvSpPr>
        <p:spPr>
          <a:xfrm>
            <a:off x="7602953" y="2472154"/>
            <a:ext cx="2487562" cy="1986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093F4-0011-7CE9-7DEE-32780A933427}"/>
              </a:ext>
            </a:extLst>
          </p:cNvPr>
          <p:cNvSpPr txBox="1"/>
          <p:nvPr/>
        </p:nvSpPr>
        <p:spPr>
          <a:xfrm>
            <a:off x="7602952" y="2511669"/>
            <a:ext cx="2487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 Result</a:t>
            </a:r>
            <a:endParaRPr lang="en-IN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5D0F3-C244-3620-7115-E17A93BE7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574" y="2819446"/>
            <a:ext cx="2286319" cy="15337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83D9CE-CD73-B8CC-2578-20C5BB9CA582}"/>
              </a:ext>
            </a:extLst>
          </p:cNvPr>
          <p:cNvSpPr/>
          <p:nvPr/>
        </p:nvSpPr>
        <p:spPr>
          <a:xfrm>
            <a:off x="1661652" y="2312249"/>
            <a:ext cx="4955458" cy="3410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Select</a:t>
            </a:r>
          </a:p>
          <a:p>
            <a:endParaRPr lang="en-US" sz="1400" b="1" dirty="0"/>
          </a:p>
          <a:p>
            <a:r>
              <a:rPr lang="en-US" sz="1400" b="1" dirty="0"/>
              <a:t> segment,</a:t>
            </a:r>
          </a:p>
          <a:p>
            <a:endParaRPr lang="en-US" sz="1400" b="1" dirty="0"/>
          </a:p>
          <a:p>
            <a:r>
              <a:rPr lang="en-US" sz="1400" b="1" dirty="0"/>
              <a:t>count(distinct </a:t>
            </a:r>
            <a:r>
              <a:rPr lang="en-US" sz="1400" b="1" dirty="0" err="1"/>
              <a:t>product_code</a:t>
            </a:r>
            <a:r>
              <a:rPr lang="en-US" sz="1400" b="1" dirty="0"/>
              <a:t>) as product_count</a:t>
            </a:r>
          </a:p>
          <a:p>
            <a:endParaRPr lang="en-US" sz="1400" b="1" dirty="0"/>
          </a:p>
          <a:p>
            <a:r>
              <a:rPr lang="en-US" sz="1400" b="1" dirty="0"/>
              <a:t> from </a:t>
            </a:r>
          </a:p>
          <a:p>
            <a:r>
              <a:rPr lang="en-US" sz="1400" b="1" dirty="0"/>
              <a:t>         dim_product</a:t>
            </a:r>
          </a:p>
          <a:p>
            <a:endParaRPr lang="en-US" sz="1400" b="1" dirty="0"/>
          </a:p>
          <a:p>
            <a:r>
              <a:rPr lang="en-US" sz="1400" b="1" dirty="0"/>
              <a:t>group by segment</a:t>
            </a:r>
          </a:p>
          <a:p>
            <a:r>
              <a:rPr lang="en-US" sz="1400" b="1" dirty="0"/>
              <a:t>order by product_count desc</a:t>
            </a:r>
            <a:endParaRPr lang="en-IN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EFC15-6A16-B673-AF8A-248195DB6D27}"/>
              </a:ext>
            </a:extLst>
          </p:cNvPr>
          <p:cNvSpPr txBox="1"/>
          <p:nvPr/>
        </p:nvSpPr>
        <p:spPr>
          <a:xfrm>
            <a:off x="1804220" y="2357780"/>
            <a:ext cx="467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60361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08"/>
    </mc:Choice>
    <mc:Fallback xmlns="">
      <p:transition spd="slow" advTm="2210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4E03B91-DA98-19FB-D5C0-D90BB2A3E1A1}"/>
              </a:ext>
            </a:extLst>
          </p:cNvPr>
          <p:cNvSpPr txBox="1"/>
          <p:nvPr/>
        </p:nvSpPr>
        <p:spPr>
          <a:xfrm>
            <a:off x="3539611" y="4236007"/>
            <a:ext cx="551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909111-19E5-7D32-C8C6-CE6C71F6A346}"/>
              </a:ext>
            </a:extLst>
          </p:cNvPr>
          <p:cNvSpPr/>
          <p:nvPr/>
        </p:nvSpPr>
        <p:spPr>
          <a:xfrm>
            <a:off x="3539611" y="4513006"/>
            <a:ext cx="5486401" cy="2284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Notebooks have the most products, indicating they are the main focus.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b="1" dirty="0">
              <a:solidFill>
                <a:schemeClr val="bg1"/>
              </a:soli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Accessories and Peripherals are key categories, supporting primary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b="1" dirty="0">
              <a:solidFill>
                <a:schemeClr val="bg1"/>
              </a:soli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Networking has the fewest products, suggesting it’s a less prioritized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EBEDF-1AE4-ECDB-EA48-4C2DB5CCB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27" y="353944"/>
            <a:ext cx="6782747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27"/>
    </mc:Choice>
    <mc:Fallback xmlns="">
      <p:transition spd="slow" advTm="3492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5D6F5-157F-308F-4317-AE0B16FF1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B9AD-FA3D-63C2-D535-F197AB3F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564" y="9268"/>
            <a:ext cx="9692147" cy="1768474"/>
          </a:xfrm>
        </p:spPr>
        <p:txBody>
          <a:bodyPr>
            <a:noAutofit/>
          </a:bodyPr>
          <a:lstStyle/>
          <a:p>
            <a:r>
              <a:rPr lang="en-US" sz="18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Request 4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b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Which segment had the most increase in unique products in 2021 vs 2020? The final output contains these fields :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segment 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product_count_2020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product_count_2021 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difference</a:t>
            </a:r>
            <a:endParaRPr lang="en-IN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2E3B7-AB9A-829E-2D1D-A7D02B9F4E3E}"/>
              </a:ext>
            </a:extLst>
          </p:cNvPr>
          <p:cNvSpPr/>
          <p:nvPr/>
        </p:nvSpPr>
        <p:spPr>
          <a:xfrm>
            <a:off x="5853429" y="2322416"/>
            <a:ext cx="4965291" cy="17684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96B64-02DB-D0C2-54C6-9F670076048C}"/>
              </a:ext>
            </a:extLst>
          </p:cNvPr>
          <p:cNvSpPr txBox="1"/>
          <p:nvPr/>
        </p:nvSpPr>
        <p:spPr>
          <a:xfrm>
            <a:off x="7451169" y="2284278"/>
            <a:ext cx="176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 Result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EA790A-7FB0-C367-217D-B98F82F83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490" y="2523138"/>
            <a:ext cx="4763165" cy="15051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059BED-6A77-EF8E-3958-7060DFE9BF14}"/>
              </a:ext>
            </a:extLst>
          </p:cNvPr>
          <p:cNvSpPr txBox="1"/>
          <p:nvPr/>
        </p:nvSpPr>
        <p:spPr>
          <a:xfrm>
            <a:off x="781665" y="2014639"/>
            <a:ext cx="467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E165C-278D-290D-296F-553921F45E12}"/>
              </a:ext>
            </a:extLst>
          </p:cNvPr>
          <p:cNvSpPr/>
          <p:nvPr/>
        </p:nvSpPr>
        <p:spPr>
          <a:xfrm>
            <a:off x="697249" y="2323235"/>
            <a:ext cx="4965291" cy="4382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SELECT </a:t>
            </a:r>
          </a:p>
          <a:p>
            <a:r>
              <a:rPr lang="en-US" sz="1400" b="1" dirty="0"/>
              <a:t>segment, </a:t>
            </a:r>
          </a:p>
          <a:p>
            <a:endParaRPr lang="en-US" sz="1400" b="1" dirty="0"/>
          </a:p>
          <a:p>
            <a:r>
              <a:rPr lang="en-US" sz="1400" b="1" dirty="0"/>
              <a:t>COUNT(DISTINCT CASE WHEN </a:t>
            </a:r>
            <a:r>
              <a:rPr lang="en-US" sz="1400" b="1" dirty="0" err="1"/>
              <a:t>fiscal_year</a:t>
            </a:r>
            <a:r>
              <a:rPr lang="en-US" sz="1400" b="1" dirty="0"/>
              <a:t> = 2020 THEN </a:t>
            </a:r>
            <a:r>
              <a:rPr lang="en-US" sz="1400" b="1" dirty="0" err="1"/>
              <a:t>product_code</a:t>
            </a:r>
            <a:r>
              <a:rPr lang="en-US" sz="1400" b="1" dirty="0"/>
              <a:t> END) AS product_count_2020,</a:t>
            </a:r>
          </a:p>
          <a:p>
            <a:endParaRPr lang="en-US" sz="1400" b="1" dirty="0"/>
          </a:p>
          <a:p>
            <a:r>
              <a:rPr lang="en-US" sz="1400" b="1" dirty="0"/>
              <a:t>COUNT(DISTINCT CASE WHEN </a:t>
            </a:r>
            <a:r>
              <a:rPr lang="en-US" sz="1400" b="1" dirty="0" err="1"/>
              <a:t>fiscal_year</a:t>
            </a:r>
            <a:r>
              <a:rPr lang="en-US" sz="1400" b="1" dirty="0"/>
              <a:t> = 2021 THEN </a:t>
            </a:r>
            <a:r>
              <a:rPr lang="en-US" sz="1400" b="1" dirty="0" err="1"/>
              <a:t>product_code</a:t>
            </a:r>
            <a:r>
              <a:rPr lang="en-US" sz="1400" b="1" dirty="0"/>
              <a:t> END) AS product_count_2021, </a:t>
            </a:r>
          </a:p>
          <a:p>
            <a:endParaRPr lang="en-US" sz="1400" b="1" dirty="0"/>
          </a:p>
          <a:p>
            <a:r>
              <a:rPr lang="en-US" sz="1400" b="1" dirty="0"/>
              <a:t>COUNT(DISTINCT CASE WHEN </a:t>
            </a:r>
            <a:r>
              <a:rPr lang="en-US" sz="1400" b="1" dirty="0" err="1"/>
              <a:t>fiscal_year</a:t>
            </a:r>
            <a:r>
              <a:rPr lang="en-US" sz="1400" b="1" dirty="0"/>
              <a:t> = 2021 THEN </a:t>
            </a:r>
            <a:r>
              <a:rPr lang="en-US" sz="1400" b="1" dirty="0" err="1"/>
              <a:t>product_code</a:t>
            </a:r>
            <a:r>
              <a:rPr lang="en-US" sz="1400" b="1" dirty="0"/>
              <a:t> END) -     COUNT(DISTINCT CASE WHEN </a:t>
            </a:r>
            <a:r>
              <a:rPr lang="en-US" sz="1400" b="1" dirty="0" err="1"/>
              <a:t>fiscal_year</a:t>
            </a:r>
            <a:r>
              <a:rPr lang="en-US" sz="1400" b="1" dirty="0"/>
              <a:t> = 2020 THEN </a:t>
            </a:r>
            <a:r>
              <a:rPr lang="en-US" sz="1400" b="1" dirty="0" err="1"/>
              <a:t>product_code</a:t>
            </a:r>
            <a:r>
              <a:rPr lang="en-US" sz="1400" b="1" dirty="0"/>
              <a:t> END) AS difference</a:t>
            </a:r>
          </a:p>
          <a:p>
            <a:endParaRPr lang="en-US" sz="1400" b="1" dirty="0"/>
          </a:p>
          <a:p>
            <a:r>
              <a:rPr lang="en-US" sz="1400" b="1" dirty="0"/>
              <a:t>FROM </a:t>
            </a:r>
          </a:p>
          <a:p>
            <a:r>
              <a:rPr lang="en-US" sz="1400" b="1" dirty="0"/>
              <a:t>         dim_product p</a:t>
            </a:r>
          </a:p>
          <a:p>
            <a:r>
              <a:rPr lang="en-US" sz="1400" b="1" dirty="0"/>
              <a:t>             LEFT JOIN     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fact_sales_monthly</a:t>
            </a:r>
            <a:r>
              <a:rPr lang="en-US" sz="1400" b="1" dirty="0"/>
              <a:t> s</a:t>
            </a:r>
          </a:p>
          <a:p>
            <a:r>
              <a:rPr lang="en-US" sz="1400" b="1" dirty="0"/>
              <a:t>                                        USING (</a:t>
            </a:r>
            <a:r>
              <a:rPr lang="en-US" sz="1400" b="1" dirty="0" err="1"/>
              <a:t>product_code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group by segment</a:t>
            </a:r>
          </a:p>
          <a:p>
            <a:r>
              <a:rPr lang="en-US" sz="1400" b="1" dirty="0"/>
              <a:t>order by difference desc;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86759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57"/>
    </mc:Choice>
    <mc:Fallback xmlns="">
      <p:transition spd="slow" advTm="4125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5116F4-6300-E816-18DC-8799D06626C5}"/>
              </a:ext>
            </a:extLst>
          </p:cNvPr>
          <p:cNvSpPr/>
          <p:nvPr/>
        </p:nvSpPr>
        <p:spPr>
          <a:xfrm>
            <a:off x="953729" y="3308747"/>
            <a:ext cx="9026013" cy="34165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/>
              <a:t>Accessories experienced the highest growth, with an increase of 34 unique products, reflecting strong demand and diversification.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/>
              <a:t>Notebooks and Peripherals grew steadily, each adding 16 products, indicating consistent expansion.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/>
              <a:t>Desktop, though smaller, added 15 products, suggesting potential demand for gaming or work-from-home setups.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/>
              <a:t>Networking and Storage showed minimal growth, with increases of 3 and 5 products, possibly due to market saturation or lower priority.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924C8-94AE-2FA1-C72F-1D47FDD1A5E7}"/>
              </a:ext>
            </a:extLst>
          </p:cNvPr>
          <p:cNvSpPr txBox="1"/>
          <p:nvPr/>
        </p:nvSpPr>
        <p:spPr>
          <a:xfrm>
            <a:off x="953729" y="3308747"/>
            <a:ext cx="9026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E31FD-3DBD-4222-D3D5-4FB56A688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10" y="52853"/>
            <a:ext cx="5763429" cy="308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89"/>
    </mc:Choice>
    <mc:Fallback xmlns="">
      <p:transition spd="slow" advTm="3958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52B71-0F67-29A0-8044-6E8C66340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4511-9EC1-585C-B721-DC81F36B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632" y="9268"/>
            <a:ext cx="9355079" cy="1768474"/>
          </a:xfrm>
        </p:spPr>
        <p:txBody>
          <a:bodyPr>
            <a:noAutofit/>
          </a:bodyPr>
          <a:lstStyle/>
          <a:p>
            <a:r>
              <a:rPr lang="en-US" sz="18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Request 5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b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Get the products that have the highest and lowest manufacturing costs. The final output should contain these fields: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product_code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product 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manufacturing_cost</a:t>
            </a:r>
            <a:endParaRPr lang="en-IN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1C1583-9040-9B68-D68C-50FB2B09A0A5}"/>
              </a:ext>
            </a:extLst>
          </p:cNvPr>
          <p:cNvSpPr/>
          <p:nvPr/>
        </p:nvSpPr>
        <p:spPr>
          <a:xfrm>
            <a:off x="5853429" y="2322416"/>
            <a:ext cx="4965291" cy="17684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90BC1-BF37-30E5-8036-6034D9807F2F}"/>
              </a:ext>
            </a:extLst>
          </p:cNvPr>
          <p:cNvSpPr txBox="1"/>
          <p:nvPr/>
        </p:nvSpPr>
        <p:spPr>
          <a:xfrm>
            <a:off x="7451169" y="2284278"/>
            <a:ext cx="176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 Result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59608C-A099-A713-9FCA-2DCCBFB82407}"/>
              </a:ext>
            </a:extLst>
          </p:cNvPr>
          <p:cNvSpPr txBox="1"/>
          <p:nvPr/>
        </p:nvSpPr>
        <p:spPr>
          <a:xfrm>
            <a:off x="781665" y="2014639"/>
            <a:ext cx="467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6B2073-607C-D560-B2F4-93A72E358CBA}"/>
              </a:ext>
            </a:extLst>
          </p:cNvPr>
          <p:cNvSpPr/>
          <p:nvPr/>
        </p:nvSpPr>
        <p:spPr>
          <a:xfrm>
            <a:off x="697249" y="2323235"/>
            <a:ext cx="4965291" cy="4382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select     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product_code</a:t>
            </a:r>
            <a:r>
              <a:rPr lang="en-US" sz="1400" b="1" dirty="0"/>
              <a:t>,      </a:t>
            </a:r>
          </a:p>
          <a:p>
            <a:r>
              <a:rPr lang="en-US" sz="1400" b="1" dirty="0"/>
              <a:t>    product,     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manufacturing_cost</a:t>
            </a:r>
            <a:r>
              <a:rPr lang="en-US" sz="1400" b="1" dirty="0"/>
              <a:t>      </a:t>
            </a:r>
          </a:p>
          <a:p>
            <a:r>
              <a:rPr lang="en-US" sz="1400" b="1" dirty="0"/>
              <a:t>       </a:t>
            </a:r>
          </a:p>
          <a:p>
            <a:r>
              <a:rPr lang="en-US" sz="1400" b="1" dirty="0"/>
              <a:t>from                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dim_product</a:t>
            </a:r>
            <a:r>
              <a:rPr lang="en-US" sz="1400" b="1" dirty="0"/>
              <a:t> p                     </a:t>
            </a:r>
          </a:p>
          <a:p>
            <a:r>
              <a:rPr lang="en-US" sz="1400" b="1" dirty="0"/>
              <a:t>            left join 		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fact_manufacturing_cost</a:t>
            </a:r>
            <a:r>
              <a:rPr lang="en-US" sz="1400" b="1" dirty="0"/>
              <a:t> m </a:t>
            </a:r>
          </a:p>
          <a:p>
            <a:r>
              <a:rPr lang="en-US" sz="1400" b="1" dirty="0"/>
              <a:t>                                                  using(</a:t>
            </a:r>
            <a:r>
              <a:rPr lang="en-US" sz="1400" b="1" dirty="0" err="1"/>
              <a:t>product_code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where </a:t>
            </a:r>
          </a:p>
          <a:p>
            <a:r>
              <a:rPr lang="en-US" sz="1400" b="1" dirty="0"/>
              <a:t>      </a:t>
            </a:r>
            <a:r>
              <a:rPr lang="en-US" sz="1400" b="1" dirty="0" err="1"/>
              <a:t>manufacturing_cost</a:t>
            </a:r>
            <a:r>
              <a:rPr lang="en-US" sz="1400" b="1" dirty="0"/>
              <a:t>  =  (select max(</a:t>
            </a:r>
            <a:r>
              <a:rPr lang="en-US" sz="1400" b="1" dirty="0" err="1"/>
              <a:t>manufacturing_cost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                                                   from </a:t>
            </a:r>
            <a:r>
              <a:rPr lang="en-US" sz="1400" b="1" dirty="0" err="1"/>
              <a:t>fact_manufacturing_cost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          or </a:t>
            </a:r>
          </a:p>
          <a:p>
            <a:r>
              <a:rPr lang="en-US" sz="1400" b="1" dirty="0"/>
              <a:t>     </a:t>
            </a:r>
            <a:r>
              <a:rPr lang="en-US" sz="1400" b="1" dirty="0" err="1"/>
              <a:t>manufacturing_cost</a:t>
            </a:r>
            <a:r>
              <a:rPr lang="en-US" sz="1400" b="1" dirty="0"/>
              <a:t>  =  (select min(</a:t>
            </a:r>
            <a:r>
              <a:rPr lang="en-US" sz="1400" b="1" dirty="0" err="1"/>
              <a:t>manufacturing_cost</a:t>
            </a:r>
            <a:r>
              <a:rPr lang="en-US" sz="1400" b="1" dirty="0"/>
              <a:t>) </a:t>
            </a:r>
          </a:p>
          <a:p>
            <a:r>
              <a:rPr lang="en-US" sz="1400" b="1" dirty="0"/>
              <a:t>                                                 from  </a:t>
            </a:r>
            <a:r>
              <a:rPr lang="en-US" sz="1400" b="1" dirty="0" err="1"/>
              <a:t>fact_manufacturing_cost</a:t>
            </a:r>
            <a:r>
              <a:rPr lang="en-US" sz="1400" b="1" dirty="0"/>
              <a:t>)</a:t>
            </a:r>
          </a:p>
          <a:p>
            <a:endParaRPr lang="en-US" sz="1400" b="1" dirty="0"/>
          </a:p>
          <a:p>
            <a:r>
              <a:rPr lang="en-US" sz="1400" b="1" dirty="0"/>
              <a:t>order by </a:t>
            </a:r>
            <a:r>
              <a:rPr lang="en-US" sz="1400" b="1" dirty="0" err="1"/>
              <a:t>manufacturing_cost</a:t>
            </a:r>
            <a:r>
              <a:rPr lang="en-US" sz="1400" b="1" dirty="0"/>
              <a:t>  desc</a:t>
            </a:r>
            <a:endParaRPr lang="en-IN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3E3F4-9B4C-D7EE-2957-CCA33C4BF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516" y="2790736"/>
            <a:ext cx="420111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31"/>
    </mc:Choice>
    <mc:Fallback xmlns="">
      <p:transition spd="slow" advTm="2563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67357-F622-7416-9559-A688975AE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B3252D-D76E-4B88-5D0A-B39CA5E1A084}"/>
              </a:ext>
            </a:extLst>
          </p:cNvPr>
          <p:cNvSpPr/>
          <p:nvPr/>
        </p:nvSpPr>
        <p:spPr>
          <a:xfrm>
            <a:off x="1012724" y="894734"/>
            <a:ext cx="9940411" cy="5161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Products with Highest Manufacturing Cost</a:t>
            </a:r>
            <a:r>
              <a:rPr lang="en-US" dirty="0"/>
              <a:t>: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The product with the </a:t>
            </a:r>
            <a:r>
              <a:rPr lang="en-US" sz="1400" b="1" dirty="0"/>
              <a:t>maximum manufacturing cost</a:t>
            </a:r>
            <a:r>
              <a:rPr lang="en-US" sz="1400" dirty="0"/>
              <a:t> represents either a highly premium product or one that involves expensive materials or complex production processes.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You could analyze the profit margins for this product and evaluate whether the high manufacturing cost is justified by its selling price and market demand.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b="1" u="sng" dirty="0"/>
              <a:t>Products with Lowest Manufacturing Cost:</a:t>
            </a:r>
          </a:p>
          <a:p>
            <a:endParaRPr lang="en-US" b="1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The product with the minimum manufacturing cost likely represents a budget product or a simple design with inexpensive materials.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These products may contribute to higher sales volume due to affordability. It's worth checking whether they play a role in generating overall revenue despite low margins.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41377-26FA-F7E9-AD23-1EE2AE4C358B}"/>
              </a:ext>
            </a:extLst>
          </p:cNvPr>
          <p:cNvSpPr txBox="1"/>
          <p:nvPr/>
        </p:nvSpPr>
        <p:spPr>
          <a:xfrm>
            <a:off x="1056038" y="894735"/>
            <a:ext cx="1007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  <a:endParaRPr lang="en-IN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0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11"/>
    </mc:Choice>
    <mc:Fallback xmlns="">
      <p:transition spd="slow" advTm="4611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815F0-1171-6FF7-DBB9-E797273BC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1CA6-28D3-998C-F21D-1ECAEFD7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564" y="9268"/>
            <a:ext cx="9692147" cy="1768474"/>
          </a:xfrm>
        </p:spPr>
        <p:txBody>
          <a:bodyPr>
            <a:noAutofit/>
          </a:bodyPr>
          <a:lstStyle/>
          <a:p>
            <a:r>
              <a:rPr lang="en-US" sz="18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Request 6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b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Generate a report which contains the top 5 customers who received an average high 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pre_invoice_discount_pct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for the  fiscal  year 2021  and in the Indian  market. 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final output contains these fields :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customer_code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 customer 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average_discount_percentage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IN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7E1B26-C917-EF0E-70F1-D988544C28DE}"/>
              </a:ext>
            </a:extLst>
          </p:cNvPr>
          <p:cNvSpPr/>
          <p:nvPr/>
        </p:nvSpPr>
        <p:spPr>
          <a:xfrm>
            <a:off x="5853429" y="2322416"/>
            <a:ext cx="4965291" cy="17684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16051-2CAB-CCC6-1C1E-436C4E31BA9A}"/>
              </a:ext>
            </a:extLst>
          </p:cNvPr>
          <p:cNvSpPr txBox="1"/>
          <p:nvPr/>
        </p:nvSpPr>
        <p:spPr>
          <a:xfrm>
            <a:off x="7451169" y="2284278"/>
            <a:ext cx="176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 Result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AA38C-4E60-527F-D2C9-FE4052F665E4}"/>
              </a:ext>
            </a:extLst>
          </p:cNvPr>
          <p:cNvSpPr/>
          <p:nvPr/>
        </p:nvSpPr>
        <p:spPr>
          <a:xfrm>
            <a:off x="697249" y="1897626"/>
            <a:ext cx="4965291" cy="4807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Select</a:t>
            </a:r>
          </a:p>
          <a:p>
            <a:endParaRPr lang="en-US" sz="1400" b="1" dirty="0"/>
          </a:p>
          <a:p>
            <a:r>
              <a:rPr lang="en-US" sz="1400" b="1" dirty="0"/>
              <a:t> </a:t>
            </a:r>
            <a:r>
              <a:rPr lang="en-US" sz="1400" b="1" dirty="0" err="1"/>
              <a:t>customer_code</a:t>
            </a:r>
            <a:r>
              <a:rPr lang="en-US" sz="1400" b="1" dirty="0"/>
              <a:t>,</a:t>
            </a:r>
          </a:p>
          <a:p>
            <a:endParaRPr lang="en-US" sz="1400" b="1" dirty="0"/>
          </a:p>
          <a:p>
            <a:r>
              <a:rPr lang="en-US" sz="1400" b="1" dirty="0"/>
              <a:t>customer,</a:t>
            </a:r>
          </a:p>
          <a:p>
            <a:endParaRPr lang="en-US" sz="1400" b="1" dirty="0"/>
          </a:p>
          <a:p>
            <a:r>
              <a:rPr lang="en-US" sz="1400" b="1" dirty="0" err="1"/>
              <a:t>concat</a:t>
            </a:r>
            <a:r>
              <a:rPr lang="en-US" sz="1400" b="1" dirty="0"/>
              <a:t>(round(avg(</a:t>
            </a:r>
            <a:r>
              <a:rPr lang="en-US" sz="1400" b="1" dirty="0" err="1"/>
              <a:t>pre_invoice_discount_pct</a:t>
            </a:r>
            <a:r>
              <a:rPr lang="en-US" sz="1400" b="1" dirty="0"/>
              <a:t>)*100,2),'%') as                        	                   </a:t>
            </a:r>
            <a:r>
              <a:rPr lang="en-US" sz="1400" b="1" dirty="0" err="1"/>
              <a:t>average_discount_percentage</a:t>
            </a:r>
            <a:endParaRPr lang="en-US" sz="1400" b="1" dirty="0"/>
          </a:p>
          <a:p>
            <a:r>
              <a:rPr lang="en-US" sz="1400" b="1" dirty="0"/>
              <a:t>from 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dim_customer</a:t>
            </a:r>
            <a:r>
              <a:rPr lang="en-US" sz="1400" b="1" dirty="0"/>
              <a:t> c </a:t>
            </a:r>
          </a:p>
          <a:p>
            <a:r>
              <a:rPr lang="en-US" sz="1400" b="1" dirty="0"/>
              <a:t>             left join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fact_pre_invoice_deductions</a:t>
            </a:r>
            <a:r>
              <a:rPr lang="en-US" sz="1400" b="1" dirty="0"/>
              <a:t> pre </a:t>
            </a:r>
          </a:p>
          <a:p>
            <a:r>
              <a:rPr lang="en-US" sz="1400" b="1" dirty="0"/>
              <a:t>                              using(</a:t>
            </a:r>
            <a:r>
              <a:rPr lang="en-US" sz="1400" b="1" dirty="0" err="1"/>
              <a:t>customer_code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where </a:t>
            </a:r>
          </a:p>
          <a:p>
            <a:endParaRPr lang="en-US" sz="1400" b="1" dirty="0"/>
          </a:p>
          <a:p>
            <a:r>
              <a:rPr lang="en-US" sz="1400" b="1" dirty="0"/>
              <a:t>       </a:t>
            </a:r>
            <a:r>
              <a:rPr lang="en-US" sz="1400" b="1" dirty="0" err="1"/>
              <a:t>fiscal_year</a:t>
            </a:r>
            <a:r>
              <a:rPr lang="en-US" sz="1400" b="1" dirty="0"/>
              <a:t>=2021     </a:t>
            </a:r>
          </a:p>
          <a:p>
            <a:r>
              <a:rPr lang="en-US" sz="1400" b="1" dirty="0"/>
              <a:t>            and </a:t>
            </a:r>
          </a:p>
          <a:p>
            <a:r>
              <a:rPr lang="en-US" sz="1400" b="1" dirty="0"/>
              <a:t>       market="</a:t>
            </a:r>
            <a:r>
              <a:rPr lang="en-US" sz="1400" b="1" dirty="0" err="1"/>
              <a:t>india</a:t>
            </a:r>
            <a:r>
              <a:rPr lang="en-US" sz="1400" b="1" dirty="0"/>
              <a:t>" </a:t>
            </a:r>
          </a:p>
          <a:p>
            <a:endParaRPr lang="en-US" sz="1400" b="1" dirty="0"/>
          </a:p>
          <a:p>
            <a:r>
              <a:rPr lang="en-US" sz="1400" b="1" dirty="0"/>
              <a:t>group by </a:t>
            </a:r>
            <a:r>
              <a:rPr lang="en-US" sz="1400" b="1" dirty="0" err="1"/>
              <a:t>customer_code</a:t>
            </a:r>
            <a:r>
              <a:rPr lang="en-US" sz="1400" b="1" dirty="0"/>
              <a:t>, customer</a:t>
            </a:r>
          </a:p>
          <a:p>
            <a:r>
              <a:rPr lang="en-US" sz="1400" b="1" dirty="0"/>
              <a:t>order by avg(</a:t>
            </a:r>
            <a:r>
              <a:rPr lang="en-US" sz="1400" b="1" dirty="0" err="1"/>
              <a:t>pre_invoice_discount_pct</a:t>
            </a:r>
            <a:r>
              <a:rPr lang="en-US" sz="1400" b="1" dirty="0"/>
              <a:t>) desc</a:t>
            </a:r>
          </a:p>
          <a:p>
            <a:r>
              <a:rPr lang="en-US" sz="1400" b="1" dirty="0"/>
              <a:t> limit 5</a:t>
            </a:r>
            <a:endParaRPr lang="en-IN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421DC-A6AD-8A08-BEC6-DEA7170C7C70}"/>
              </a:ext>
            </a:extLst>
          </p:cNvPr>
          <p:cNvSpPr txBox="1"/>
          <p:nvPr/>
        </p:nvSpPr>
        <p:spPr>
          <a:xfrm>
            <a:off x="2651664" y="1911579"/>
            <a:ext cx="615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E3B70-4DA8-DBF0-B82F-8E0A2AFCB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69" y="2561277"/>
            <a:ext cx="416300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1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27"/>
    </mc:Choice>
    <mc:Fallback xmlns="">
      <p:transition spd="slow" advTm="307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02BD-9BC9-2D1E-DE6D-D6004396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284" y="365125"/>
            <a:ext cx="7853515" cy="1325563"/>
          </a:xfrm>
        </p:spPr>
        <p:txBody>
          <a:bodyPr/>
          <a:lstStyle/>
          <a:p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ROADMAP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173CD08-B54A-A6D8-9B26-9DF2794DA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35795"/>
              </p:ext>
            </p:extLst>
          </p:nvPr>
        </p:nvGraphicFramePr>
        <p:xfrm>
          <a:off x="2617839" y="2041934"/>
          <a:ext cx="754871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61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85"/>
    </mc:Choice>
    <mc:Fallback xmlns="">
      <p:transition spd="slow" advTm="2168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4682A-C68A-0B26-2F70-662EB4AC8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4EFCB3-3E35-5AA7-F7D8-ED6C90DD4ADA}"/>
              </a:ext>
            </a:extLst>
          </p:cNvPr>
          <p:cNvSpPr/>
          <p:nvPr/>
        </p:nvSpPr>
        <p:spPr>
          <a:xfrm>
            <a:off x="934065" y="3429000"/>
            <a:ext cx="9940412" cy="3333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/>
              <a:t>Flipkart received the highest average discount (30.83%), showing its strong negotiating power.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 dirty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 err="1"/>
              <a:t>Viveks</a:t>
            </a:r>
            <a:r>
              <a:rPr lang="en-US" altLang="en-US" sz="1600" b="1" dirty="0"/>
              <a:t>, Ezone, and Croma had similar discounts, all around 30%.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 dirty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/>
              <a:t>Amazon received a slightly lower discount (29.33%) compared to others in the top 5.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 dirty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/>
              <a:t>High discounts indicate a focus on competitive pricing in the Indian market.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 dirty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/>
              <a:t>The company should analyze the ROI of these discounts and identify strategies to balance profitability while maintaining strong customer relationships.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5A975-733E-13D2-D660-C3416E395E49}"/>
              </a:ext>
            </a:extLst>
          </p:cNvPr>
          <p:cNvSpPr txBox="1"/>
          <p:nvPr/>
        </p:nvSpPr>
        <p:spPr>
          <a:xfrm>
            <a:off x="1012723" y="3428999"/>
            <a:ext cx="994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057F28-E73B-5811-60CB-F4032A4C3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35" y="95354"/>
            <a:ext cx="5763429" cy="31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2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98"/>
    </mc:Choice>
    <mc:Fallback xmlns="">
      <p:transition spd="slow" advTm="3759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A3BF6-6C03-8652-4EF0-30FEBE279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B9D9-36DB-9FC5-71F3-AB1489EE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564" y="9268"/>
            <a:ext cx="9692147" cy="1768474"/>
          </a:xfrm>
        </p:spPr>
        <p:txBody>
          <a:bodyPr>
            <a:noAutofit/>
          </a:bodyPr>
          <a:lstStyle/>
          <a:p>
            <a:r>
              <a:rPr lang="en-US" sz="18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Request 7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b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Get the complete report of the Gross sales amount for the customer  “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Atliq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Exclusive”  for each month  .  This analysis helps to  get an idea of low and high-performing months and take strategic decisions.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final report contains these columns: 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Month 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Year 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Gross sales Amount</a:t>
            </a:r>
            <a:endParaRPr lang="en-IN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F12162-F835-36A7-1C65-0ADDD30D669D}"/>
              </a:ext>
            </a:extLst>
          </p:cNvPr>
          <p:cNvSpPr/>
          <p:nvPr/>
        </p:nvSpPr>
        <p:spPr>
          <a:xfrm>
            <a:off x="5853429" y="1052053"/>
            <a:ext cx="4965291" cy="5667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ABECF-E1D1-28B5-66C7-B62448D537CD}"/>
              </a:ext>
            </a:extLst>
          </p:cNvPr>
          <p:cNvSpPr txBox="1"/>
          <p:nvPr/>
        </p:nvSpPr>
        <p:spPr>
          <a:xfrm>
            <a:off x="7451171" y="1052053"/>
            <a:ext cx="176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 Result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A95610-BBCF-94B2-43F5-58E05181EECF}"/>
              </a:ext>
            </a:extLst>
          </p:cNvPr>
          <p:cNvSpPr/>
          <p:nvPr/>
        </p:nvSpPr>
        <p:spPr>
          <a:xfrm>
            <a:off x="784636" y="1911579"/>
            <a:ext cx="4965291" cy="4807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Select</a:t>
            </a:r>
          </a:p>
          <a:p>
            <a:endParaRPr lang="en-US" sz="1400" b="1" dirty="0"/>
          </a:p>
          <a:p>
            <a:r>
              <a:rPr lang="en-US" sz="1400" b="1" dirty="0"/>
              <a:t>     </a:t>
            </a:r>
            <a:r>
              <a:rPr lang="en-US" sz="1400" b="1" dirty="0" err="1"/>
              <a:t>monthname</a:t>
            </a:r>
            <a:r>
              <a:rPr lang="en-US" sz="1400" b="1" dirty="0"/>
              <a:t>(date) as month,  </a:t>
            </a:r>
          </a:p>
          <a:p>
            <a:r>
              <a:rPr lang="en-US" sz="1400" b="1" dirty="0"/>
              <a:t>     year(date) as year,    round(sum(</a:t>
            </a:r>
            <a:r>
              <a:rPr lang="en-US" sz="1400" b="1" dirty="0" err="1"/>
              <a:t>gross_price</a:t>
            </a:r>
            <a:r>
              <a:rPr lang="en-US" sz="1400" b="1" dirty="0"/>
              <a:t>*</a:t>
            </a:r>
            <a:r>
              <a:rPr lang="en-US" sz="1400" b="1" dirty="0" err="1"/>
              <a:t>sold_quantity</a:t>
            </a:r>
            <a:r>
              <a:rPr lang="en-US" sz="1400" b="1" dirty="0"/>
              <a:t>)/1000000,1) as            	  		</a:t>
            </a:r>
            <a:r>
              <a:rPr lang="en-US" sz="1400" b="1" dirty="0" err="1"/>
              <a:t>Gross_sales_amount_mln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from 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fact_sales_monthly</a:t>
            </a:r>
            <a:r>
              <a:rPr lang="en-US" sz="1400" b="1" dirty="0"/>
              <a:t> s </a:t>
            </a:r>
          </a:p>
          <a:p>
            <a:r>
              <a:rPr lang="en-US" sz="1400" b="1" dirty="0"/>
              <a:t>           join 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fact_gross_price</a:t>
            </a:r>
            <a:r>
              <a:rPr lang="en-US" sz="1400" b="1" dirty="0"/>
              <a:t> g </a:t>
            </a:r>
          </a:p>
          <a:p>
            <a:r>
              <a:rPr lang="en-US" sz="1400" b="1" dirty="0"/>
              <a:t>	using(</a:t>
            </a:r>
            <a:r>
              <a:rPr lang="en-US" sz="1400" b="1" dirty="0" err="1"/>
              <a:t>product_code</a:t>
            </a:r>
            <a:r>
              <a:rPr lang="en-US" sz="1400" b="1" dirty="0"/>
              <a:t>) </a:t>
            </a:r>
          </a:p>
          <a:p>
            <a:r>
              <a:rPr lang="en-US" sz="1400" b="1" dirty="0"/>
              <a:t>           join 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dim_customer</a:t>
            </a:r>
            <a:r>
              <a:rPr lang="en-US" sz="1400" b="1" dirty="0"/>
              <a:t> c </a:t>
            </a:r>
          </a:p>
          <a:p>
            <a:r>
              <a:rPr lang="en-US" sz="1400" b="1" dirty="0"/>
              <a:t>	using(</a:t>
            </a:r>
            <a:r>
              <a:rPr lang="en-US" sz="1400" b="1" dirty="0" err="1"/>
              <a:t>customer_code</a:t>
            </a:r>
            <a:r>
              <a:rPr lang="en-US" sz="1400" b="1" dirty="0"/>
              <a:t>)</a:t>
            </a:r>
          </a:p>
          <a:p>
            <a:endParaRPr lang="en-US" sz="1400" b="1" dirty="0"/>
          </a:p>
          <a:p>
            <a:r>
              <a:rPr lang="en-US" sz="1400" b="1" dirty="0"/>
              <a:t>where </a:t>
            </a:r>
          </a:p>
          <a:p>
            <a:r>
              <a:rPr lang="en-US" sz="1400" b="1" dirty="0"/>
              <a:t>customer='</a:t>
            </a:r>
            <a:r>
              <a:rPr lang="en-US" sz="1400" b="1" dirty="0" err="1"/>
              <a:t>Atliq</a:t>
            </a:r>
            <a:r>
              <a:rPr lang="en-US" sz="1400" b="1" dirty="0"/>
              <a:t> Exclusive’</a:t>
            </a:r>
          </a:p>
          <a:p>
            <a:r>
              <a:rPr lang="en-US" sz="1400" b="1" dirty="0"/>
              <a:t>group by </a:t>
            </a:r>
          </a:p>
          <a:p>
            <a:r>
              <a:rPr lang="en-US" sz="1400" b="1" dirty="0"/>
              <a:t>	</a:t>
            </a:r>
            <a:r>
              <a:rPr lang="en-US" sz="1400" b="1" dirty="0" err="1"/>
              <a:t>monthname</a:t>
            </a:r>
            <a:r>
              <a:rPr lang="en-US" sz="1400" b="1" dirty="0"/>
              <a:t>(date),</a:t>
            </a:r>
          </a:p>
          <a:p>
            <a:r>
              <a:rPr lang="en-US" sz="1400" b="1" dirty="0"/>
              <a:t>	year(date)</a:t>
            </a:r>
          </a:p>
          <a:p>
            <a:endParaRPr lang="en-US" sz="1400" b="1" dirty="0"/>
          </a:p>
          <a:p>
            <a:r>
              <a:rPr lang="en-US" sz="1400" b="1" dirty="0"/>
              <a:t>order by year(date)</a:t>
            </a:r>
            <a:endParaRPr lang="en-IN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8D5B3-247B-C525-5391-25478E3D75E9}"/>
              </a:ext>
            </a:extLst>
          </p:cNvPr>
          <p:cNvSpPr txBox="1"/>
          <p:nvPr/>
        </p:nvSpPr>
        <p:spPr>
          <a:xfrm>
            <a:off x="2651664" y="1911579"/>
            <a:ext cx="615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4E8FB-4BEB-E221-EB91-FEFA78FBE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56" y="1510528"/>
            <a:ext cx="330563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56"/>
    </mc:Choice>
    <mc:Fallback xmlns="">
      <p:transition spd="slow" advTm="2355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89377-BAB3-D057-003C-392096D09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B029471-5F9A-C643-8FF3-485F416989C4}"/>
              </a:ext>
            </a:extLst>
          </p:cNvPr>
          <p:cNvSpPr/>
          <p:nvPr/>
        </p:nvSpPr>
        <p:spPr>
          <a:xfrm>
            <a:off x="1543665" y="3814916"/>
            <a:ext cx="9330812" cy="2546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/>
              <a:t>November 2021 had the highest sales (259.1 million), with strong performances in October and September 2021.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/>
              <a:t>April 2018 and March 2020 had the lowest sales, likely due to seasonal slumps or external factors like COVID-19.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/>
              <a:t>Sales showed significant growth from 2019 onward, with 2021 being a standout year in performance.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/>
              <a:t>The company should focus on replicating successful strategies from high-performing months and enhance marketing efforts during weaker months to sustain growth.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43CA3-CB05-4A12-E59E-89F81B2DED1D}"/>
              </a:ext>
            </a:extLst>
          </p:cNvPr>
          <p:cNvSpPr txBox="1"/>
          <p:nvPr/>
        </p:nvSpPr>
        <p:spPr>
          <a:xfrm>
            <a:off x="1543663" y="3535458"/>
            <a:ext cx="9330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CDB23-262C-35CA-C1C9-182188D22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84" y="109385"/>
            <a:ext cx="9440592" cy="34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18"/>
    </mc:Choice>
    <mc:Fallback xmlns="">
      <p:transition spd="slow" advTm="3851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71610-36A1-5326-4D65-0A13557B8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0BAD-9093-4B2F-9B6C-0138B0CF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564" y="9268"/>
            <a:ext cx="9692147" cy="1768474"/>
          </a:xfrm>
        </p:spPr>
        <p:txBody>
          <a:bodyPr>
            <a:noAutofit/>
          </a:bodyPr>
          <a:lstStyle/>
          <a:p>
            <a:r>
              <a:rPr lang="en-US" sz="18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Request 8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b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 which quarter of 2020, got the maximum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total_sold_quantity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final output contains these fields sorted by the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total_sold_quantity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               Quarters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               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total_sold_quantity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en-IN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C8FEF-9203-9EA8-E87B-CAE00EC0D4EA}"/>
              </a:ext>
            </a:extLst>
          </p:cNvPr>
          <p:cNvSpPr/>
          <p:nvPr/>
        </p:nvSpPr>
        <p:spPr>
          <a:xfrm>
            <a:off x="6351640" y="2322416"/>
            <a:ext cx="3657600" cy="17684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2ADE9-FA93-87E2-BFCA-E92D3DF0D212}"/>
              </a:ext>
            </a:extLst>
          </p:cNvPr>
          <p:cNvSpPr txBox="1"/>
          <p:nvPr/>
        </p:nvSpPr>
        <p:spPr>
          <a:xfrm>
            <a:off x="7451169" y="2284278"/>
            <a:ext cx="176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 Result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AB63DE-4836-D2CB-5255-1429A2BF2DA7}"/>
              </a:ext>
            </a:extLst>
          </p:cNvPr>
          <p:cNvSpPr/>
          <p:nvPr/>
        </p:nvSpPr>
        <p:spPr>
          <a:xfrm>
            <a:off x="697249" y="1897626"/>
            <a:ext cx="4965291" cy="37559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select </a:t>
            </a:r>
          </a:p>
          <a:p>
            <a:r>
              <a:rPr lang="en-US" sz="1400" b="1" dirty="0"/>
              <a:t>     case WHEN month(date) in (9,10,11) then 'Q1’  </a:t>
            </a:r>
          </a:p>
          <a:p>
            <a:r>
              <a:rPr lang="en-US" sz="1400" b="1" dirty="0"/>
              <a:t>              WHEN month(date) in (12,1,2)    then 'Q2'           </a:t>
            </a:r>
          </a:p>
          <a:p>
            <a:r>
              <a:rPr lang="en-US" sz="1400" b="1" dirty="0"/>
              <a:t>              WHEN month(date) in (3,4,5) then 'Q3'            </a:t>
            </a:r>
          </a:p>
          <a:p>
            <a:r>
              <a:rPr lang="en-US" sz="1400" b="1" dirty="0"/>
              <a:t>              WHEN month(date) in (6,7,8) then 'Q4' end as Quarters ,                                      	round( sum(</a:t>
            </a:r>
            <a:r>
              <a:rPr lang="en-US" sz="1400" b="1" dirty="0" err="1"/>
              <a:t>sold_quantity</a:t>
            </a:r>
            <a:r>
              <a:rPr lang="en-US" sz="1400" b="1" dirty="0"/>
              <a:t>)/1000000 ,2)   as </a:t>
            </a:r>
          </a:p>
          <a:p>
            <a:r>
              <a:rPr lang="en-US" sz="1400" b="1" dirty="0"/>
              <a:t>                                     </a:t>
            </a:r>
            <a:r>
              <a:rPr lang="en-US" sz="1400" b="1" dirty="0" err="1"/>
              <a:t>total_sold_quantity_mln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from </a:t>
            </a:r>
          </a:p>
          <a:p>
            <a:r>
              <a:rPr lang="en-US" sz="1400" b="1" dirty="0"/>
              <a:t>           </a:t>
            </a:r>
            <a:r>
              <a:rPr lang="en-US" sz="1400" b="1" dirty="0" err="1"/>
              <a:t>fact_sales_monthly</a:t>
            </a:r>
            <a:r>
              <a:rPr lang="en-US" sz="1400" b="1" dirty="0"/>
              <a:t>           </a:t>
            </a:r>
          </a:p>
          <a:p>
            <a:r>
              <a:rPr lang="en-US" sz="1400" b="1" dirty="0"/>
              <a:t> where </a:t>
            </a:r>
          </a:p>
          <a:p>
            <a:r>
              <a:rPr lang="en-US" sz="1400" b="1" dirty="0"/>
              <a:t>              </a:t>
            </a:r>
            <a:r>
              <a:rPr lang="en-US" sz="1400" b="1" dirty="0" err="1"/>
              <a:t>fiscal_year</a:t>
            </a:r>
            <a:r>
              <a:rPr lang="en-US" sz="1400" b="1" dirty="0"/>
              <a:t>=2020            </a:t>
            </a:r>
          </a:p>
          <a:p>
            <a:r>
              <a:rPr lang="en-US" sz="1400" b="1" dirty="0"/>
              <a:t>group by Quarters           </a:t>
            </a:r>
          </a:p>
          <a:p>
            <a:r>
              <a:rPr lang="en-US" sz="1400" b="1" dirty="0"/>
              <a:t> order by </a:t>
            </a:r>
            <a:r>
              <a:rPr lang="en-US" sz="1400" b="1" dirty="0" err="1"/>
              <a:t>total_sold_quantity_mln</a:t>
            </a:r>
            <a:r>
              <a:rPr lang="en-US" sz="1400" b="1" dirty="0"/>
              <a:t> desc</a:t>
            </a:r>
            <a:endParaRPr lang="en-IN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B7088-D57B-58B2-F2B0-4D58AD73E91C}"/>
              </a:ext>
            </a:extLst>
          </p:cNvPr>
          <p:cNvSpPr txBox="1"/>
          <p:nvPr/>
        </p:nvSpPr>
        <p:spPr>
          <a:xfrm>
            <a:off x="2651664" y="1911579"/>
            <a:ext cx="615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F5A67-EBAE-764E-1320-CF5122624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14" y="2668415"/>
            <a:ext cx="264832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36"/>
    </mc:Choice>
    <mc:Fallback xmlns="">
      <p:transition spd="slow" advTm="2523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0DC31-E651-4E3D-A693-3FE1AB420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C9211C-9148-2344-F7C9-D0AD5DA29B52}"/>
              </a:ext>
            </a:extLst>
          </p:cNvPr>
          <p:cNvSpPr/>
          <p:nvPr/>
        </p:nvSpPr>
        <p:spPr>
          <a:xfrm>
            <a:off x="934064" y="3224981"/>
            <a:ext cx="9940412" cy="3537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/>
              <a:t>Q1 (7.01M units): Highest sales, possibly due to festivals or holiday shopping in September-November.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/>
              <a:t>Q2 (6.65M units): Strong sales, influenced by year-end holidays and New Year promotions.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/>
              <a:t>Q4 (5.04M units): Sales showed a moderate recovery post-pandemic disruption.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/>
              <a:t>Q3 (2.08M units): Lowest sales, likely affected by the pandemic's onset (March-May).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/>
              <a:t>Seasonal promotions and festive campaigns seem to work well in Q1 and Q2.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/>
              <a:t>Mid-year sales patterns in Q3 could be explored further to understand potential gaps.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/>
              <a:t>Identifying factors behind the Q4 recovery could provide insights into sustaining momentum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B91BB-8020-FB87-3295-57718A9D6F93}"/>
              </a:ext>
            </a:extLst>
          </p:cNvPr>
          <p:cNvSpPr txBox="1"/>
          <p:nvPr/>
        </p:nvSpPr>
        <p:spPr>
          <a:xfrm>
            <a:off x="934064" y="3224981"/>
            <a:ext cx="994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4A876-E12D-1D5B-6917-86434C559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19" y="42756"/>
            <a:ext cx="5753903" cy="31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67"/>
    </mc:Choice>
    <mc:Fallback xmlns="">
      <p:transition spd="slow" advTm="5826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D0C64-602A-CD49-AC03-51BFD5517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3915-E050-2DDD-C420-DE209E5F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564" y="9268"/>
            <a:ext cx="9692147" cy="1239429"/>
          </a:xfrm>
        </p:spPr>
        <p:txBody>
          <a:bodyPr>
            <a:noAutofit/>
          </a:bodyPr>
          <a:lstStyle/>
          <a:p>
            <a:r>
              <a:rPr lang="en-US" sz="18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Request 9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b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Which channel helped to bring more gross sales in the fiscal year 2021 and the percentage of contribution?  </a:t>
            </a:r>
            <a:b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final output  contains these fields :</a:t>
            </a:r>
            <a:b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 channel </a:t>
            </a:r>
            <a:b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 </a:t>
            </a:r>
            <a:r>
              <a:rPr lang="en-US" sz="1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gross_sales_mln</a:t>
            </a: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 percentage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B0137-60B1-09A9-2DD4-274446207BFB}"/>
              </a:ext>
            </a:extLst>
          </p:cNvPr>
          <p:cNvSpPr/>
          <p:nvPr/>
        </p:nvSpPr>
        <p:spPr>
          <a:xfrm>
            <a:off x="6351640" y="2322416"/>
            <a:ext cx="3657600" cy="17684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A2159-0377-5CF1-61B6-C16E018509BB}"/>
              </a:ext>
            </a:extLst>
          </p:cNvPr>
          <p:cNvSpPr txBox="1"/>
          <p:nvPr/>
        </p:nvSpPr>
        <p:spPr>
          <a:xfrm>
            <a:off x="7451169" y="2284278"/>
            <a:ext cx="176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 Result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58D1E9-DF71-A1B5-1437-8C31D842DA9E}"/>
              </a:ext>
            </a:extLst>
          </p:cNvPr>
          <p:cNvSpPr/>
          <p:nvPr/>
        </p:nvSpPr>
        <p:spPr>
          <a:xfrm>
            <a:off x="697248" y="1347745"/>
            <a:ext cx="5487241" cy="54953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A83F-9E2E-9FA4-D722-2080CA365103}"/>
              </a:ext>
            </a:extLst>
          </p:cNvPr>
          <p:cNvSpPr txBox="1"/>
          <p:nvPr/>
        </p:nvSpPr>
        <p:spPr>
          <a:xfrm>
            <a:off x="3015458" y="1303138"/>
            <a:ext cx="615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2EE2C-0DF1-073D-4AE3-C4A51D9B1569}"/>
              </a:ext>
            </a:extLst>
          </p:cNvPr>
          <p:cNvSpPr txBox="1"/>
          <p:nvPr/>
        </p:nvSpPr>
        <p:spPr>
          <a:xfrm>
            <a:off x="1007805" y="1580137"/>
            <a:ext cx="486612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lt1"/>
                </a:solidFill>
              </a:rPr>
              <a:t>WITH cte1 AS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 (    SELECT        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	 channel,       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	 SUM(</a:t>
            </a:r>
            <a:r>
              <a:rPr lang="en-IN" sz="1400" b="1" dirty="0" err="1">
                <a:solidFill>
                  <a:schemeClr val="lt1"/>
                </a:solidFill>
              </a:rPr>
              <a:t>gross_price</a:t>
            </a:r>
            <a:r>
              <a:rPr lang="en-IN" sz="1400" b="1" dirty="0">
                <a:solidFill>
                  <a:schemeClr val="lt1"/>
                </a:solidFill>
              </a:rPr>
              <a:t> * </a:t>
            </a:r>
            <a:r>
              <a:rPr lang="en-IN" sz="1400" b="1" dirty="0" err="1">
                <a:solidFill>
                  <a:schemeClr val="lt1"/>
                </a:solidFill>
              </a:rPr>
              <a:t>sold_quantity</a:t>
            </a:r>
            <a:r>
              <a:rPr lang="en-IN" sz="1400" b="1" dirty="0">
                <a:solidFill>
                  <a:schemeClr val="lt1"/>
                </a:solidFill>
              </a:rPr>
              <a:t>) AS </a:t>
            </a:r>
            <a:r>
              <a:rPr lang="en-IN" sz="1400" b="1" dirty="0" err="1">
                <a:solidFill>
                  <a:schemeClr val="lt1"/>
                </a:solidFill>
              </a:rPr>
              <a:t>gross_sales</a:t>
            </a:r>
            <a:r>
              <a:rPr lang="en-IN" sz="1400" b="1" dirty="0">
                <a:solidFill>
                  <a:schemeClr val="lt1"/>
                </a:solidFill>
              </a:rPr>
              <a:t>,            	SUM(SUM(</a:t>
            </a:r>
            <a:r>
              <a:rPr lang="en-IN" sz="1400" b="1" dirty="0" err="1">
                <a:solidFill>
                  <a:schemeClr val="lt1"/>
                </a:solidFill>
              </a:rPr>
              <a:t>gross_price</a:t>
            </a:r>
            <a:r>
              <a:rPr lang="en-IN" sz="1400" b="1" dirty="0">
                <a:solidFill>
                  <a:schemeClr val="lt1"/>
                </a:solidFill>
              </a:rPr>
              <a:t> * </a:t>
            </a:r>
            <a:r>
              <a:rPr lang="en-IN" sz="1400" b="1" dirty="0" err="1">
                <a:solidFill>
                  <a:schemeClr val="lt1"/>
                </a:solidFill>
              </a:rPr>
              <a:t>sold_quantity</a:t>
            </a:r>
            <a:r>
              <a:rPr lang="en-IN" sz="1400" b="1" dirty="0">
                <a:solidFill>
                  <a:schemeClr val="lt1"/>
                </a:solidFill>
              </a:rPr>
              <a:t>)) OVER () 	 	                                                AS </a:t>
            </a:r>
            <a:r>
              <a:rPr lang="en-IN" sz="1400" b="1" dirty="0" err="1">
                <a:solidFill>
                  <a:schemeClr val="lt1"/>
                </a:solidFill>
              </a:rPr>
              <a:t>total_gross_sales</a:t>
            </a:r>
            <a:r>
              <a:rPr lang="en-IN" sz="1400" b="1" dirty="0">
                <a:solidFill>
                  <a:schemeClr val="lt1"/>
                </a:solidFill>
              </a:rPr>
              <a:t>    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FROM        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        </a:t>
            </a:r>
            <a:r>
              <a:rPr lang="en-IN" sz="1400" b="1" dirty="0" err="1">
                <a:solidFill>
                  <a:schemeClr val="lt1"/>
                </a:solidFill>
              </a:rPr>
              <a:t>fact_sales_monthly</a:t>
            </a:r>
            <a:r>
              <a:rPr lang="en-IN" sz="1400" b="1" dirty="0">
                <a:solidFill>
                  <a:schemeClr val="lt1"/>
                </a:solidFill>
              </a:rPr>
              <a:t> s       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                 left JOIN 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        </a:t>
            </a:r>
            <a:r>
              <a:rPr lang="en-IN" sz="1400" b="1" dirty="0" err="1">
                <a:solidFill>
                  <a:schemeClr val="lt1"/>
                </a:solidFill>
              </a:rPr>
              <a:t>fact_gross_price</a:t>
            </a:r>
            <a:r>
              <a:rPr lang="en-IN" sz="1400" b="1" dirty="0">
                <a:solidFill>
                  <a:schemeClr val="lt1"/>
                </a:solidFill>
              </a:rPr>
              <a:t> g 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                      USING (</a:t>
            </a:r>
            <a:r>
              <a:rPr lang="en-IN" sz="1400" b="1" dirty="0" err="1">
                <a:solidFill>
                  <a:schemeClr val="lt1"/>
                </a:solidFill>
              </a:rPr>
              <a:t>product_code</a:t>
            </a:r>
            <a:r>
              <a:rPr lang="en-IN" sz="1400" b="1" dirty="0">
                <a:solidFill>
                  <a:schemeClr val="lt1"/>
                </a:solidFill>
              </a:rPr>
              <a:t>)        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                left JOIN  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        </a:t>
            </a:r>
            <a:r>
              <a:rPr lang="en-IN" sz="1400" b="1" dirty="0" err="1">
                <a:solidFill>
                  <a:schemeClr val="lt1"/>
                </a:solidFill>
              </a:rPr>
              <a:t>dim_customer</a:t>
            </a:r>
            <a:r>
              <a:rPr lang="en-IN" sz="1400" b="1" dirty="0">
                <a:solidFill>
                  <a:schemeClr val="lt1"/>
                </a:solidFill>
              </a:rPr>
              <a:t> c 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                     USING (</a:t>
            </a:r>
            <a:r>
              <a:rPr lang="en-IN" sz="1400" b="1" dirty="0" err="1">
                <a:solidFill>
                  <a:schemeClr val="lt1"/>
                </a:solidFill>
              </a:rPr>
              <a:t>customer_code</a:t>
            </a:r>
            <a:r>
              <a:rPr lang="en-IN" sz="1400" b="1" dirty="0">
                <a:solidFill>
                  <a:schemeClr val="lt1"/>
                </a:solidFill>
              </a:rPr>
              <a:t>)	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where </a:t>
            </a:r>
          </a:p>
          <a:p>
            <a:r>
              <a:rPr lang="en-IN" sz="1400" b="1" dirty="0" err="1">
                <a:solidFill>
                  <a:schemeClr val="lt1"/>
                </a:solidFill>
              </a:rPr>
              <a:t>s.fiscal_year</a:t>
            </a:r>
            <a:r>
              <a:rPr lang="en-IN" sz="1400" b="1" dirty="0">
                <a:solidFill>
                  <a:schemeClr val="lt1"/>
                </a:solidFill>
              </a:rPr>
              <a:t>=2021    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GROUP BY channel     )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SELECT     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	channel,   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	ROUND(</a:t>
            </a:r>
            <a:r>
              <a:rPr lang="en-IN" sz="1400" b="1" dirty="0" err="1">
                <a:solidFill>
                  <a:schemeClr val="lt1"/>
                </a:solidFill>
              </a:rPr>
              <a:t>gross_sales</a:t>
            </a:r>
            <a:r>
              <a:rPr lang="en-IN" sz="1400" b="1" dirty="0">
                <a:solidFill>
                  <a:schemeClr val="lt1"/>
                </a:solidFill>
              </a:rPr>
              <a:t> / 1e6, 2) AS </a:t>
            </a:r>
            <a:r>
              <a:rPr lang="en-IN" sz="1400" b="1" dirty="0" err="1">
                <a:solidFill>
                  <a:schemeClr val="lt1"/>
                </a:solidFill>
              </a:rPr>
              <a:t>gross_sales_mln</a:t>
            </a:r>
            <a:r>
              <a:rPr lang="en-IN" sz="1400" b="1" dirty="0">
                <a:solidFill>
                  <a:schemeClr val="lt1"/>
                </a:solidFill>
              </a:rPr>
              <a:t>,    	CONCAT(ROUND(</a:t>
            </a:r>
            <a:r>
              <a:rPr lang="en-IN" sz="1400" b="1" dirty="0" err="1">
                <a:solidFill>
                  <a:schemeClr val="lt1"/>
                </a:solidFill>
              </a:rPr>
              <a:t>gross_sales</a:t>
            </a:r>
            <a:r>
              <a:rPr lang="en-IN" sz="1400" b="1" dirty="0">
                <a:solidFill>
                  <a:schemeClr val="lt1"/>
                </a:solidFill>
              </a:rPr>
              <a:t> * 100.0 / 	</a:t>
            </a:r>
            <a:r>
              <a:rPr lang="en-IN" sz="1400" b="1" dirty="0" err="1">
                <a:solidFill>
                  <a:schemeClr val="lt1"/>
                </a:solidFill>
              </a:rPr>
              <a:t>total_gross_sales</a:t>
            </a:r>
            <a:r>
              <a:rPr lang="en-IN" sz="1400" b="1" dirty="0">
                <a:solidFill>
                  <a:schemeClr val="lt1"/>
                </a:solidFill>
              </a:rPr>
              <a:t>, 2), '%') AS percentage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FROM cte1</a:t>
            </a:r>
          </a:p>
          <a:p>
            <a:r>
              <a:rPr lang="en-IN" sz="1400" b="1" dirty="0">
                <a:solidFill>
                  <a:schemeClr val="lt1"/>
                </a:solidFill>
              </a:rPr>
              <a:t>ORDER BY </a:t>
            </a:r>
            <a:r>
              <a:rPr lang="en-IN" sz="1400" b="1" dirty="0" err="1">
                <a:solidFill>
                  <a:schemeClr val="lt1"/>
                </a:solidFill>
              </a:rPr>
              <a:t>gross_sales</a:t>
            </a:r>
            <a:r>
              <a:rPr lang="en-IN" sz="1400" b="1" dirty="0">
                <a:solidFill>
                  <a:schemeClr val="lt1"/>
                </a:solidFill>
              </a:rPr>
              <a:t> DESC;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F34659-0B11-2AFC-3731-D5DBA5E29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48" y="2655950"/>
            <a:ext cx="3105583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89"/>
    </mc:Choice>
    <mc:Fallback xmlns="">
      <p:transition spd="slow" advTm="3528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D3417-4C16-70F2-3B92-FE1A11B75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78D62EC-08F0-9AFE-D4C8-7580B4547B48}"/>
              </a:ext>
            </a:extLst>
          </p:cNvPr>
          <p:cNvSpPr/>
          <p:nvPr/>
        </p:nvSpPr>
        <p:spPr>
          <a:xfrm>
            <a:off x="934065" y="3429000"/>
            <a:ext cx="9940412" cy="2595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Retailers continue to play a critical role, with a strong online and physical presence.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Direct sales through </a:t>
            </a:r>
            <a:r>
              <a:rPr lang="en-US" sz="1400" dirty="0" err="1"/>
              <a:t>AtliQ's</a:t>
            </a:r>
            <a:r>
              <a:rPr lang="en-US" sz="1400" dirty="0"/>
              <a:t> own stores remain an important avenue for engaging with end consumers, possibly with potential for growth.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Distributor channels, though smaller, help </a:t>
            </a:r>
            <a:r>
              <a:rPr lang="en-US" sz="1400" dirty="0" err="1"/>
              <a:t>AtliQ</a:t>
            </a:r>
            <a:r>
              <a:rPr lang="en-US" sz="1400" dirty="0"/>
              <a:t> reach markets where direct sales are not feasible, highlighting the importance of B2B relationships in global expansion.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47029-B6C0-B4BD-D46D-CB1000511EF4}"/>
              </a:ext>
            </a:extLst>
          </p:cNvPr>
          <p:cNvSpPr txBox="1"/>
          <p:nvPr/>
        </p:nvSpPr>
        <p:spPr>
          <a:xfrm>
            <a:off x="934065" y="3429000"/>
            <a:ext cx="994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16DE5-7E40-5230-D8A3-3858487BC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11" y="-1"/>
            <a:ext cx="5121635" cy="31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1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11"/>
    </mc:Choice>
    <mc:Fallback xmlns="">
      <p:transition spd="slow" advTm="4891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226C0-88F0-B12A-5686-1CB38403A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AF50-482B-40F4-04A2-48B5E38D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563" y="112857"/>
            <a:ext cx="9692147" cy="1239429"/>
          </a:xfrm>
        </p:spPr>
        <p:txBody>
          <a:bodyPr>
            <a:noAutofit/>
          </a:bodyPr>
          <a:lstStyle/>
          <a:p>
            <a:r>
              <a:rPr lang="en-US" sz="18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Request 10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b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Get the Top 3 products in each division that have a high </a:t>
            </a:r>
            <a:r>
              <a:rPr lang="en-US" sz="1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total_sold_quantity</a:t>
            </a: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the </a:t>
            </a:r>
            <a:r>
              <a:rPr lang="en-US" sz="1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fiscal_year</a:t>
            </a: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2021?</a:t>
            </a:r>
            <a:b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The final output contains these fields : </a:t>
            </a:r>
            <a:b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division </a:t>
            </a:r>
            <a:b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sz="1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product_code</a:t>
            </a: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b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product </a:t>
            </a:r>
            <a:b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sz="1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total_sold_quantity</a:t>
            </a: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rank order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C81E94-5002-B661-19CA-4C59AB95C027}"/>
              </a:ext>
            </a:extLst>
          </p:cNvPr>
          <p:cNvSpPr/>
          <p:nvPr/>
        </p:nvSpPr>
        <p:spPr>
          <a:xfrm>
            <a:off x="6262762" y="1682042"/>
            <a:ext cx="5761703" cy="2743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DFE62-1664-2111-C9A3-142ACFA0D11E}"/>
              </a:ext>
            </a:extLst>
          </p:cNvPr>
          <p:cNvSpPr txBox="1"/>
          <p:nvPr/>
        </p:nvSpPr>
        <p:spPr>
          <a:xfrm>
            <a:off x="7451169" y="2284278"/>
            <a:ext cx="176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 Result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94B89B-1062-01C5-6770-9BE839DE86F9}"/>
              </a:ext>
            </a:extLst>
          </p:cNvPr>
          <p:cNvSpPr/>
          <p:nvPr/>
        </p:nvSpPr>
        <p:spPr>
          <a:xfrm>
            <a:off x="697248" y="1441635"/>
            <a:ext cx="5487241" cy="5401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F41B1-FF65-76BE-0A02-B62F94C2E82B}"/>
              </a:ext>
            </a:extLst>
          </p:cNvPr>
          <p:cNvSpPr txBox="1"/>
          <p:nvPr/>
        </p:nvSpPr>
        <p:spPr>
          <a:xfrm>
            <a:off x="2926968" y="1441636"/>
            <a:ext cx="615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693C6-9569-5192-8840-EFF9B65BAD12}"/>
              </a:ext>
            </a:extLst>
          </p:cNvPr>
          <p:cNvSpPr txBox="1"/>
          <p:nvPr/>
        </p:nvSpPr>
        <p:spPr>
          <a:xfrm>
            <a:off x="1007805" y="1580137"/>
            <a:ext cx="486612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lt1"/>
                </a:solidFill>
              </a:rPr>
              <a:t>with cte1 as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      (select 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             division,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             </a:t>
            </a:r>
            <a:r>
              <a:rPr lang="en-US" sz="1400" b="1" dirty="0" err="1">
                <a:solidFill>
                  <a:schemeClr val="lt1"/>
                </a:solidFill>
              </a:rPr>
              <a:t>product_code</a:t>
            </a:r>
            <a:r>
              <a:rPr lang="en-US" sz="1400" b="1" dirty="0">
                <a:solidFill>
                  <a:schemeClr val="lt1"/>
                </a:solidFill>
              </a:rPr>
              <a:t>,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             product,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             sum(</a:t>
            </a:r>
            <a:r>
              <a:rPr lang="en-US" sz="1400" b="1" dirty="0" err="1">
                <a:solidFill>
                  <a:schemeClr val="lt1"/>
                </a:solidFill>
              </a:rPr>
              <a:t>sold_quantity</a:t>
            </a:r>
            <a:r>
              <a:rPr lang="en-US" sz="1400" b="1" dirty="0">
                <a:solidFill>
                  <a:schemeClr val="lt1"/>
                </a:solidFill>
              </a:rPr>
              <a:t>) as </a:t>
            </a:r>
            <a:r>
              <a:rPr lang="en-US" sz="1400" b="1" dirty="0" err="1">
                <a:solidFill>
                  <a:schemeClr val="lt1"/>
                </a:solidFill>
              </a:rPr>
              <a:t>Total_sold_quantity</a:t>
            </a:r>
            <a:r>
              <a:rPr lang="en-US" sz="1400" b="1" dirty="0">
                <a:solidFill>
                  <a:schemeClr val="lt1"/>
                </a:solidFill>
              </a:rPr>
              <a:t>,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             rank( ) over ( partition by division order by              	sum(</a:t>
            </a:r>
            <a:r>
              <a:rPr lang="en-US" sz="1400" b="1" dirty="0" err="1">
                <a:solidFill>
                  <a:schemeClr val="lt1"/>
                </a:solidFill>
              </a:rPr>
              <a:t>sold_quantity</a:t>
            </a:r>
            <a:r>
              <a:rPr lang="en-US" sz="1400" b="1" dirty="0">
                <a:solidFill>
                  <a:schemeClr val="lt1"/>
                </a:solidFill>
              </a:rPr>
              <a:t>)) as </a:t>
            </a:r>
            <a:r>
              <a:rPr lang="en-US" sz="1400" b="1" dirty="0" err="1">
                <a:solidFill>
                  <a:schemeClr val="lt1"/>
                </a:solidFill>
              </a:rPr>
              <a:t>rank_order</a:t>
            </a:r>
            <a:r>
              <a:rPr lang="en-US" sz="1400" b="1" dirty="0">
                <a:solidFill>
                  <a:schemeClr val="lt1"/>
                </a:solidFill>
              </a:rPr>
              <a:t>      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from            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        </a:t>
            </a:r>
            <a:r>
              <a:rPr lang="en-US" sz="1400" b="1" dirty="0" err="1">
                <a:solidFill>
                  <a:schemeClr val="lt1"/>
                </a:solidFill>
              </a:rPr>
              <a:t>dim_product</a:t>
            </a:r>
            <a:r>
              <a:rPr lang="en-US" sz="1400" b="1" dirty="0">
                <a:solidFill>
                  <a:schemeClr val="lt1"/>
                </a:solidFill>
              </a:rPr>
              <a:t> p              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                left join 		  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       </a:t>
            </a:r>
            <a:r>
              <a:rPr lang="en-US" sz="1400" b="1" dirty="0" err="1">
                <a:solidFill>
                  <a:schemeClr val="lt1"/>
                </a:solidFill>
              </a:rPr>
              <a:t>fact_sales_monthly</a:t>
            </a:r>
            <a:r>
              <a:rPr lang="en-US" sz="1400" b="1" dirty="0">
                <a:solidFill>
                  <a:schemeClr val="lt1"/>
                </a:solidFill>
              </a:rPr>
              <a:t> s 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                        using(</a:t>
            </a:r>
            <a:r>
              <a:rPr lang="en-US" sz="1400" b="1" dirty="0" err="1">
                <a:solidFill>
                  <a:schemeClr val="lt1"/>
                </a:solidFill>
              </a:rPr>
              <a:t>product_code</a:t>
            </a:r>
            <a:r>
              <a:rPr lang="en-US" sz="1400" b="1" dirty="0">
                <a:solidFill>
                  <a:schemeClr val="lt1"/>
                </a:solidFill>
              </a:rPr>
              <a:t>)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where 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         </a:t>
            </a:r>
            <a:r>
              <a:rPr lang="en-US" sz="1400" b="1" dirty="0" err="1">
                <a:solidFill>
                  <a:schemeClr val="lt1"/>
                </a:solidFill>
              </a:rPr>
              <a:t>fiscal_year</a:t>
            </a:r>
            <a:r>
              <a:rPr lang="en-US" sz="1400" b="1" dirty="0">
                <a:solidFill>
                  <a:schemeClr val="lt1"/>
                </a:solidFill>
              </a:rPr>
              <a:t>=2021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group by 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               division,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               </a:t>
            </a:r>
            <a:r>
              <a:rPr lang="en-US" sz="1400" b="1" dirty="0" err="1">
                <a:solidFill>
                  <a:schemeClr val="lt1"/>
                </a:solidFill>
              </a:rPr>
              <a:t>product_code</a:t>
            </a:r>
            <a:r>
              <a:rPr lang="en-US" sz="1400" b="1" dirty="0">
                <a:solidFill>
                  <a:schemeClr val="lt1"/>
                </a:solidFill>
              </a:rPr>
              <a:t>,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               product                             )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select 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             division,   </a:t>
            </a:r>
            <a:r>
              <a:rPr lang="en-US" sz="1400" b="1" dirty="0" err="1">
                <a:solidFill>
                  <a:schemeClr val="lt1"/>
                </a:solidFill>
              </a:rPr>
              <a:t>product_code</a:t>
            </a:r>
            <a:r>
              <a:rPr lang="en-US" sz="1400" b="1" dirty="0">
                <a:solidFill>
                  <a:schemeClr val="lt1"/>
                </a:solidFill>
              </a:rPr>
              <a:t>  ,   product,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             </a:t>
            </a:r>
            <a:r>
              <a:rPr lang="en-US" sz="1400" b="1" dirty="0" err="1">
                <a:solidFill>
                  <a:schemeClr val="lt1"/>
                </a:solidFill>
              </a:rPr>
              <a:t>Total_sold_quantity</a:t>
            </a:r>
            <a:r>
              <a:rPr lang="en-US" sz="1400" b="1" dirty="0">
                <a:solidFill>
                  <a:schemeClr val="lt1"/>
                </a:solidFill>
              </a:rPr>
              <a:t>   ,    </a:t>
            </a:r>
            <a:r>
              <a:rPr lang="en-US" sz="1400" b="1" dirty="0" err="1">
                <a:solidFill>
                  <a:schemeClr val="lt1"/>
                </a:solidFill>
              </a:rPr>
              <a:t>rank_order</a:t>
            </a:r>
            <a:r>
              <a:rPr lang="en-US" sz="1400" b="1" dirty="0">
                <a:solidFill>
                  <a:schemeClr val="lt1"/>
                </a:solidFill>
              </a:rPr>
              <a:t> 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from cte1</a:t>
            </a:r>
          </a:p>
          <a:p>
            <a:r>
              <a:rPr lang="en-US" sz="1400" b="1" dirty="0">
                <a:solidFill>
                  <a:schemeClr val="lt1"/>
                </a:solidFill>
              </a:rPr>
              <a:t>where </a:t>
            </a:r>
            <a:r>
              <a:rPr lang="en-US" sz="1400" b="1" dirty="0" err="1">
                <a:solidFill>
                  <a:schemeClr val="lt1"/>
                </a:solidFill>
              </a:rPr>
              <a:t>rank_order</a:t>
            </a:r>
            <a:r>
              <a:rPr lang="en-US" sz="1400" b="1" dirty="0">
                <a:solidFill>
                  <a:schemeClr val="lt1"/>
                </a:solidFill>
              </a:rPr>
              <a:t>&lt;=3</a:t>
            </a:r>
            <a:endParaRPr lang="en-IN" sz="1400" b="1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D997D-0F30-896B-536C-787C5FA93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37" y="1942481"/>
            <a:ext cx="559195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15"/>
    </mc:Choice>
    <mc:Fallback xmlns="">
      <p:transition spd="slow" advTm="7181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B1FD-5F36-4760-2BBA-50DFAFAE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8" y="2980506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Segoe UI Variable Display Semib" pitchFamily="2" charset="0"/>
              </a:rPr>
              <a:t>THANKYOU</a:t>
            </a:r>
            <a:r>
              <a:rPr lang="en-IN" dirty="0"/>
              <a:t>♥️</a:t>
            </a:r>
          </a:p>
        </p:txBody>
      </p:sp>
    </p:spTree>
    <p:extLst>
      <p:ext uri="{BB962C8B-B14F-4D97-AF65-F5344CB8AC3E}">
        <p14:creationId xmlns:p14="http://schemas.microsoft.com/office/powerpoint/2010/main" val="30987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98"/>
    </mc:Choice>
    <mc:Fallback xmlns="">
      <p:transition spd="slow" advTm="2809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FBEE-76B1-03D9-38B6-901AB250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296" y="365125"/>
            <a:ext cx="9495503" cy="1325563"/>
          </a:xfrm>
        </p:spPr>
        <p:txBody>
          <a:bodyPr/>
          <a:lstStyle/>
          <a:p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ABOUT THE COMPANY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64CB92-144F-DCD1-FDE6-4520D3EF28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976281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Atliq Hardware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is an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imaginary company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 a leading manufacturer of computer hardware, operating in India and 26 other countries.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company produces a wide range of products under three divisions: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Peripherals &amp; Accessories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Personal Computers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Networking &amp;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Serving 74 diverse customers, Atliq Hardware symbolizes global innovation and technological excellence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Fiscal year starts in </a:t>
            </a:r>
            <a:r>
              <a:rPr lang="en-US" altLang="en-US" sz="2400" dirty="0">
                <a:latin typeface="Arial" panose="020B0604020202020204" pitchFamily="34" charset="0"/>
              </a:rPr>
              <a:t>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ept and ends in Aug.</a:t>
            </a:r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A795E7BF-0944-5D6F-1768-163E42300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7071" y="589534"/>
            <a:ext cx="914400" cy="914400"/>
          </a:xfrm>
          <a:prstGeom prst="rect">
            <a:avLst/>
          </a:prstGeom>
        </p:spPr>
      </p:pic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602C6A76-5213-9685-D86D-3F0577497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3363" y="10279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0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35"/>
    </mc:Choice>
    <mc:Fallback xmlns="">
      <p:transition spd="slow" advTm="406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87A3-C7FF-7410-3196-B72A46CB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296" y="365125"/>
            <a:ext cx="9495503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Market Presence: Platforms of Operation</a:t>
            </a:r>
            <a:endParaRPr lang="en-IN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4B5E27-9FC8-7F59-095C-1C1466D15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1582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56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30"/>
    </mc:Choice>
    <mc:Fallback xmlns="">
      <p:transition spd="slow" advTm="172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F0CE-15E0-1CFD-DFB9-B16056DD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Distribution Channels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2AE779-09EF-32A7-9B80-F53C7D226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361547"/>
              </p:ext>
            </p:extLst>
          </p:nvPr>
        </p:nvGraphicFramePr>
        <p:xfrm>
          <a:off x="838200" y="1825625"/>
          <a:ext cx="1009527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2A49F97-49A0-AE46-E7BB-5A308B4FC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55" y="2900516"/>
            <a:ext cx="2713704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BD10CA-5224-1D74-6CBB-A799C5CED0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35" y="2775155"/>
            <a:ext cx="190500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B75AE0-BB4D-7556-73C1-1D7359B6212D}"/>
              </a:ext>
            </a:extLst>
          </p:cNvPr>
          <p:cNvSpPr txBox="1"/>
          <p:nvPr/>
        </p:nvSpPr>
        <p:spPr>
          <a:xfrm>
            <a:off x="5181600" y="4418545"/>
            <a:ext cx="1435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bg1">
                    <a:lumMod val="95000"/>
                  </a:schemeClr>
                </a:solidFill>
              </a:rPr>
              <a:t>E-store &amp;Exclusive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D807CB-3BDD-986A-BB8F-67DB9091B6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70" y="3195484"/>
            <a:ext cx="2571750" cy="8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9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3"/>
    </mc:Choice>
    <mc:Fallback xmlns="">
      <p:transition spd="slow" advTm="429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BADA-1C47-84DE-0955-BAA0F4EA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470" y="365125"/>
            <a:ext cx="9564329" cy="1325563"/>
          </a:xfrm>
        </p:spPr>
        <p:txBody>
          <a:bodyPr/>
          <a:lstStyle/>
          <a:p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DESCRIPTION OF 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6CAA29-9C95-1149-E835-991742B18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8032" y="1690688"/>
            <a:ext cx="987366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dataset is sourced from the Atliq Hardware database, comprising six main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includes information 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 customer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 product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fact_gross_price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fact_manufacturing_cost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fact_pre_invoice_deductions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fact_sales_monthly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Covers fiscal years 2018 to 2022, providing detailed business insights. </a:t>
            </a:r>
          </a:p>
        </p:txBody>
      </p:sp>
    </p:spTree>
    <p:extLst>
      <p:ext uri="{BB962C8B-B14F-4D97-AF65-F5344CB8AC3E}">
        <p14:creationId xmlns:p14="http://schemas.microsoft.com/office/powerpoint/2010/main" val="407691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66"/>
    </mc:Choice>
    <mc:Fallback xmlns="">
      <p:transition spd="slow" advTm="288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0479-DFC4-3265-3E23-72B69F93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59F102-9EAC-408F-D862-6104BA1861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9878" y="1690688"/>
            <a:ext cx="968242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Hardware faces challenges in addressing business queries promptly due to the constraints of its existing reporting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limitations result in delays in making data-driven decisions in critical areas like sales, finance, and supply chain.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address this, 10 ad-hoc requests have been assigned to the data analyst for actionable insights. </a:t>
            </a:r>
          </a:p>
        </p:txBody>
      </p:sp>
    </p:spTree>
    <p:extLst>
      <p:ext uri="{BB962C8B-B14F-4D97-AF65-F5344CB8AC3E}">
        <p14:creationId xmlns:p14="http://schemas.microsoft.com/office/powerpoint/2010/main" val="93473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08"/>
    </mc:Choice>
    <mc:Fallback xmlns="">
      <p:transition spd="slow" advTm="3410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AFFF-D754-2B35-93D8-37094C64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992" y="365125"/>
            <a:ext cx="9484807" cy="1325563"/>
          </a:xfrm>
        </p:spPr>
        <p:txBody>
          <a:bodyPr/>
          <a:lstStyle/>
          <a:p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3CDA-AABC-7388-EC3E-40E2C5CA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primary objective of this project is to provide actionable insights to Atliq Hardware's management team through in-depth data analysis. By leveraging SQL ,Excel and Power BI, the project aims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Uncover key business trends and patterns to support strategic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Assist in identifying areas for improvement to optimize sales, performance, and customer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data-driven decisions that drive business growth and scalability across global markets.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24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90"/>
    </mc:Choice>
    <mc:Fallback xmlns="">
      <p:transition spd="slow" advTm="308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6D20-0C24-3F79-E7EE-7BF068A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652" y="365126"/>
            <a:ext cx="9692147" cy="804914"/>
          </a:xfrm>
        </p:spPr>
        <p:txBody>
          <a:bodyPr>
            <a:noAutofit/>
          </a:bodyPr>
          <a:lstStyle/>
          <a:p>
            <a:r>
              <a:rPr lang="en-US" sz="18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Request 1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b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Provide the list of markets in which customer "Atliq Exclusive" operates its business in the APAC region.</a:t>
            </a:r>
            <a:endParaRPr lang="en-IN" sz="1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A798D-2E4F-6072-A29E-33FD84DFD9F7}"/>
              </a:ext>
            </a:extLst>
          </p:cNvPr>
          <p:cNvSpPr/>
          <p:nvPr/>
        </p:nvSpPr>
        <p:spPr>
          <a:xfrm>
            <a:off x="7462684" y="2081191"/>
            <a:ext cx="1769806" cy="22614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A183D3-931E-8A94-9B25-7496976B4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86" y="2358190"/>
            <a:ext cx="1267002" cy="1886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080B4-057E-70DC-20B1-313630780E28}"/>
              </a:ext>
            </a:extLst>
          </p:cNvPr>
          <p:cNvSpPr txBox="1"/>
          <p:nvPr/>
        </p:nvSpPr>
        <p:spPr>
          <a:xfrm>
            <a:off x="7462684" y="2079754"/>
            <a:ext cx="176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 Result</a:t>
            </a:r>
            <a:endParaRPr lang="en-IN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AB1DC0-2816-4D44-6902-DAE23334475A}"/>
              </a:ext>
            </a:extLst>
          </p:cNvPr>
          <p:cNvSpPr/>
          <p:nvPr/>
        </p:nvSpPr>
        <p:spPr>
          <a:xfrm>
            <a:off x="1661652" y="1850133"/>
            <a:ext cx="4670322" cy="3410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select  </a:t>
            </a:r>
          </a:p>
          <a:p>
            <a:r>
              <a:rPr lang="en-US" b="1" dirty="0"/>
              <a:t>      distinct market </a:t>
            </a:r>
          </a:p>
          <a:p>
            <a:endParaRPr lang="en-US" b="1" dirty="0"/>
          </a:p>
          <a:p>
            <a:r>
              <a:rPr lang="en-US" b="1" dirty="0"/>
              <a:t>from  </a:t>
            </a:r>
            <a:r>
              <a:rPr lang="en-US" b="1" dirty="0" err="1"/>
              <a:t>dim_customer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Where</a:t>
            </a:r>
          </a:p>
          <a:p>
            <a:r>
              <a:rPr lang="en-US" b="1" dirty="0"/>
              <a:t>    customer="</a:t>
            </a:r>
            <a:r>
              <a:rPr lang="en-US" b="1" dirty="0" err="1"/>
              <a:t>Atliq</a:t>
            </a:r>
            <a:r>
              <a:rPr lang="en-US" b="1" dirty="0"/>
              <a:t> Exclusive“</a:t>
            </a:r>
          </a:p>
          <a:p>
            <a:r>
              <a:rPr lang="en-US" b="1" dirty="0"/>
              <a:t>       and </a:t>
            </a:r>
          </a:p>
          <a:p>
            <a:r>
              <a:rPr lang="en-US" b="1" dirty="0"/>
              <a:t>    region ="APAC"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65A54-45ED-6638-CAC6-B68BB390431E}"/>
              </a:ext>
            </a:extLst>
          </p:cNvPr>
          <p:cNvSpPr txBox="1"/>
          <p:nvPr/>
        </p:nvSpPr>
        <p:spPr>
          <a:xfrm>
            <a:off x="1661652" y="1884778"/>
            <a:ext cx="467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61477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83"/>
    </mc:Choice>
    <mc:Fallback xmlns="">
      <p:transition spd="slow" advTm="3098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2473</Words>
  <Application>Microsoft Office PowerPoint</Application>
  <PresentationFormat>Widescreen</PresentationFormat>
  <Paragraphs>320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Segoe Script</vt:lpstr>
      <vt:lpstr>Segoe UI</vt:lpstr>
      <vt:lpstr>Segoe UI Semibold</vt:lpstr>
      <vt:lpstr>Segoe UI Variable Display Semib</vt:lpstr>
      <vt:lpstr>Office Theme</vt:lpstr>
      <vt:lpstr>Consumer Goods Ad Hoc Insights</vt:lpstr>
      <vt:lpstr>ROADMAP</vt:lpstr>
      <vt:lpstr>ABOUT THE COMPANY</vt:lpstr>
      <vt:lpstr>Market Presence: Platforms of Operation</vt:lpstr>
      <vt:lpstr>Distribution Channels Overview</vt:lpstr>
      <vt:lpstr>DESCRIPTION OF DATASET</vt:lpstr>
      <vt:lpstr>PROBLEM</vt:lpstr>
      <vt:lpstr>OBJECTIVE</vt:lpstr>
      <vt:lpstr>Request 1: Provide the list of markets in which customer "Atliq Exclusive" operates its business in the APAC region.</vt:lpstr>
      <vt:lpstr>PowerPoint Presentation</vt:lpstr>
      <vt:lpstr>Request 2: What is the percentage of unique product increase in 2021 vs. 2020?  The final output contains these fields :                    unique_products_2020                     unique_products_2021                    percentage_chg </vt:lpstr>
      <vt:lpstr>PowerPoint Presentation</vt:lpstr>
      <vt:lpstr>Request 3: Provide a report with all the unique product counts for each segment and sort them in descending order of product counts. The final output contains two fields :           segment            product_count </vt:lpstr>
      <vt:lpstr>PowerPoint Presentation</vt:lpstr>
      <vt:lpstr>Request 4: Which segment had the most increase in unique products in 2021 vs 2020? The final output contains these fields :           segment           product_count_2020          product_count_2021           difference</vt:lpstr>
      <vt:lpstr>PowerPoint Presentation</vt:lpstr>
      <vt:lpstr>Request 5:  Get the products that have the highest and lowest manufacturing costs. The final output should contain these fields:         product_code         product         manufacturing_cost</vt:lpstr>
      <vt:lpstr>PowerPoint Presentation</vt:lpstr>
      <vt:lpstr>Request 6: Generate a report which contains the top 5 customers who received an average high  pre_invoice_discount_pct  for the  fiscal  year 2021  and in the Indian  market.  The final output contains these fields :    customer_code    customer    average_discount_percentage </vt:lpstr>
      <vt:lpstr>PowerPoint Presentation</vt:lpstr>
      <vt:lpstr>Request 7: Get the complete report of the Gross sales amount for the customer  “Atliq Exclusive”  for each month  .  This analysis helps to  get an idea of low and high-performing months and take strategic decisions.   The final report contains these columns:   Month   Year   Gross sales Amount</vt:lpstr>
      <vt:lpstr>PowerPoint Presentation</vt:lpstr>
      <vt:lpstr>Request 8: In which quarter of 2020, got the maximum total_sold_quantity? The final output contains these fields sorted by the total_sold_quantity,                              Quarters                              total_sold_quantity.</vt:lpstr>
      <vt:lpstr>PowerPoint Presentation</vt:lpstr>
      <vt:lpstr>Request 9: Which channel helped to bring more gross sales in the fiscal year 2021 and the percentage of contribution?   The final output  contains these fields :   channel    gross_sales_mln    percentage</vt:lpstr>
      <vt:lpstr>PowerPoint Presentation</vt:lpstr>
      <vt:lpstr>Request 10:  Get the Top 3 products in each division that have a high total_sold_quantity in the fiscal_year 2021?  The final output contains these fields :   division   product_code    product   total_sold_quantity   rank order</vt:lpstr>
      <vt:lpstr>THANKYOU♥️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s s</dc:creator>
  <cp:lastModifiedBy>harsha s s</cp:lastModifiedBy>
  <cp:revision>3</cp:revision>
  <dcterms:created xsi:type="dcterms:W3CDTF">2024-12-08T15:33:20Z</dcterms:created>
  <dcterms:modified xsi:type="dcterms:W3CDTF">2024-12-16T05:13:22Z</dcterms:modified>
</cp:coreProperties>
</file>