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numCol="1">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numCol="1">
            <a:spAutoFit/>
          </a:bodyPr>
          <a:lstStyle>
            <a:lvl1pPr>
              <a:defRPr/>
            </a:lvl1pPr>
          </a:lstStyle>
          <a:p>
            <a:endParaRPr/>
          </a:p>
        </p:txBody>
      </p:sp>
      <p:sp>
        <p:nvSpPr>
          <p:cNvPr id="4" name="Holder 4"/>
          <p:cNvSpPr>
            <a:spLocks noGrp="1"/>
          </p:cNvSpPr>
          <p:nvPr>
            <p:ph type="ftr" sz="quarter" idx="5"/>
          </p:nvPr>
        </p:nvSpPr>
        <p:spPr/>
        <p:txBody>
          <a:bodyPr lIns="0" tIns="0" rIns="0" bIns="0" numCol="1"/>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numCol="1"/>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p:txBody>
          <a:bodyPr lIns="0" tIns="0" rIns="0" bIns="0" numCol="1"/>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numCol="1"/>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numCol="1"/>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numCol="1"/>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numCol="1"/>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p:txBody>
          <a:bodyPr lIns="0" tIns="0" rIns="0" bIns="0" numCol="1"/>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numCol="1"/>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numCol="1">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numCol="1">
            <a:spAutoFit/>
          </a:bodyPr>
          <a:lstStyle>
            <a:lvl1pPr>
              <a:defRPr/>
            </a:lvl1pPr>
          </a:lstStyle>
          <a:p>
            <a:endParaRPr/>
          </a:p>
        </p:txBody>
      </p:sp>
      <p:sp>
        <p:nvSpPr>
          <p:cNvPr id="5" name="Holder 5"/>
          <p:cNvSpPr>
            <a:spLocks noGrp="1"/>
          </p:cNvSpPr>
          <p:nvPr>
            <p:ph type="ftr" sz="quarter" idx="5"/>
          </p:nvPr>
        </p:nvSpPr>
        <p:spPr/>
        <p:txBody>
          <a:bodyPr lIns="0" tIns="0" rIns="0" bIns="0" numCol="1"/>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numCol="1"/>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7" name="Holder 7"/>
          <p:cNvSpPr>
            <a:spLocks noGrp="1"/>
          </p:cNvSpPr>
          <p:nvPr>
            <p:ph type="sldNum" sz="quarter" idx="7"/>
          </p:nvPr>
        </p:nvSpPr>
        <p:spPr/>
        <p:txBody>
          <a:bodyPr lIns="0" tIns="0" rIns="0" bIns="0" numCol="1"/>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6467475" y="1847850"/>
            <a:ext cx="4467225" cy="2838450"/>
          </a:xfrm>
          <a:prstGeom prst="rect">
            <a:avLst/>
          </a:prstGeom>
        </p:spPr>
      </p:pic>
      <p:sp>
        <p:nvSpPr>
          <p:cNvPr id="2" name="Holder 2"/>
          <p:cNvSpPr>
            <a:spLocks noGrp="1"/>
          </p:cNvSpPr>
          <p:nvPr>
            <p:ph type="title"/>
          </p:nvPr>
        </p:nvSpPr>
        <p:spPr/>
        <p:txBody>
          <a:bodyPr lIns="0" tIns="0" rIns="0" bIns="0" numCol="1"/>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numCol="1"/>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numCol="1"/>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5" name="Holder 5"/>
          <p:cNvSpPr>
            <a:spLocks noGrp="1"/>
          </p:cNvSpPr>
          <p:nvPr>
            <p:ph type="sldNum" sz="quarter" idx="7"/>
          </p:nvPr>
        </p:nvSpPr>
        <p:spPr/>
        <p:txBody>
          <a:bodyPr lIns="0" tIns="0" rIns="0" bIns="0" numCol="1"/>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numCol="1"/>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numCol="1"/>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4" name="Holder 4"/>
          <p:cNvSpPr>
            <a:spLocks noGrp="1"/>
          </p:cNvSpPr>
          <p:nvPr>
            <p:ph type="sldNum" sz="quarter" idx="7"/>
          </p:nvPr>
        </p:nvSpPr>
        <p:spPr/>
        <p:txBody>
          <a:bodyPr lIns="0" tIns="0" rIns="0" bIns="0" numCol="1"/>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1324228" y="2995993"/>
            <a:ext cx="9543542" cy="1369060"/>
          </a:xfrm>
          <a:prstGeom prst="rect">
            <a:avLst/>
          </a:prstGeom>
        </p:spPr>
        <p:txBody>
          <a:bodyPr wrap="square" lIns="0" tIns="0" rIns="0" bIns="0" numCol="1">
            <a:spAutoFit/>
          </a:bodyPr>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a:xfrm>
            <a:off x="778827" y="1707518"/>
            <a:ext cx="10634344" cy="4191000"/>
          </a:xfrm>
          <a:prstGeom prst="rect">
            <a:avLst/>
          </a:prstGeom>
        </p:spPr>
        <p:txBody>
          <a:bodyPr wrap="square" lIns="0" tIns="0" rIns="0" bIns="0" numCol="1">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numCol="1">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numCol="1">
            <a:spAutoFit/>
          </a:bodyPr>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numCol="1">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github.com/harshasuryadeep" TargetMode="External"/><Relationship Id="rId4" Type="http://schemas.openxmlformats.org/officeDocument/2006/relationships/hyperlink" Target="https://www.linkedin.com/in/attadaharshasuryadee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9175" y="647700"/>
            <a:ext cx="10153650" cy="5562600"/>
          </a:xfrm>
          <a:prstGeom prst="rect">
            <a:avLst/>
          </a:prstGeom>
        </p:spPr>
      </p:pic>
      <p:sp>
        <p:nvSpPr>
          <p:cNvPr id="3" name="object 3"/>
          <p:cNvSpPr txBox="1"/>
          <p:nvPr/>
        </p:nvSpPr>
        <p:spPr>
          <a:xfrm>
            <a:off x="3528695" y="3766502"/>
            <a:ext cx="5139690" cy="334645"/>
          </a:xfrm>
          <a:prstGeom prst="rect">
            <a:avLst/>
          </a:prstGeom>
        </p:spPr>
        <p:txBody>
          <a:bodyPr vert="horz" wrap="square" lIns="0" tIns="15875" rIns="0" bIns="0" numCol="1" rtlCol="0">
            <a:spAutoFit/>
          </a:bodyPr>
          <a:lstStyle/>
          <a:p>
            <a:pPr marL="12700">
              <a:lnSpc>
                <a:spcPct val="100000"/>
              </a:lnSpc>
              <a:spcBef>
                <a:spcPts val="125"/>
              </a:spcBef>
            </a:pPr>
            <a:r>
              <a:rPr sz="2000" b="1" spc="-5" dirty="0">
                <a:latin typeface="Times New Roman"/>
                <a:cs typeface="Times New Roman"/>
              </a:rPr>
              <a:t>Exploratory</a:t>
            </a:r>
            <a:r>
              <a:rPr sz="2000" b="1" spc="-10" dirty="0">
                <a:latin typeface="Times New Roman"/>
                <a:cs typeface="Times New Roman"/>
              </a:rPr>
              <a:t> Data</a:t>
            </a:r>
            <a:r>
              <a:rPr sz="2000" b="1" spc="-5" dirty="0">
                <a:latin typeface="Times New Roman"/>
                <a:cs typeface="Times New Roman"/>
              </a:rPr>
              <a:t> Analysis</a:t>
            </a:r>
            <a:r>
              <a:rPr sz="2000" b="1" spc="-10" dirty="0">
                <a:latin typeface="Times New Roman"/>
                <a:cs typeface="Times New Roman"/>
              </a:rPr>
              <a:t> on</a:t>
            </a:r>
            <a:r>
              <a:rPr sz="2000" b="1" spc="35" dirty="0">
                <a:latin typeface="Times New Roman"/>
                <a:cs typeface="Times New Roman"/>
              </a:rPr>
              <a:t> </a:t>
            </a:r>
            <a:r>
              <a:rPr sz="2000" b="1" spc="-15" dirty="0">
                <a:latin typeface="Times New Roman"/>
                <a:cs typeface="Times New Roman"/>
              </a:rPr>
              <a:t>AMCAT</a:t>
            </a:r>
            <a:r>
              <a:rPr sz="2000" b="1" spc="-45" dirty="0">
                <a:latin typeface="Times New Roman"/>
                <a:cs typeface="Times New Roman"/>
              </a:rPr>
              <a:t> </a:t>
            </a:r>
            <a:r>
              <a:rPr sz="2000" b="1" spc="-5" dirty="0">
                <a:latin typeface="Times New Roman"/>
                <a:cs typeface="Times New Roman"/>
              </a:rPr>
              <a:t>Dataset</a:t>
            </a:r>
            <a:endParaRPr sz="2000">
              <a:latin typeface="Times New Roman"/>
              <a:cs typeface="Times New Roman"/>
            </a:endParaRPr>
          </a:p>
        </p:txBody>
      </p:sp>
      <p:sp>
        <p:nvSpPr>
          <p:cNvPr id="4" name="object 4"/>
          <p:cNvSpPr txBox="1"/>
          <p:nvPr/>
        </p:nvSpPr>
        <p:spPr>
          <a:xfrm>
            <a:off x="3461971" y="4948476"/>
            <a:ext cx="4810079" cy="334567"/>
          </a:xfrm>
          <a:prstGeom prst="rect">
            <a:avLst/>
          </a:prstGeom>
        </p:spPr>
        <p:txBody>
          <a:bodyPr vert="horz" wrap="square" lIns="0" tIns="15875" rIns="0" bIns="0" numCol="1" rtlCol="0">
            <a:spAutoFit/>
          </a:bodyPr>
          <a:lstStyle/>
          <a:p>
            <a:pPr marL="12700">
              <a:lnSpc>
                <a:spcPct val="100000"/>
              </a:lnSpc>
              <a:spcBef>
                <a:spcPts val="125"/>
              </a:spcBef>
            </a:pPr>
            <a:r>
              <a:rPr lang="en-IN" sz="2000" b="1" dirty="0">
                <a:latin typeface="Times New Roman"/>
                <a:cs typeface="Times New Roman"/>
              </a:rPr>
              <a:t>Harsha Surya Deep</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a:avLst/>
          </a:prstGeom>
        </p:spPr>
        <p:txBody>
          <a:bodyPr vert="horz" wrap="square" lIns="0" tIns="32384" rIns="0" bIns="0" numCol="1" rtlCol="0">
            <a:spAutoFit/>
          </a:bodyPr>
          <a:lstStyle/>
          <a:p>
            <a:pPr marL="12700" marR="5080">
              <a:lnSpc>
                <a:spcPts val="5260"/>
              </a:lnSpc>
              <a:spcBef>
                <a:spcPts val="254"/>
              </a:spcBef>
            </a:pPr>
            <a:r>
              <a:rPr spc="825" dirty="0"/>
              <a:t>T</a:t>
            </a:r>
            <a:r>
              <a:rPr spc="455" dirty="0"/>
              <a:t>H</a:t>
            </a:r>
            <a:r>
              <a:rPr spc="-50" dirty="0"/>
              <a:t>A</a:t>
            </a:r>
            <a:r>
              <a:rPr spc="315" dirty="0"/>
              <a:t>N</a:t>
            </a:r>
            <a:r>
              <a:rPr spc="145" dirty="0"/>
              <a:t>K  </a:t>
            </a:r>
            <a:r>
              <a:rPr spc="47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936" y="1106889"/>
            <a:ext cx="10807264" cy="2248949"/>
          </a:xfrm>
          <a:prstGeom prst="rect">
            <a:avLst/>
          </a:prstGeom>
        </p:spPr>
        <p:txBody>
          <a:bodyPr vert="horz" wrap="square" lIns="0" tIns="10795" rIns="0" bIns="0" numCol="1" rtlCol="0">
            <a:spAutoFit/>
          </a:bodyPr>
          <a:lstStyle/>
          <a:p>
            <a:pPr marL="12700" marR="5080" algn="just">
              <a:lnSpc>
                <a:spcPct val="102299"/>
              </a:lnSpc>
              <a:spcBef>
                <a:spcPts val="85"/>
              </a:spcBef>
            </a:pPr>
            <a:r>
              <a:rPr sz="1600" b="0" dirty="0"/>
              <a:t> </a:t>
            </a:r>
            <a:r>
              <a:rPr lang="en-IN" sz="1600" dirty="0"/>
              <a:t>                                     </a:t>
            </a:r>
            <a:r>
              <a:rPr lang="en-IN" sz="2000" dirty="0"/>
              <a:t>I’m Harsha and I have recently completed my bachelor of technology at Raghu Engineering College . </a:t>
            </a:r>
            <a:r>
              <a:rPr lang="en-US" sz="2000" dirty="0"/>
              <a:t>I'm passionate about using data to drive decisions and uncover trends that might otherwise go unnoticed. </a:t>
            </a:r>
          </a:p>
          <a:p>
            <a:pPr marL="12700" marR="5080" algn="just">
              <a:lnSpc>
                <a:spcPct val="102299"/>
              </a:lnSpc>
              <a:spcBef>
                <a:spcPts val="85"/>
              </a:spcBef>
            </a:pPr>
            <a:endParaRPr lang="en-US" sz="2000" dirty="0">
              <a:cs typeface="Times New Roman"/>
            </a:endParaRPr>
          </a:p>
          <a:p>
            <a:pPr marL="12700" marR="5080" algn="just">
              <a:lnSpc>
                <a:spcPct val="102299"/>
              </a:lnSpc>
              <a:spcBef>
                <a:spcPts val="85"/>
              </a:spcBef>
            </a:pPr>
            <a:endParaRPr lang="en-US" sz="2000" dirty="0">
              <a:cs typeface="Times New Roman"/>
            </a:endParaRPr>
          </a:p>
          <a:p>
            <a:pPr marL="12700" marR="5080" algn="just">
              <a:lnSpc>
                <a:spcPct val="102299"/>
              </a:lnSpc>
              <a:spcBef>
                <a:spcPts val="85"/>
              </a:spcBef>
            </a:pPr>
            <a:r>
              <a:rPr lang="en-US" sz="2000" dirty="0"/>
              <a:t>I’m eager to deepen my analytical skills and learn from industry professionals. This internship would give me the opportunity to gain practical experience while contributing to meaningful projects."</a:t>
            </a:r>
            <a:endParaRPr sz="2000" dirty="0">
              <a:cs typeface="Times New Roman"/>
            </a:endParaRPr>
          </a:p>
        </p:txBody>
      </p:sp>
      <p:sp>
        <p:nvSpPr>
          <p:cNvPr id="3" name="object 3"/>
          <p:cNvSpPr txBox="1">
            <a:spLocks noGrp="1"/>
          </p:cNvSpPr>
          <p:nvPr>
            <p:ph type="title"/>
          </p:nvPr>
        </p:nvSpPr>
        <p:spPr>
          <a:xfrm>
            <a:off x="500844" y="335637"/>
            <a:ext cx="3938487" cy="563761"/>
          </a:xfrm>
          <a:prstGeom prst="rect">
            <a:avLst/>
          </a:prstGeom>
        </p:spPr>
        <p:txBody>
          <a:bodyPr vert="horz" wrap="square" lIns="0" tIns="16510" rIns="0" bIns="0" numCol="1" rtlCol="0">
            <a:spAutoFit/>
          </a:bodyPr>
          <a:lstStyle/>
          <a:p>
            <a:pPr marL="12700">
              <a:lnSpc>
                <a:spcPct val="100000"/>
              </a:lnSpc>
              <a:spcBef>
                <a:spcPts val="130"/>
              </a:spcBef>
            </a:pPr>
            <a:r>
              <a:rPr sz="3200" b="1" spc="55" dirty="0">
                <a:solidFill>
                  <a:srgbClr val="FF0000"/>
                </a:solidFill>
                <a:latin typeface="Tahoma"/>
                <a:cs typeface="Tahoma"/>
              </a:rPr>
              <a:t>A</a:t>
            </a:r>
            <a:r>
              <a:rPr sz="3200" b="1" spc="-225" dirty="0">
                <a:solidFill>
                  <a:srgbClr val="FF0000"/>
                </a:solidFill>
                <a:latin typeface="Tahoma"/>
                <a:cs typeface="Tahoma"/>
              </a:rPr>
              <a:t>b</a:t>
            </a:r>
            <a:r>
              <a:rPr sz="3200" b="1" spc="-105" dirty="0">
                <a:solidFill>
                  <a:srgbClr val="FF0000"/>
                </a:solidFill>
                <a:latin typeface="Tahoma"/>
                <a:cs typeface="Tahoma"/>
              </a:rPr>
              <a:t>o</a:t>
            </a:r>
            <a:r>
              <a:rPr sz="3200" b="1" spc="-250" dirty="0">
                <a:solidFill>
                  <a:srgbClr val="FF0000"/>
                </a:solidFill>
                <a:latin typeface="Tahoma"/>
                <a:cs typeface="Tahoma"/>
              </a:rPr>
              <a:t>u</a:t>
            </a:r>
            <a:r>
              <a:rPr sz="3200" b="1" spc="-114" dirty="0">
                <a:solidFill>
                  <a:srgbClr val="FF0000"/>
                </a:solidFill>
                <a:latin typeface="Tahoma"/>
                <a:cs typeface="Tahoma"/>
              </a:rPr>
              <a:t>t</a:t>
            </a:r>
            <a:r>
              <a:rPr sz="3200" b="1" spc="-135" dirty="0">
                <a:solidFill>
                  <a:srgbClr val="FF0000"/>
                </a:solidFill>
                <a:latin typeface="Tahoma"/>
                <a:cs typeface="Tahoma"/>
              </a:rPr>
              <a:t> </a:t>
            </a:r>
            <a:r>
              <a:rPr sz="3200" b="1" spc="-355" dirty="0">
                <a:solidFill>
                  <a:srgbClr val="FF0000"/>
                </a:solidFill>
                <a:latin typeface="Tahoma"/>
                <a:cs typeface="Tahoma"/>
              </a:rPr>
              <a:t>m</a:t>
            </a:r>
            <a:r>
              <a:rPr sz="3200" b="1" spc="-170" dirty="0">
                <a:solidFill>
                  <a:srgbClr val="FF0000"/>
                </a:solidFill>
                <a:latin typeface="Tahoma"/>
                <a:cs typeface="Tahoma"/>
              </a:rPr>
              <a:t>e</a:t>
            </a:r>
            <a:endParaRPr sz="3200">
              <a:latin typeface="Tahoma"/>
              <a:cs typeface="Tahoma"/>
            </a:endParaRPr>
          </a:p>
        </p:txBody>
      </p:sp>
      <p:pic>
        <p:nvPicPr>
          <p:cNvPr id="4" name="object 4"/>
          <p:cNvPicPr/>
          <p:nvPr/>
        </p:nvPicPr>
        <p:blipFill>
          <a:blip r:embed="rId2" cstate="print"/>
          <a:stretch>
            <a:fillRect/>
          </a:stretch>
        </p:blipFill>
        <p:spPr>
          <a:xfrm>
            <a:off x="666750" y="5467350"/>
            <a:ext cx="695325" cy="695325"/>
          </a:xfrm>
          <a:prstGeom prst="rect">
            <a:avLst/>
          </a:prstGeom>
        </p:spPr>
      </p:pic>
      <p:pic>
        <p:nvPicPr>
          <p:cNvPr id="5" name="object 5"/>
          <p:cNvPicPr/>
          <p:nvPr/>
        </p:nvPicPr>
        <p:blipFill>
          <a:blip r:embed="rId3" cstate="print"/>
          <a:stretch>
            <a:fillRect/>
          </a:stretch>
        </p:blipFill>
        <p:spPr>
          <a:xfrm>
            <a:off x="666750" y="4495800"/>
            <a:ext cx="695325" cy="666750"/>
          </a:xfrm>
          <a:prstGeom prst="rect">
            <a:avLst/>
          </a:prstGeom>
        </p:spPr>
      </p:pic>
      <p:sp>
        <p:nvSpPr>
          <p:cNvPr id="6" name="object 6"/>
          <p:cNvSpPr txBox="1"/>
          <p:nvPr/>
        </p:nvSpPr>
        <p:spPr>
          <a:xfrm>
            <a:off x="1866603" y="4685590"/>
            <a:ext cx="5987597" cy="231474"/>
          </a:xfrm>
          <a:prstGeom prst="rect">
            <a:avLst/>
          </a:prstGeom>
        </p:spPr>
        <p:txBody>
          <a:bodyPr vert="horz" wrap="square" lIns="0" tIns="15875" rIns="0" bIns="0" numCol="1" rtlCol="0">
            <a:spAutoFit/>
          </a:bodyPr>
          <a:lstStyle/>
          <a:p>
            <a:pPr marL="12700">
              <a:lnSpc>
                <a:spcPct val="100000"/>
              </a:lnSpc>
              <a:spcBef>
                <a:spcPts val="125"/>
              </a:spcBef>
            </a:pPr>
            <a:r>
              <a:rPr lang="en-IN" sz="1400" dirty="0">
                <a:latin typeface="Bahnschrift"/>
                <a:cs typeface="Bahnschrift"/>
                <a:hlinkClick r:id="rId4"/>
              </a:rPr>
              <a:t>https://www.linkedin.com/in/attadaharshasuryadeep/</a:t>
            </a:r>
            <a:r>
              <a:rPr lang="en-IN" sz="1400" dirty="0">
                <a:latin typeface="Bahnschrift"/>
                <a:cs typeface="Bahnschrift"/>
              </a:rPr>
              <a:t>/</a:t>
            </a:r>
            <a:endParaRPr sz="1400" dirty="0">
              <a:latin typeface="Bahnschrift"/>
              <a:cs typeface="Bahnschrift"/>
            </a:endParaRPr>
          </a:p>
        </p:txBody>
      </p:sp>
      <p:sp>
        <p:nvSpPr>
          <p:cNvPr id="7" name="object 7"/>
          <p:cNvSpPr txBox="1"/>
          <p:nvPr/>
        </p:nvSpPr>
        <p:spPr>
          <a:xfrm>
            <a:off x="1866603" y="5539378"/>
            <a:ext cx="4350815" cy="231474"/>
          </a:xfrm>
          <a:prstGeom prst="rect">
            <a:avLst/>
          </a:prstGeom>
        </p:spPr>
        <p:txBody>
          <a:bodyPr vert="horz" wrap="square" lIns="0" tIns="15875" rIns="0" bIns="0" numCol="1" rtlCol="0">
            <a:spAutoFit/>
          </a:bodyPr>
          <a:lstStyle/>
          <a:p>
            <a:pPr marL="12700">
              <a:lnSpc>
                <a:spcPct val="100000"/>
              </a:lnSpc>
              <a:spcBef>
                <a:spcPts val="125"/>
              </a:spcBef>
            </a:pPr>
            <a:r>
              <a:rPr lang="en-IN" sz="1400" dirty="0">
                <a:latin typeface="Arial MT"/>
                <a:cs typeface="Arial MT"/>
                <a:hlinkClick r:id="rId5"/>
              </a:rPr>
              <a:t>https://github.com/harshasuryadeep</a:t>
            </a:r>
            <a:endParaRPr sz="1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7465" cy="518159"/>
          </a:xfrm>
          <a:prstGeom prst="rect">
            <a:avLst/>
          </a:prstGeom>
        </p:spPr>
        <p:txBody>
          <a:bodyPr vert="horz" wrap="square" lIns="0" tIns="16510" rIns="0" bIns="0" numCol="1" rtlCol="0">
            <a:spAutoFit/>
          </a:bodyPr>
          <a:lstStyle/>
          <a:p>
            <a:pPr marL="12700">
              <a:lnSpc>
                <a:spcPct val="100000"/>
              </a:lnSpc>
              <a:spcBef>
                <a:spcPts val="130"/>
              </a:spcBef>
            </a:pPr>
            <a:r>
              <a:rPr sz="3200" b="1" spc="-5" dirty="0">
                <a:solidFill>
                  <a:srgbClr val="FF0000"/>
                </a:solidFill>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vert="horz" wrap="square" lIns="0" tIns="70485" rIns="0" bIns="0" numCol="1" rtlCol="0">
            <a:spAutoFit/>
          </a:bodyPr>
          <a:lstStyle/>
          <a:p>
            <a:pPr marL="241300" indent="-229235">
              <a:lnSpc>
                <a:spcPct val="100000"/>
              </a:lnSpc>
              <a:spcBef>
                <a:spcPts val="555"/>
              </a:spcBef>
              <a:buFont typeface="Arial MT"/>
              <a:buChar char="•"/>
              <a:tabLst>
                <a:tab pos="241300" algn="l"/>
                <a:tab pos="241935" algn="l"/>
              </a:tabLst>
            </a:pPr>
            <a:r>
              <a:rPr sz="1500" b="1" spc="-10" dirty="0">
                <a:latin typeface="Calibri"/>
                <a:cs typeface="Calibri"/>
              </a:rPr>
              <a:t>Business</a:t>
            </a:r>
            <a:r>
              <a:rPr sz="1500" b="1" spc="35" dirty="0">
                <a:latin typeface="Calibri"/>
                <a:cs typeface="Calibri"/>
              </a:rPr>
              <a:t> </a:t>
            </a:r>
            <a:r>
              <a:rPr sz="1500" b="1" spc="-5" dirty="0">
                <a:latin typeface="Calibri"/>
                <a:cs typeface="Calibri"/>
              </a:rPr>
              <a:t>Problem</a:t>
            </a:r>
            <a:r>
              <a:rPr sz="1500" b="1" spc="10" dirty="0">
                <a:latin typeface="Calibri"/>
                <a:cs typeface="Calibri"/>
              </a:rPr>
              <a:t> </a:t>
            </a:r>
            <a:r>
              <a:rPr sz="1500" b="1" spc="-20" dirty="0">
                <a:latin typeface="Calibri"/>
                <a:cs typeface="Calibri"/>
              </a:rPr>
              <a:t>and</a:t>
            </a:r>
            <a:r>
              <a:rPr sz="1500" b="1" spc="50" dirty="0">
                <a:latin typeface="Calibri"/>
                <a:cs typeface="Calibri"/>
              </a:rPr>
              <a:t> </a:t>
            </a:r>
            <a:r>
              <a:rPr sz="1500" b="1" spc="-5" dirty="0">
                <a:latin typeface="Calibri"/>
                <a:cs typeface="Calibri"/>
              </a:rPr>
              <a:t>Use</a:t>
            </a:r>
            <a:r>
              <a:rPr sz="1500" b="1" spc="-45" dirty="0">
                <a:latin typeface="Calibri"/>
                <a:cs typeface="Calibri"/>
              </a:rPr>
              <a:t> </a:t>
            </a:r>
            <a:r>
              <a:rPr sz="1500" b="1" spc="-10" dirty="0">
                <a:latin typeface="Calibri"/>
                <a:cs typeface="Calibri"/>
              </a:rPr>
              <a:t>case</a:t>
            </a:r>
            <a:r>
              <a:rPr sz="1500" b="1" spc="30" dirty="0">
                <a:latin typeface="Calibri"/>
                <a:cs typeface="Calibri"/>
              </a:rPr>
              <a:t> </a:t>
            </a:r>
            <a:r>
              <a:rPr sz="1500" b="1" spc="-10" dirty="0">
                <a:latin typeface="Calibri"/>
                <a:cs typeface="Calibri"/>
              </a:rPr>
              <a:t>domain</a:t>
            </a:r>
            <a:r>
              <a:rPr sz="1500" b="1" spc="-25" dirty="0">
                <a:latin typeface="Calibri"/>
                <a:cs typeface="Calibri"/>
              </a:rPr>
              <a:t> </a:t>
            </a:r>
            <a:r>
              <a:rPr sz="1500" b="1" spc="-5" dirty="0">
                <a:latin typeface="Calibri"/>
                <a:cs typeface="Calibri"/>
              </a:rPr>
              <a:t>understanding(If</a:t>
            </a:r>
            <a:r>
              <a:rPr sz="1500" b="1" spc="5" dirty="0">
                <a:latin typeface="Calibri"/>
                <a:cs typeface="Calibri"/>
              </a:rPr>
              <a:t> </a:t>
            </a:r>
            <a:r>
              <a:rPr sz="1500" b="1" spc="-10" dirty="0">
                <a:latin typeface="Calibri"/>
                <a:cs typeface="Calibri"/>
              </a:rPr>
              <a:t>Required)</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b="1" spc="-5" dirty="0">
                <a:latin typeface="Calibri"/>
                <a:cs typeface="Calibri"/>
              </a:rPr>
              <a:t>Objective</a:t>
            </a:r>
            <a:r>
              <a:rPr sz="1500" b="1" spc="10" dirty="0">
                <a:latin typeface="Calibri"/>
                <a:cs typeface="Calibri"/>
              </a:rPr>
              <a:t> </a:t>
            </a:r>
            <a:r>
              <a:rPr sz="1500" b="1" spc="-30" dirty="0">
                <a:latin typeface="Calibri"/>
                <a:cs typeface="Calibri"/>
              </a:rPr>
              <a:t>of</a:t>
            </a:r>
            <a:r>
              <a:rPr sz="1500" b="1" spc="-10" dirty="0">
                <a:latin typeface="Calibri"/>
                <a:cs typeface="Calibri"/>
              </a:rPr>
              <a:t> </a:t>
            </a:r>
            <a:r>
              <a:rPr sz="1500" b="1" spc="5" dirty="0">
                <a:latin typeface="Calibri"/>
                <a:cs typeface="Calibri"/>
              </a:rPr>
              <a:t>the</a:t>
            </a:r>
            <a:r>
              <a:rPr sz="1500" b="1" spc="-55" dirty="0">
                <a:latin typeface="Calibri"/>
                <a:cs typeface="Calibri"/>
              </a:rPr>
              <a:t> </a:t>
            </a:r>
            <a:r>
              <a:rPr sz="1500" b="1" spc="5" dirty="0">
                <a:latin typeface="Calibri"/>
                <a:cs typeface="Calibri"/>
              </a:rPr>
              <a:t>Project</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b="1" spc="-10" dirty="0">
                <a:latin typeface="Calibri"/>
                <a:cs typeface="Calibri"/>
              </a:rPr>
              <a:t>Web</a:t>
            </a:r>
            <a:r>
              <a:rPr sz="1500" b="1" spc="-25" dirty="0">
                <a:latin typeface="Calibri"/>
                <a:cs typeface="Calibri"/>
              </a:rPr>
              <a:t> </a:t>
            </a:r>
            <a:r>
              <a:rPr sz="1500" b="1" spc="-5" dirty="0">
                <a:latin typeface="Calibri"/>
                <a:cs typeface="Calibri"/>
              </a:rPr>
              <a:t>Scraping</a:t>
            </a:r>
            <a:r>
              <a:rPr sz="1500" b="1" spc="35" dirty="0">
                <a:latin typeface="Calibri"/>
                <a:cs typeface="Calibri"/>
              </a:rPr>
              <a:t> </a:t>
            </a:r>
            <a:r>
              <a:rPr sz="1500" b="1" dirty="0">
                <a:latin typeface="Calibri"/>
                <a:cs typeface="Calibri"/>
              </a:rPr>
              <a:t>–</a:t>
            </a:r>
            <a:r>
              <a:rPr sz="1500" b="1" spc="5" dirty="0">
                <a:latin typeface="Calibri"/>
                <a:cs typeface="Calibri"/>
              </a:rPr>
              <a:t> </a:t>
            </a:r>
            <a:r>
              <a:rPr sz="1500" b="1" spc="-5" dirty="0">
                <a:latin typeface="Calibri"/>
                <a:cs typeface="Calibri"/>
              </a:rPr>
              <a:t>Details</a:t>
            </a:r>
            <a:r>
              <a:rPr sz="1500" b="1" spc="35" dirty="0">
                <a:latin typeface="Calibri"/>
                <a:cs typeface="Calibri"/>
              </a:rPr>
              <a:t> </a:t>
            </a:r>
            <a:r>
              <a:rPr sz="1500" b="1" spc="-5" dirty="0">
                <a:latin typeface="Calibri"/>
                <a:cs typeface="Calibri"/>
              </a:rPr>
              <a:t>(Websites,</a:t>
            </a:r>
            <a:r>
              <a:rPr sz="1500" b="1" spc="-50" dirty="0">
                <a:latin typeface="Calibri"/>
                <a:cs typeface="Calibri"/>
              </a:rPr>
              <a:t> </a:t>
            </a:r>
            <a:r>
              <a:rPr sz="1500" b="1" dirty="0">
                <a:latin typeface="Calibri"/>
                <a:cs typeface="Calibri"/>
              </a:rPr>
              <a:t>Processor</a:t>
            </a:r>
            <a:r>
              <a:rPr sz="1500" b="1" spc="25" dirty="0">
                <a:latin typeface="Calibri"/>
                <a:cs typeface="Calibri"/>
              </a:rPr>
              <a:t> </a:t>
            </a:r>
            <a:r>
              <a:rPr sz="1500" b="1" spc="-10" dirty="0">
                <a:latin typeface="Calibri"/>
                <a:cs typeface="Calibri"/>
              </a:rPr>
              <a:t>you</a:t>
            </a:r>
            <a:r>
              <a:rPr sz="1500" b="1" spc="-25" dirty="0">
                <a:latin typeface="Calibri"/>
                <a:cs typeface="Calibri"/>
              </a:rPr>
              <a:t> </a:t>
            </a:r>
            <a:r>
              <a:rPr sz="1500" b="1" spc="-10" dirty="0">
                <a:latin typeface="Calibri"/>
                <a:cs typeface="Calibri"/>
              </a:rPr>
              <a:t>followed)</a:t>
            </a:r>
            <a:endParaRPr sz="1500">
              <a:latin typeface="Calibri"/>
              <a:cs typeface="Calibri"/>
            </a:endParaRPr>
          </a:p>
          <a:p>
            <a:pPr marL="241300" indent="-229235">
              <a:lnSpc>
                <a:spcPct val="100000"/>
              </a:lnSpc>
              <a:spcBef>
                <a:spcPts val="450"/>
              </a:spcBef>
              <a:buFont typeface="Arial MT"/>
              <a:buChar char="•"/>
              <a:tabLst>
                <a:tab pos="241300" algn="l"/>
                <a:tab pos="241935" algn="l"/>
              </a:tabLst>
            </a:pPr>
            <a:r>
              <a:rPr sz="1500" b="1" dirty="0">
                <a:latin typeface="Calibri"/>
                <a:cs typeface="Calibri"/>
              </a:rPr>
              <a:t>Summary</a:t>
            </a:r>
            <a:r>
              <a:rPr sz="1500" b="1" spc="-25" dirty="0">
                <a:latin typeface="Calibri"/>
                <a:cs typeface="Calibri"/>
              </a:rPr>
              <a:t> </a:t>
            </a:r>
            <a:r>
              <a:rPr sz="1500" b="1" spc="5" dirty="0">
                <a:latin typeface="Calibri"/>
                <a:cs typeface="Calibri"/>
              </a:rPr>
              <a:t>of</a:t>
            </a:r>
            <a:r>
              <a:rPr sz="1500" b="1" spc="-10" dirty="0">
                <a:latin typeface="Calibri"/>
                <a:cs typeface="Calibri"/>
              </a:rPr>
              <a:t> </a:t>
            </a:r>
            <a:r>
              <a:rPr sz="1500" b="1" spc="-20" dirty="0">
                <a:latin typeface="Calibri"/>
                <a:cs typeface="Calibri"/>
              </a:rPr>
              <a:t>the</a:t>
            </a:r>
            <a:r>
              <a:rPr sz="1500" b="1" spc="10" dirty="0">
                <a:latin typeface="Calibri"/>
                <a:cs typeface="Calibri"/>
              </a:rPr>
              <a:t> </a:t>
            </a:r>
            <a:r>
              <a:rPr sz="1500" b="1" spc="-10" dirty="0">
                <a:latin typeface="Calibri"/>
                <a:cs typeface="Calibri"/>
              </a:rPr>
              <a:t>Data</a:t>
            </a:r>
            <a:endParaRPr sz="1500">
              <a:latin typeface="Calibri"/>
              <a:cs typeface="Calibri"/>
            </a:endParaRPr>
          </a:p>
        </p:txBody>
      </p:sp>
      <p:sp>
        <p:nvSpPr>
          <p:cNvPr id="4" name="object 4"/>
          <p:cNvSpPr txBox="1"/>
          <p:nvPr/>
        </p:nvSpPr>
        <p:spPr>
          <a:xfrm flipH="1">
            <a:off x="-35326" y="3603276"/>
            <a:ext cx="485567" cy="329477"/>
          </a:xfrm>
          <a:prstGeom prst="rect">
            <a:avLst/>
          </a:prstGeom>
        </p:spPr>
        <p:txBody>
          <a:bodyPr vert="horz" wrap="square" lIns="0" tIns="79375" rIns="0" bIns="0" numCol="1" rtlCol="0">
            <a:spAutoFit/>
          </a:bodyPr>
          <a:lstStyle/>
          <a:p>
            <a:pPr>
              <a:lnSpc>
                <a:spcPct val="100000"/>
              </a:lnSpc>
              <a:spcBef>
                <a:spcPts val="625"/>
              </a:spcBef>
            </a:pPr>
            <a:endParaRPr sz="1500">
              <a:latin typeface="Calibri"/>
              <a:cs typeface="Calibri"/>
            </a:endParaRPr>
          </a:p>
          <a:p>
            <a:pPr>
              <a:lnSpc>
                <a:spcPct val="100000"/>
              </a:lnSpc>
              <a:spcBef>
                <a:spcPts val="530"/>
              </a:spcBef>
            </a:pPr>
            <a:endParaRPr sz="1500">
              <a:latin typeface="Calibri"/>
              <a:cs typeface="Calibri"/>
            </a:endParaRPr>
          </a:p>
          <a:p>
            <a:pPr>
              <a:lnSpc>
                <a:spcPct val="100000"/>
              </a:lnSpc>
              <a:spcBef>
                <a:spcPts val="450"/>
              </a:spcBef>
            </a:pPr>
            <a:endParaRPr sz="1500">
              <a:latin typeface="Calibri"/>
              <a:cs typeface="Calibri"/>
            </a:endParaRPr>
          </a:p>
        </p:txBody>
      </p:sp>
      <p:sp>
        <p:nvSpPr>
          <p:cNvPr id="5" name="object 5"/>
          <p:cNvSpPr txBox="1"/>
          <p:nvPr/>
        </p:nvSpPr>
        <p:spPr>
          <a:xfrm>
            <a:off x="624097" y="2531714"/>
            <a:ext cx="5693306" cy="1542132"/>
          </a:xfrm>
          <a:prstGeom prst="rect">
            <a:avLst/>
          </a:prstGeom>
        </p:spPr>
        <p:txBody>
          <a:bodyPr vert="horz" wrap="square" lIns="0" tIns="7620" rIns="0" bIns="0" numCol="1" rtlCol="0">
            <a:spAutoFit/>
          </a:bodyPr>
          <a:lstStyle/>
          <a:p>
            <a:pPr marL="228600" marR="66040" indent="-228600">
              <a:lnSpc>
                <a:spcPct val="127200"/>
              </a:lnSpc>
              <a:spcBef>
                <a:spcPts val="60"/>
              </a:spcBef>
              <a:buFont typeface="Arial MT"/>
              <a:buChar char="•"/>
              <a:tabLst>
                <a:tab pos="228600" algn="l"/>
                <a:tab pos="229235" algn="l"/>
              </a:tabLst>
            </a:pPr>
            <a:r>
              <a:rPr sz="1500" b="1" u="sng" spc="-5" dirty="0">
                <a:solidFill>
                  <a:srgbClr val="FF0000"/>
                </a:solidFill>
                <a:uFill>
                  <a:solidFill>
                    <a:srgbClr val="FF0000"/>
                  </a:solidFill>
                </a:uFill>
                <a:latin typeface="Calibri"/>
                <a:cs typeface="Calibri"/>
              </a:rPr>
              <a:t>Exploratory </a:t>
            </a:r>
            <a:r>
              <a:rPr sz="1500" b="1" u="sng" spc="5" dirty="0">
                <a:solidFill>
                  <a:srgbClr val="FF0000"/>
                </a:solidFill>
                <a:uFill>
                  <a:solidFill>
                    <a:srgbClr val="FF0000"/>
                  </a:solidFill>
                </a:uFill>
                <a:latin typeface="Calibri"/>
                <a:cs typeface="Calibri"/>
              </a:rPr>
              <a:t>Data </a:t>
            </a:r>
            <a:r>
              <a:rPr sz="1500" b="1" u="sng" spc="-5" dirty="0">
                <a:solidFill>
                  <a:srgbClr val="FF0000"/>
                </a:solidFill>
                <a:uFill>
                  <a:solidFill>
                    <a:srgbClr val="FF0000"/>
                  </a:solidFill>
                </a:uFill>
                <a:latin typeface="Calibri"/>
                <a:cs typeface="Calibri"/>
              </a:rPr>
              <a:t>Analysis: </a:t>
            </a:r>
            <a:r>
              <a:rPr sz="1500" b="1" dirty="0">
                <a:solidFill>
                  <a:srgbClr val="FF0000"/>
                </a:solidFill>
                <a:latin typeface="Calibri"/>
                <a:cs typeface="Calibri"/>
              </a:rPr>
              <a:t> </a:t>
            </a:r>
            <a:endParaRPr sz="1500">
              <a:latin typeface="Calibri"/>
              <a:cs typeface="Calibri"/>
            </a:endParaRPr>
          </a:p>
          <a:p>
            <a:pPr marL="228600" marR="66040" indent="-228600">
              <a:lnSpc>
                <a:spcPct val="127200"/>
              </a:lnSpc>
              <a:spcBef>
                <a:spcPts val="60"/>
              </a:spcBef>
              <a:buFont typeface="Arial MT"/>
              <a:buChar char="•"/>
            </a:pPr>
            <a:r>
              <a:rPr sz="1500" b="1" i="1" spc="-5" dirty="0">
                <a:latin typeface="Calibri"/>
                <a:cs typeface="Calibri"/>
              </a:rPr>
              <a:t>Data</a:t>
            </a:r>
            <a:r>
              <a:rPr sz="1500" b="1" i="1" spc="50" dirty="0">
                <a:latin typeface="Calibri"/>
                <a:cs typeface="Calibri"/>
              </a:rPr>
              <a:t> </a:t>
            </a:r>
            <a:r>
              <a:rPr sz="1500" b="1" i="1" spc="-10" dirty="0">
                <a:latin typeface="Calibri"/>
                <a:cs typeface="Calibri"/>
              </a:rPr>
              <a:t>Cleaning</a:t>
            </a:r>
            <a:r>
              <a:rPr sz="1500" b="1" i="1" spc="65" dirty="0">
                <a:latin typeface="Calibri"/>
                <a:cs typeface="Calibri"/>
              </a:rPr>
              <a:t> </a:t>
            </a:r>
            <a:r>
              <a:rPr sz="1500" b="1" i="1" spc="5" dirty="0">
                <a:latin typeface="Calibri"/>
                <a:cs typeface="Calibri"/>
              </a:rPr>
              <a:t>Steps </a:t>
            </a:r>
            <a:r>
              <a:rPr sz="1500" b="1" i="1" spc="10" dirty="0">
                <a:latin typeface="Calibri"/>
                <a:cs typeface="Calibri"/>
              </a:rPr>
              <a:t> </a:t>
            </a:r>
          </a:p>
          <a:p>
            <a:pPr marL="228600" marR="66040" indent="-228600">
              <a:lnSpc>
                <a:spcPct val="127200"/>
              </a:lnSpc>
              <a:spcBef>
                <a:spcPts val="60"/>
              </a:spcBef>
              <a:buFont typeface="Arial MT"/>
              <a:buChar char="•"/>
            </a:pPr>
            <a:r>
              <a:rPr sz="1500" b="1" i="1" spc="-5" dirty="0">
                <a:latin typeface="Calibri"/>
                <a:cs typeface="Calibri"/>
              </a:rPr>
              <a:t>Data</a:t>
            </a:r>
            <a:r>
              <a:rPr sz="1500" b="1" i="1" spc="-35" dirty="0">
                <a:latin typeface="Calibri"/>
                <a:cs typeface="Calibri"/>
              </a:rPr>
              <a:t> </a:t>
            </a:r>
            <a:r>
              <a:rPr sz="1500" b="1" i="1" spc="-5" dirty="0">
                <a:latin typeface="Calibri"/>
                <a:cs typeface="Calibri"/>
              </a:rPr>
              <a:t>Manipulation</a:t>
            </a:r>
            <a:r>
              <a:rPr sz="1500" b="1" i="1" spc="-35" dirty="0">
                <a:latin typeface="Calibri"/>
                <a:cs typeface="Calibri"/>
              </a:rPr>
              <a:t> </a:t>
            </a:r>
            <a:r>
              <a:rPr sz="1500" b="1" i="1" spc="5" dirty="0">
                <a:latin typeface="Calibri"/>
                <a:cs typeface="Calibri"/>
              </a:rPr>
              <a:t>Steps</a:t>
            </a:r>
          </a:p>
          <a:p>
            <a:pPr marL="228600" marR="66040" indent="-228600">
              <a:lnSpc>
                <a:spcPct val="127200"/>
              </a:lnSpc>
              <a:spcBef>
                <a:spcPts val="60"/>
              </a:spcBef>
              <a:buFont typeface="Arial MT"/>
              <a:buChar char="•"/>
            </a:pPr>
            <a:r>
              <a:rPr sz="1500" b="1" i="1">
                <a:latin typeface="Calibri"/>
              </a:rPr>
              <a:t>Univariate Analysis Steps</a:t>
            </a:r>
          </a:p>
          <a:p>
            <a:pPr marL="228600" marR="66040" indent="-228600">
              <a:lnSpc>
                <a:spcPct val="127200"/>
              </a:lnSpc>
              <a:spcBef>
                <a:spcPts val="60"/>
              </a:spcBef>
              <a:buFont typeface="Arial MT"/>
              <a:buChar char="•"/>
            </a:pPr>
            <a:r>
              <a:rPr sz="1500" b="1" i="1">
                <a:latin typeface="Calibri"/>
              </a:rPr>
              <a:t>Bivariate Analysis Steps</a:t>
            </a:r>
          </a:p>
        </p:txBody>
      </p:sp>
      <p:sp>
        <p:nvSpPr>
          <p:cNvPr id="6" name="object 6"/>
          <p:cNvSpPr txBox="1"/>
          <p:nvPr/>
        </p:nvSpPr>
        <p:spPr>
          <a:xfrm>
            <a:off x="443547" y="4193222"/>
            <a:ext cx="6423660" cy="1170305"/>
          </a:xfrm>
          <a:prstGeom prst="rect">
            <a:avLst/>
          </a:prstGeom>
        </p:spPr>
        <p:txBody>
          <a:bodyPr vert="horz" wrap="square" lIns="0" tIns="69850" rIns="0" bIns="0" numCol="1" rtlCol="0">
            <a:spAutoFit/>
          </a:bodyPr>
          <a:lstStyle/>
          <a:p>
            <a:pPr marL="241300" indent="-229235">
              <a:lnSpc>
                <a:spcPct val="100000"/>
              </a:lnSpc>
              <a:spcBef>
                <a:spcPts val="550"/>
              </a:spcBef>
              <a:buFont typeface="Arial MT"/>
              <a:buChar char="•"/>
              <a:tabLst>
                <a:tab pos="241300" algn="l"/>
                <a:tab pos="241935" algn="l"/>
              </a:tabLst>
            </a:pPr>
            <a:r>
              <a:rPr sz="1500" b="1" dirty="0">
                <a:latin typeface="Calibri"/>
                <a:cs typeface="Calibri"/>
              </a:rPr>
              <a:t>Key</a:t>
            </a:r>
            <a:r>
              <a:rPr sz="1500" b="1" spc="-30" dirty="0">
                <a:latin typeface="Calibri"/>
                <a:cs typeface="Calibri"/>
              </a:rPr>
              <a:t> </a:t>
            </a:r>
            <a:r>
              <a:rPr sz="1500" b="1" spc="-10" dirty="0">
                <a:latin typeface="Calibri"/>
                <a:cs typeface="Calibri"/>
              </a:rPr>
              <a:t>Business</a:t>
            </a:r>
            <a:r>
              <a:rPr sz="1500" b="1" spc="15" dirty="0">
                <a:latin typeface="Calibri"/>
                <a:cs typeface="Calibri"/>
              </a:rPr>
              <a:t> </a:t>
            </a:r>
            <a:r>
              <a:rPr sz="1500" b="1" spc="-5" dirty="0">
                <a:latin typeface="Calibri"/>
                <a:cs typeface="Calibri"/>
              </a:rPr>
              <a:t>Question</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b="1" spc="-5" dirty="0">
                <a:latin typeface="Calibri"/>
                <a:cs typeface="Calibri"/>
              </a:rPr>
              <a:t>Conclusion</a:t>
            </a:r>
            <a:r>
              <a:rPr sz="1500" b="1" spc="-30" dirty="0">
                <a:latin typeface="Calibri"/>
                <a:cs typeface="Calibri"/>
              </a:rPr>
              <a:t> </a:t>
            </a:r>
            <a:r>
              <a:rPr sz="1500" b="1" spc="-5" dirty="0">
                <a:latin typeface="Calibri"/>
                <a:cs typeface="Calibri"/>
              </a:rPr>
              <a:t>(Key</a:t>
            </a:r>
            <a:r>
              <a:rPr sz="1500" b="1" spc="-10" dirty="0">
                <a:latin typeface="Calibri"/>
                <a:cs typeface="Calibri"/>
              </a:rPr>
              <a:t> finding </a:t>
            </a:r>
            <a:r>
              <a:rPr sz="1500" b="1" spc="-5" dirty="0">
                <a:latin typeface="Calibri"/>
                <a:cs typeface="Calibri"/>
              </a:rPr>
              <a:t>overall)</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b="1" dirty="0">
                <a:latin typeface="Calibri"/>
                <a:cs typeface="Calibri"/>
              </a:rPr>
              <a:t>Q&amp;A</a:t>
            </a:r>
            <a:r>
              <a:rPr sz="1500" b="1" spc="-10" dirty="0">
                <a:latin typeface="Calibri"/>
                <a:cs typeface="Calibri"/>
              </a:rPr>
              <a:t> </a:t>
            </a:r>
            <a:r>
              <a:rPr sz="1500" b="1" spc="-20" dirty="0">
                <a:latin typeface="Calibri"/>
                <a:cs typeface="Calibri"/>
              </a:rPr>
              <a:t>Slide</a:t>
            </a:r>
            <a:endParaRPr sz="1500">
              <a:latin typeface="Calibri"/>
              <a:cs typeface="Calibri"/>
            </a:endParaRPr>
          </a:p>
          <a:p>
            <a:pPr marL="241300" indent="-229235">
              <a:lnSpc>
                <a:spcPct val="100000"/>
              </a:lnSpc>
              <a:spcBef>
                <a:spcPts val="450"/>
              </a:spcBef>
              <a:buFont typeface="Arial MT"/>
              <a:buChar char="•"/>
              <a:tabLst>
                <a:tab pos="241300" algn="l"/>
                <a:tab pos="241935" algn="l"/>
              </a:tabLst>
            </a:pPr>
            <a:r>
              <a:rPr sz="1500" b="1" dirty="0">
                <a:latin typeface="Calibri"/>
                <a:cs typeface="Calibri"/>
              </a:rPr>
              <a:t>Your</a:t>
            </a:r>
            <a:r>
              <a:rPr sz="1500" b="1" spc="30" dirty="0">
                <a:latin typeface="Calibri"/>
                <a:cs typeface="Calibri"/>
              </a:rPr>
              <a:t> </a:t>
            </a:r>
            <a:r>
              <a:rPr sz="1500" b="1" spc="-10" dirty="0">
                <a:latin typeface="Calibri"/>
                <a:cs typeface="Calibri"/>
              </a:rPr>
              <a:t>Experience/Challenges</a:t>
            </a:r>
            <a:r>
              <a:rPr sz="1500" b="1" spc="-30" dirty="0">
                <a:latin typeface="Calibri"/>
                <a:cs typeface="Calibri"/>
              </a:rPr>
              <a:t> </a:t>
            </a:r>
            <a:r>
              <a:rPr sz="1500" b="1" spc="-5" dirty="0">
                <a:latin typeface="Calibri"/>
                <a:cs typeface="Calibri"/>
              </a:rPr>
              <a:t>working</a:t>
            </a:r>
            <a:r>
              <a:rPr sz="1500" b="1" dirty="0">
                <a:latin typeface="Calibri"/>
                <a:cs typeface="Calibri"/>
              </a:rPr>
              <a:t> </a:t>
            </a:r>
            <a:r>
              <a:rPr sz="1500" b="1" spc="5" dirty="0">
                <a:latin typeface="Calibri"/>
                <a:cs typeface="Calibri"/>
              </a:rPr>
              <a:t>on</a:t>
            </a:r>
            <a:r>
              <a:rPr sz="1500" b="1" spc="-15" dirty="0">
                <a:latin typeface="Calibri"/>
                <a:cs typeface="Calibri"/>
              </a:rPr>
              <a:t> </a:t>
            </a:r>
            <a:r>
              <a:rPr sz="1500" b="1" spc="15" dirty="0">
                <a:latin typeface="Calibri"/>
                <a:cs typeface="Calibri"/>
              </a:rPr>
              <a:t>Web</a:t>
            </a:r>
            <a:r>
              <a:rPr sz="1500" b="1" spc="-20" dirty="0">
                <a:latin typeface="Calibri"/>
                <a:cs typeface="Calibri"/>
              </a:rPr>
              <a:t> </a:t>
            </a:r>
            <a:r>
              <a:rPr sz="1500" b="1" spc="-5" dirty="0">
                <a:latin typeface="Calibri"/>
                <a:cs typeface="Calibri"/>
              </a:rPr>
              <a:t>Scraping</a:t>
            </a:r>
            <a:r>
              <a:rPr sz="1500" b="1" spc="50" dirty="0">
                <a:latin typeface="Calibri"/>
                <a:cs typeface="Calibri"/>
              </a:rPr>
              <a:t> </a:t>
            </a:r>
            <a:r>
              <a:rPr sz="1500" b="1" dirty="0">
                <a:latin typeface="Calibri"/>
                <a:cs typeface="Calibri"/>
              </a:rPr>
              <a:t>–</a:t>
            </a:r>
            <a:r>
              <a:rPr sz="1500" b="1" spc="10" dirty="0">
                <a:latin typeface="Calibri"/>
                <a:cs typeface="Calibri"/>
              </a:rPr>
              <a:t> </a:t>
            </a:r>
            <a:r>
              <a:rPr sz="1500" b="1" spc="5" dirty="0">
                <a:latin typeface="Calibri"/>
                <a:cs typeface="Calibri"/>
              </a:rPr>
              <a:t>Data</a:t>
            </a:r>
            <a:r>
              <a:rPr sz="1500" b="1" spc="-25" dirty="0">
                <a:latin typeface="Calibri"/>
                <a:cs typeface="Calibri"/>
              </a:rPr>
              <a:t> </a:t>
            </a:r>
            <a:r>
              <a:rPr sz="1500" b="1" spc="-5" dirty="0">
                <a:latin typeface="Calibri"/>
                <a:cs typeface="Calibri"/>
              </a:rPr>
              <a:t>Analysis</a:t>
            </a:r>
            <a:r>
              <a:rPr sz="1500" b="1" spc="-30" dirty="0">
                <a:latin typeface="Calibri"/>
                <a:cs typeface="Calibri"/>
              </a:rPr>
              <a:t> </a:t>
            </a:r>
            <a:r>
              <a:rPr sz="1500" b="1" spc="-5" dirty="0">
                <a:latin typeface="Calibri"/>
                <a:cs typeface="Calibri"/>
              </a:rPr>
              <a:t>Project.</a:t>
            </a:r>
            <a:endParaRPr sz="15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612321" y="1012685"/>
            <a:ext cx="10190171" cy="763965"/>
          </a:xfrm>
        </p:spPr>
        <p:txBody>
          <a:bodyPr numCol="1"/>
          <a:lstStyle/>
          <a:p>
            <a:r>
              <a:rPr sz="1800">
                <a:solidFill>
                  <a:srgbClr val="000000"/>
                </a:solidFill>
                <a:latin typeface="Calibri"/>
              </a:rPr>
              <a:t>The primary goal is to analyze the employment outcomes of engineering graduates, specifically focusing on salaries, job titles, and job locations. This analysis aims to identify key factors influencing these outcomes.</a:t>
            </a:r>
            <a:endParaRPr/>
          </a:p>
        </p:txBody>
      </p:sp>
      <p:sp>
        <p:nvSpPr>
          <p:cNvPr id="3" name="Holder 3"/>
          <p:cNvSpPr>
            <a:spLocks noGrp="1"/>
          </p:cNvSpPr>
          <p:nvPr>
            <p:ph type="body" idx="1"/>
          </p:nvPr>
        </p:nvSpPr>
        <p:spPr>
          <a:xfrm>
            <a:off x="671104" y="306110"/>
            <a:ext cx="10303580" cy="635923"/>
          </a:xfrm>
        </p:spPr>
        <p:txBody>
          <a:bodyPr numCol="1"/>
          <a:lstStyle/>
          <a:p>
            <a:r>
              <a:rPr sz="2400" b="1" u="none">
                <a:solidFill>
                  <a:srgbClr val="FF0000"/>
                </a:solidFill>
              </a:rPr>
              <a:t>Business Problem and Use case domain understanding:- </a:t>
            </a:r>
            <a:endParaRPr/>
          </a:p>
        </p:txBody>
      </p:sp>
      <p:sp>
        <p:nvSpPr>
          <p:cNvPr id="4" name="rect3"/>
          <p:cNvSpPr txBox="1"/>
          <p:nvPr/>
        </p:nvSpPr>
        <p:spPr>
          <a:xfrm>
            <a:off x="417980" y="1848681"/>
            <a:ext cx="9803078" cy="789009"/>
          </a:xfrm>
          <a:prstGeom prst="rect">
            <a:avLst/>
          </a:prstGeom>
          <a:noFill/>
        </p:spPr>
        <p:txBody>
          <a:bodyPr wrap="square" numCol="1"/>
          <a:lstStyle/>
          <a:p>
            <a:endParaRPr/>
          </a:p>
          <a:p>
            <a:r>
              <a:rPr b="1">
                <a:solidFill>
                  <a:srgbClr val="FF0000"/>
                </a:solidFill>
              </a:rPr>
              <a:t>Objective of the Project</a:t>
            </a:r>
          </a:p>
        </p:txBody>
      </p:sp>
      <p:sp>
        <p:nvSpPr>
          <p:cNvPr id="5" name="rect4"/>
          <p:cNvSpPr txBox="1"/>
          <p:nvPr/>
        </p:nvSpPr>
        <p:spPr>
          <a:xfrm>
            <a:off x="429767" y="2731884"/>
            <a:ext cx="10274082" cy="765408"/>
          </a:xfrm>
          <a:prstGeom prst="rect">
            <a:avLst/>
          </a:prstGeom>
          <a:noFill/>
        </p:spPr>
        <p:txBody>
          <a:bodyPr wrap="square" numCol="1"/>
          <a:lstStyle/>
          <a:p>
            <a:r>
              <a:rPr>
                <a:latin typeface="Calibri"/>
              </a:rPr>
              <a:t>The objective is to analyze job market trends and optimize recruitment strategies based on data extracted from job postings and candidate profiles.</a:t>
            </a:r>
            <a:endParaRPr/>
          </a:p>
          <a:p>
            <a:endParaRPr/>
          </a:p>
        </p:txBody>
      </p:sp>
      <p:sp>
        <p:nvSpPr>
          <p:cNvPr id="6" name="rect5"/>
          <p:cNvSpPr txBox="1"/>
          <p:nvPr/>
        </p:nvSpPr>
        <p:spPr>
          <a:xfrm>
            <a:off x="412022" y="3485440"/>
            <a:ext cx="10703967" cy="824365"/>
          </a:xfrm>
          <a:prstGeom prst="rect">
            <a:avLst/>
          </a:prstGeom>
          <a:noFill/>
        </p:spPr>
        <p:txBody>
          <a:bodyPr wrap="square" numCol="1"/>
          <a:lstStyle/>
          <a:p>
            <a:endParaRPr/>
          </a:p>
          <a:p>
            <a:r>
              <a:rPr b="1">
                <a:solidFill>
                  <a:srgbClr val="FF0000"/>
                </a:solidFill>
                <a:latin typeface="Calibri"/>
              </a:rPr>
              <a:t>Goal</a:t>
            </a:r>
            <a:r>
              <a:rPr b="1">
                <a:latin typeface="Calibri"/>
              </a:rPr>
              <a:t>:</a:t>
            </a:r>
            <a:r>
              <a:rPr>
                <a:latin typeface="Calibri"/>
              </a:rPr>
              <a:t> To scrape data on job postings and candidate qualifications from various job portals, analyze trends in employment, and provide actionable insights for improving recruitment strategies.</a:t>
            </a:r>
          </a:p>
        </p:txBody>
      </p:sp>
      <p:sp>
        <p:nvSpPr>
          <p:cNvPr id="7" name="rect6"/>
          <p:cNvSpPr txBox="1"/>
          <p:nvPr/>
        </p:nvSpPr>
        <p:spPr>
          <a:xfrm>
            <a:off x="441554" y="4651182"/>
            <a:ext cx="6729672" cy="424026"/>
          </a:xfrm>
          <a:prstGeom prst="rect">
            <a:avLst/>
          </a:prstGeom>
          <a:noFill/>
        </p:spPr>
        <p:txBody>
          <a:bodyPr wrap="square" numCol="1"/>
          <a:lstStyle/>
          <a:p>
            <a:r>
              <a:rPr b="1">
                <a:solidFill>
                  <a:srgbClr val="FF0000"/>
                </a:solidFill>
                <a:latin typeface="Calibri"/>
              </a:rPr>
              <a:t>Summary of the Data</a:t>
            </a:r>
            <a:endParaRPr/>
          </a:p>
        </p:txBody>
      </p:sp>
      <p:sp>
        <p:nvSpPr>
          <p:cNvPr id="8" name="rect7"/>
          <p:cNvSpPr txBox="1"/>
          <p:nvPr/>
        </p:nvSpPr>
        <p:spPr>
          <a:xfrm>
            <a:off x="506201" y="5275302"/>
            <a:ext cx="11210334" cy="859631"/>
          </a:xfrm>
          <a:prstGeom prst="rect">
            <a:avLst/>
          </a:prstGeom>
          <a:noFill/>
        </p:spPr>
        <p:txBody>
          <a:bodyPr wrap="square" numCol="1"/>
          <a:lstStyle/>
          <a:p>
            <a:pPr>
              <a:buChar char="•"/>
            </a:pPr>
            <a:r>
              <a:rPr>
                <a:latin typeface="Calibri"/>
              </a:rPr>
              <a:t>The provided dataset contains information on employee details, including gender, age, specialization, college details, salary, designation, and location. </a:t>
            </a:r>
            <a:endParaRPr/>
          </a:p>
          <a:p>
            <a:pPr>
              <a:buChar char="•"/>
            </a:pPr>
            <a:r>
              <a:rPr>
                <a:latin typeface="Calibri"/>
              </a:rPr>
              <a:t>It allows for an in-depth understanding of the current workforce in terms of demographics, skills, and career paths.</a:t>
            </a:r>
          </a:p>
          <a:p>
            <a:endParaRPr>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flipH="1" flipV="1">
            <a:off x="11984269" y="306163"/>
            <a:ext cx="2977" cy="198477"/>
          </a:xfrm>
        </p:spPr>
        <p:txBody>
          <a:bodyPr numCol="1"/>
          <a:lstStyle/>
          <a:p>
            <a:endParaRPr/>
          </a:p>
        </p:txBody>
      </p:sp>
      <p:sp>
        <p:nvSpPr>
          <p:cNvPr id="3" name="Holder 3"/>
          <p:cNvSpPr>
            <a:spLocks noGrp="1"/>
          </p:cNvSpPr>
          <p:nvPr>
            <p:ph type="body" idx="1"/>
          </p:nvPr>
        </p:nvSpPr>
        <p:spPr>
          <a:xfrm>
            <a:off x="264747" y="211932"/>
            <a:ext cx="10709937" cy="600572"/>
          </a:xfrm>
        </p:spPr>
        <p:txBody>
          <a:bodyPr numCol="1"/>
          <a:lstStyle/>
          <a:p>
            <a:endParaRPr/>
          </a:p>
          <a:p>
            <a:r>
              <a:rPr sz="2400" b="1">
                <a:solidFill>
                  <a:srgbClr val="FF0000"/>
                </a:solidFill>
              </a:rPr>
              <a:t>Exploratory Data Analysis: </a:t>
            </a:r>
          </a:p>
        </p:txBody>
      </p:sp>
      <p:sp>
        <p:nvSpPr>
          <p:cNvPr id="4" name="rect3"/>
          <p:cNvSpPr txBox="1"/>
          <p:nvPr/>
        </p:nvSpPr>
        <p:spPr>
          <a:xfrm>
            <a:off x="223733" y="989135"/>
            <a:ext cx="11392546" cy="1377594"/>
          </a:xfrm>
          <a:prstGeom prst="rect">
            <a:avLst/>
          </a:prstGeom>
          <a:noFill/>
        </p:spPr>
        <p:txBody>
          <a:bodyPr wrap="square" numCol="1"/>
          <a:lstStyle/>
          <a:p>
            <a:pPr>
              <a:buChar char="•"/>
            </a:pPr>
            <a:r>
              <a:rPr>
                <a:latin typeface="Calibri"/>
              </a:rPr>
              <a:t>EDA involved analyzing the distribution of variables like gender, specialization, age, and salary to understand the overall characteristics of the workforce. </a:t>
            </a:r>
            <a:endParaRPr/>
          </a:p>
          <a:p>
            <a:pPr>
              <a:buChar char="•"/>
            </a:pPr>
            <a:endParaRPr/>
          </a:p>
          <a:p>
            <a:pPr>
              <a:buChar char="•"/>
            </a:pPr>
            <a:r>
              <a:rPr>
                <a:latin typeface="Calibri"/>
              </a:rPr>
              <a:t>We explored the relationship between variables like college GPA and salary to identify potential correlations and drivers of compensation.</a:t>
            </a:r>
          </a:p>
          <a:p>
            <a:pPr>
              <a:buChar char="•"/>
            </a:pPr>
            <a:endParaRPr>
              <a:latin typeface="Calibri"/>
            </a:endParaRPr>
          </a:p>
          <a:p>
            <a:endParaRPr>
              <a:latin typeface="Calibri"/>
            </a:endParaRPr>
          </a:p>
        </p:txBody>
      </p:sp>
      <p:sp>
        <p:nvSpPr>
          <p:cNvPr id="5" name="rect4"/>
          <p:cNvSpPr txBox="1"/>
          <p:nvPr/>
        </p:nvSpPr>
        <p:spPr>
          <a:xfrm>
            <a:off x="153080" y="2496387"/>
            <a:ext cx="6252426" cy="741637"/>
          </a:xfrm>
          <a:prstGeom prst="rect">
            <a:avLst/>
          </a:prstGeom>
          <a:noFill/>
        </p:spPr>
        <p:txBody>
          <a:bodyPr wrap="square" numCol="1"/>
          <a:lstStyle/>
          <a:p>
            <a:endParaRPr/>
          </a:p>
          <a:p>
            <a:r>
              <a:rPr sz="2400" b="1">
                <a:solidFill>
                  <a:srgbClr val="FF0000"/>
                </a:solidFill>
                <a:latin typeface="Calibri"/>
              </a:rPr>
              <a:t>Data Cleaning Steps  </a:t>
            </a:r>
          </a:p>
        </p:txBody>
      </p:sp>
      <p:sp>
        <p:nvSpPr>
          <p:cNvPr id="6" name="rect5"/>
          <p:cNvSpPr txBox="1"/>
          <p:nvPr/>
        </p:nvSpPr>
        <p:spPr>
          <a:xfrm>
            <a:off x="141152" y="3320654"/>
            <a:ext cx="9973927" cy="1554366"/>
          </a:xfrm>
          <a:prstGeom prst="rect">
            <a:avLst/>
          </a:prstGeom>
          <a:noFill/>
        </p:spPr>
        <p:txBody>
          <a:bodyPr wrap="square" numCol="1"/>
          <a:lstStyle/>
          <a:p>
            <a:pPr>
              <a:buChar char="•"/>
            </a:pPr>
            <a:r>
              <a:rPr>
                <a:latin typeface="Calibri"/>
              </a:rPr>
              <a:t>Handling Missing Values: We checked and handled missing values, ensuring a complete dataset for analysis. </a:t>
            </a:r>
            <a:endParaRPr/>
          </a:p>
          <a:p>
            <a:pPr>
              <a:buChar char="•"/>
            </a:pPr>
            <a:r>
              <a:rPr>
                <a:latin typeface="Calibri"/>
              </a:rPr>
              <a:t>Data Type Conversion: Converted variables like gender and date of birth to appropriate data types for analysis and visualization. </a:t>
            </a:r>
          </a:p>
          <a:p>
            <a:pPr>
              <a:buChar char="•"/>
            </a:pPr>
            <a:r>
              <a:rPr>
                <a:latin typeface="Calibri"/>
              </a:rPr>
              <a:t>Removing Redundant Information: Removed irrelevant or duplicate columns to simplify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317842" y="906661"/>
            <a:ext cx="10951227" cy="1389546"/>
          </a:xfrm>
        </p:spPr>
        <p:txBody>
          <a:bodyPr numCol="1"/>
          <a:lstStyle/>
          <a:p>
            <a:endParaRPr/>
          </a:p>
        </p:txBody>
      </p:sp>
      <p:sp>
        <p:nvSpPr>
          <p:cNvPr id="3" name="Holder 3"/>
          <p:cNvSpPr>
            <a:spLocks noGrp="1"/>
          </p:cNvSpPr>
          <p:nvPr>
            <p:ph type="body" idx="1"/>
          </p:nvPr>
        </p:nvSpPr>
        <p:spPr>
          <a:xfrm>
            <a:off x="323800" y="211932"/>
            <a:ext cx="11074799" cy="777203"/>
          </a:xfrm>
        </p:spPr>
        <p:txBody>
          <a:bodyPr numCol="1"/>
          <a:lstStyle/>
          <a:p>
            <a:endParaRPr/>
          </a:p>
          <a:p>
            <a:r>
              <a:rPr sz="2400" b="1">
                <a:solidFill>
                  <a:srgbClr val="FF0000"/>
                </a:solidFill>
              </a:rPr>
              <a:t>Data Manipulation Steps</a:t>
            </a:r>
          </a:p>
        </p:txBody>
      </p:sp>
      <p:sp>
        <p:nvSpPr>
          <p:cNvPr id="4" name="rect3"/>
          <p:cNvSpPr txBox="1"/>
          <p:nvPr/>
        </p:nvSpPr>
        <p:spPr>
          <a:xfrm>
            <a:off x="235508" y="981284"/>
            <a:ext cx="11840766" cy="1661550"/>
          </a:xfrm>
          <a:prstGeom prst="rect">
            <a:avLst/>
          </a:prstGeom>
          <a:noFill/>
        </p:spPr>
        <p:txBody>
          <a:bodyPr wrap="square" numCol="1"/>
          <a:lstStyle/>
          <a:p>
            <a:r>
              <a:rPr b="1">
                <a:latin typeface="Calibri"/>
              </a:rPr>
              <a:t>Derived New Variables:</a:t>
            </a:r>
            <a:r>
              <a:rPr>
                <a:latin typeface="Calibri"/>
              </a:rPr>
              <a:t> Created new features like employee tenure and age based on existing data. </a:t>
            </a:r>
            <a:endParaRPr/>
          </a:p>
          <a:p>
            <a:r>
              <a:rPr b="1">
                <a:latin typeface="Calibri"/>
              </a:rPr>
              <a:t>Grouped Data:</a:t>
            </a:r>
            <a:r>
              <a:rPr>
                <a:latin typeface="Calibri"/>
              </a:rPr>
              <a:t> Grouped data based on features like gender, specialization, and designation to enable comparative analysis. </a:t>
            </a:r>
          </a:p>
          <a:p>
            <a:r>
              <a:rPr b="1"/>
              <a:t>Reshaped and Pivoted Data:</a:t>
            </a:r>
            <a:r>
              <a:t> Reshaped the dataset in different ways for visualization and better presentation of findings.</a:t>
            </a:r>
          </a:p>
        </p:txBody>
      </p:sp>
      <p:sp>
        <p:nvSpPr>
          <p:cNvPr id="5" name="rect4"/>
          <p:cNvSpPr txBox="1"/>
          <p:nvPr/>
        </p:nvSpPr>
        <p:spPr>
          <a:xfrm>
            <a:off x="209314" y="2420423"/>
            <a:ext cx="6306414" cy="811275"/>
          </a:xfrm>
          <a:prstGeom prst="rect">
            <a:avLst/>
          </a:prstGeom>
          <a:noFill/>
        </p:spPr>
        <p:txBody>
          <a:bodyPr wrap="square" numCol="1"/>
          <a:lstStyle/>
          <a:p>
            <a:endParaRPr/>
          </a:p>
          <a:p>
            <a:pPr algn="l"/>
            <a:r>
              <a:rPr sz="2400" b="1">
                <a:solidFill>
                  <a:srgbClr val="FF0000"/>
                </a:solidFill>
                <a:latin typeface="Calibri"/>
              </a:rPr>
              <a:t>Univariate Analysis  Steps</a:t>
            </a:r>
          </a:p>
        </p:txBody>
      </p:sp>
      <p:sp>
        <p:nvSpPr>
          <p:cNvPr id="6" name="rect5"/>
          <p:cNvSpPr txBox="1"/>
          <p:nvPr/>
        </p:nvSpPr>
        <p:spPr>
          <a:xfrm>
            <a:off x="156927" y="3336249"/>
            <a:ext cx="11592318" cy="1583256"/>
          </a:xfrm>
          <a:prstGeom prst="rect">
            <a:avLst/>
          </a:prstGeom>
          <a:noFill/>
        </p:spPr>
        <p:txBody>
          <a:bodyPr wrap="square" numCol="1"/>
          <a:lstStyle/>
          <a:p>
            <a:pPr>
              <a:buChar char="•"/>
            </a:pPr>
            <a:r>
              <a:rPr>
                <a:latin typeface="Calibri"/>
              </a:rPr>
              <a:t>Performed visualizations to understand the distribution of individual features (e.g., gender, age, specialization, college tier, city).</a:t>
            </a:r>
            <a:endParaRPr/>
          </a:p>
          <a:p>
            <a:pPr>
              <a:buChar char="•"/>
            </a:pPr>
            <a:r>
              <a:rPr>
                <a:latin typeface="Calibri"/>
              </a:rPr>
              <a:t>Identified key trends and patterns within each variable, such as the majority of employees being male or the top specializations.</a:t>
            </a:r>
          </a:p>
          <a:p>
            <a:pPr>
              <a:buChar char="•"/>
            </a:pPr>
            <a:r>
              <a:rPr>
                <a:latin typeface="Calibri"/>
              </a:rPr>
              <a:t>Presented insights about the characteristics of the dataset through graphical representations.</a:t>
            </a:r>
          </a:p>
          <a:p>
            <a:endParaRPr>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164726" y="576978"/>
            <a:ext cx="10939487" cy="82446"/>
          </a:xfrm>
        </p:spPr>
        <p:txBody>
          <a:bodyPr numCol="1"/>
          <a:lstStyle/>
          <a:p>
            <a:pPr>
              <a:buNone/>
            </a:pPr>
            <a:endParaRPr/>
          </a:p>
        </p:txBody>
      </p:sp>
      <p:sp>
        <p:nvSpPr>
          <p:cNvPr id="3" name="Holder 3"/>
          <p:cNvSpPr>
            <a:spLocks noGrp="1"/>
          </p:cNvSpPr>
          <p:nvPr>
            <p:ph type="body" idx="1"/>
          </p:nvPr>
        </p:nvSpPr>
        <p:spPr>
          <a:xfrm>
            <a:off x="176513" y="117753"/>
            <a:ext cx="10833497" cy="388590"/>
          </a:xfrm>
        </p:spPr>
        <p:txBody>
          <a:bodyPr numCol="1"/>
          <a:lstStyle/>
          <a:p>
            <a:r>
              <a:rPr sz="2400" b="1">
                <a:solidFill>
                  <a:srgbClr val="FF0000"/>
                </a:solidFill>
              </a:rPr>
              <a:t>Bivariate Analysis  Steps </a:t>
            </a:r>
            <a:endParaRPr/>
          </a:p>
        </p:txBody>
      </p:sp>
      <p:sp>
        <p:nvSpPr>
          <p:cNvPr id="4" name="rect3"/>
          <p:cNvSpPr txBox="1"/>
          <p:nvPr/>
        </p:nvSpPr>
        <p:spPr>
          <a:xfrm>
            <a:off x="258906" y="2625681"/>
            <a:ext cx="6011348" cy="506575"/>
          </a:xfrm>
          <a:prstGeom prst="rect">
            <a:avLst/>
          </a:prstGeom>
          <a:noFill/>
        </p:spPr>
        <p:txBody>
          <a:bodyPr wrap="square" numCol="1"/>
          <a:lstStyle/>
          <a:p>
            <a:r>
              <a:rPr sz="2400" b="1">
                <a:solidFill>
                  <a:srgbClr val="FF0000"/>
                </a:solidFill>
                <a:latin typeface="Calibri"/>
              </a:rPr>
              <a:t>Multivariate Analysis</a:t>
            </a:r>
            <a:endParaRPr/>
          </a:p>
        </p:txBody>
      </p:sp>
      <p:sp>
        <p:nvSpPr>
          <p:cNvPr id="5" name="rect4"/>
          <p:cNvSpPr txBox="1"/>
          <p:nvPr/>
        </p:nvSpPr>
        <p:spPr>
          <a:xfrm>
            <a:off x="341416" y="3379473"/>
            <a:ext cx="10880551" cy="1260040"/>
          </a:xfrm>
          <a:prstGeom prst="rect">
            <a:avLst/>
          </a:prstGeom>
          <a:noFill/>
        </p:spPr>
        <p:txBody>
          <a:bodyPr wrap="square" numCol="1"/>
          <a:lstStyle/>
          <a:p>
            <a:pPr>
              <a:buChar char="•"/>
            </a:pPr>
            <a:r>
              <a:rPr>
                <a:latin typeface="Calibri"/>
              </a:rPr>
              <a:t>Explore the combined impact of multiple variables on the target variable (e.g., how does specialization and gender affect salary).</a:t>
            </a:r>
            <a:endParaRPr/>
          </a:p>
          <a:p>
            <a:pPr>
              <a:buChar char="•"/>
            </a:pPr>
            <a:r>
              <a:rPr>
                <a:latin typeface="Calibri"/>
              </a:rPr>
              <a:t>Potentially build predictive models to analyze trends and optimize recruitment.</a:t>
            </a:r>
          </a:p>
        </p:txBody>
      </p:sp>
      <p:sp>
        <p:nvSpPr>
          <p:cNvPr id="6" name="rect5"/>
          <p:cNvSpPr txBox="1"/>
          <p:nvPr/>
        </p:nvSpPr>
        <p:spPr>
          <a:xfrm>
            <a:off x="211957" y="647648"/>
            <a:ext cx="11369078" cy="1601444"/>
          </a:xfrm>
          <a:prstGeom prst="rect">
            <a:avLst/>
          </a:prstGeom>
          <a:noFill/>
        </p:spPr>
        <p:txBody>
          <a:bodyPr wrap="square" numCol="1"/>
          <a:lstStyle/>
          <a:p>
            <a:pPr>
              <a:buChar char="•"/>
            </a:pPr>
            <a:r>
              <a:rPr sz="1800">
                <a:latin typeface="Calibri"/>
              </a:rPr>
              <a:t>Analyzed relationships between variables (e.g., salary vs. college GPA, specialization vs. salary) to identify potential correlations. </a:t>
            </a:r>
            <a:endParaRPr/>
          </a:p>
          <a:p>
            <a:pPr>
              <a:buChar char="•"/>
            </a:pPr>
            <a:r>
              <a:t>Identified patterns between multiple variables and explored their significance.</a:t>
            </a:r>
          </a:p>
          <a:p>
            <a:pPr>
              <a:buChar char="•"/>
            </a:pPr>
            <a:r>
              <a:t>Visualized relationships through scatter plots, box plots, and bar charts.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V="1">
            <a:off x="860170" y="259059"/>
            <a:ext cx="2504359" cy="32644"/>
          </a:xfrm>
          <a:prstGeom prst="rect">
            <a:avLst/>
          </a:prstGeom>
        </p:spPr>
        <p:txBody>
          <a:bodyPr vert="horz" wrap="square" lIns="0" tIns="16510" rIns="0" bIns="0" numCol="1" rtlCol="0">
            <a:spAutoFit/>
          </a:bodyPr>
          <a:lstStyle/>
          <a:p>
            <a:pPr marL="12700">
              <a:lnSpc>
                <a:spcPct val="100000"/>
              </a:lnSpc>
              <a:spcBef>
                <a:spcPts val="130"/>
              </a:spcBef>
            </a:pPr>
            <a:endParaRPr sz="2750">
              <a:latin typeface="Times New Roman"/>
              <a:cs typeface="Times New Roman"/>
            </a:endParaRPr>
          </a:p>
        </p:txBody>
      </p:sp>
      <p:sp>
        <p:nvSpPr>
          <p:cNvPr id="3" name="object 3"/>
          <p:cNvSpPr txBox="1"/>
          <p:nvPr/>
        </p:nvSpPr>
        <p:spPr>
          <a:xfrm>
            <a:off x="182472" y="992148"/>
            <a:ext cx="11369207" cy="4377439"/>
          </a:xfrm>
          <a:prstGeom prst="rect">
            <a:avLst/>
          </a:prstGeom>
        </p:spPr>
        <p:txBody>
          <a:bodyPr vert="horz" wrap="square" lIns="0" tIns="62865" rIns="0" bIns="0" numCol="1" rtlCol="0">
            <a:spAutoFit/>
          </a:bodyPr>
          <a:lstStyle/>
          <a:p>
            <a:pPr marL="12700">
              <a:lnSpc>
                <a:spcPct val="100000"/>
              </a:lnSpc>
              <a:spcBef>
                <a:spcPts val="495"/>
              </a:spcBef>
            </a:pPr>
            <a:r>
              <a:rPr b="1">
                <a:latin typeface="Calibri"/>
              </a:rPr>
              <a:t>The analysis of the employee dataset has provided valuable insights into the company's workforce demographics, skillsets, and compensation trends. Key findings include:</a:t>
            </a:r>
            <a:endParaRPr sz="1400">
              <a:latin typeface="Times New Roman"/>
              <a:cs typeface="Times New Roman"/>
            </a:endParaRPr>
          </a:p>
          <a:p>
            <a:pPr marL="12700">
              <a:lnSpc>
                <a:spcPct val="100000"/>
              </a:lnSpc>
              <a:spcBef>
                <a:spcPts val="495"/>
              </a:spcBef>
            </a:pPr>
            <a:r>
              <a:rPr b="1">
                <a:latin typeface="Calibri"/>
              </a:rPr>
              <a:t>Gender Imbalance:</a:t>
            </a:r>
            <a:r>
              <a:rPr>
                <a:latin typeface="Calibri"/>
              </a:rPr>
              <a:t>A significant gender imbalance exists, with a majority of employees being male, potentially hindering diversity and inclusion efforts.</a:t>
            </a:r>
          </a:p>
          <a:p>
            <a:pPr marL="12700">
              <a:lnSpc>
                <a:spcPct val="100000"/>
              </a:lnSpc>
              <a:spcBef>
                <a:spcPts val="495"/>
              </a:spcBef>
            </a:pPr>
            <a:r>
              <a:rPr b="1">
                <a:latin typeface="Calibri"/>
              </a:rPr>
              <a:t>Specialization and Salary:</a:t>
            </a:r>
            <a:r>
              <a:rPr>
                <a:latin typeface="Calibri"/>
              </a:rPr>
              <a:t> Certain specializations, such as Polymer Technology, command higher average salaries, highlighting potential growth areas and specialized skill demand.</a:t>
            </a:r>
          </a:p>
          <a:p>
            <a:pPr marL="12700">
              <a:lnSpc>
                <a:spcPct val="100000"/>
              </a:lnSpc>
              <a:spcBef>
                <a:spcPts val="495"/>
              </a:spcBef>
            </a:pPr>
            <a:r>
              <a:rPr b="1">
                <a:latin typeface="Calibri"/>
              </a:rPr>
              <a:t>College Tier and Performance:</a:t>
            </a:r>
            <a:r>
              <a:rPr>
                <a:latin typeface="Calibri"/>
              </a:rPr>
              <a:t> While most employees are from Tier 2 colleges, a weak positive correlation between college GPA and salary suggests that academic performance is a factor in determining compensation.</a:t>
            </a:r>
          </a:p>
          <a:p>
            <a:pPr marL="12700">
              <a:lnSpc>
                <a:spcPct val="100000"/>
              </a:lnSpc>
              <a:spcBef>
                <a:spcPts val="495"/>
              </a:spcBef>
            </a:pPr>
            <a:r>
              <a:rPr b="1">
                <a:latin typeface="Calibri"/>
              </a:rPr>
              <a:t>Location and Designation:</a:t>
            </a:r>
            <a:r>
              <a:rPr>
                <a:latin typeface="Calibri"/>
              </a:rPr>
              <a:t> Bangalore is a prominent employment hub, and the 'Software Engineer' role is the most frequent, reflecting the company's focus on software development.</a:t>
            </a:r>
          </a:p>
          <a:p>
            <a:pPr marL="12700">
              <a:lnSpc>
                <a:spcPct val="100000"/>
              </a:lnSpc>
              <a:spcBef>
                <a:spcPts val="495"/>
              </a:spcBef>
            </a:pPr>
            <a:r>
              <a:rPr b="1">
                <a:latin typeface="Calibri"/>
              </a:rPr>
              <a:t>Age Distribution:</a:t>
            </a:r>
            <a:r>
              <a:rPr>
                <a:latin typeface="Calibri"/>
              </a:rPr>
              <a:t>The majority of employees fall within the 32-35 age range, indicating a relatively mature workforce.</a:t>
            </a:r>
          </a:p>
          <a:p>
            <a:pPr marL="12700">
              <a:lnSpc>
                <a:spcPct val="100000"/>
              </a:lnSpc>
              <a:spcBef>
                <a:spcPts val="495"/>
              </a:spcBef>
            </a:pPr>
            <a:endParaRPr>
              <a:latin typeface="Calibri"/>
            </a:endParaRPr>
          </a:p>
        </p:txBody>
      </p:sp>
      <p:sp>
        <p:nvSpPr>
          <p:cNvPr id="4" name="rect3"/>
          <p:cNvSpPr txBox="1"/>
          <p:nvPr/>
        </p:nvSpPr>
        <p:spPr>
          <a:xfrm>
            <a:off x="70652" y="235506"/>
            <a:ext cx="4916105" cy="694729"/>
          </a:xfrm>
          <a:prstGeom prst="rect">
            <a:avLst/>
          </a:prstGeom>
          <a:noFill/>
        </p:spPr>
        <p:txBody>
          <a:bodyPr wrap="square" numCol="1"/>
          <a:lstStyle/>
          <a:p>
            <a:r>
              <a:rPr sz="2400" b="1">
                <a:solidFill>
                  <a:srgbClr val="FF0000"/>
                </a:solidFill>
                <a:latin typeface="Calibri"/>
              </a:rPr>
              <a:t>Final 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flipH="1">
            <a:off x="12058022" y="2995971"/>
            <a:ext cx="16172" cy="1028343"/>
          </a:xfrm>
        </p:spPr>
        <p:txBody>
          <a:bodyPr numCol="1"/>
          <a:lstStyle/>
          <a:p>
            <a:endParaRPr dirty="0"/>
          </a:p>
        </p:txBody>
      </p:sp>
      <p:sp>
        <p:nvSpPr>
          <p:cNvPr id="3" name="Holder 3"/>
          <p:cNvSpPr>
            <a:spLocks noGrp="1"/>
          </p:cNvSpPr>
          <p:nvPr>
            <p:ph type="body" idx="1"/>
          </p:nvPr>
        </p:nvSpPr>
        <p:spPr>
          <a:xfrm>
            <a:off x="341416" y="800576"/>
            <a:ext cx="11033632" cy="3579878"/>
          </a:xfrm>
        </p:spPr>
        <p:txBody>
          <a:bodyPr numCol="1"/>
          <a:lstStyle/>
          <a:p>
            <a:r>
              <a:rPr sz="1800" b="1">
                <a:latin typeface="Calibri"/>
              </a:rPr>
              <a:t>Promote Diversity and Inclusion:</a:t>
            </a:r>
            <a:r>
              <a:rPr sz="1800">
                <a:latin typeface="Calibri"/>
              </a:rPr>
              <a:t>Implement targeted recruitment strategies to attract and retain female talent, especially in underrepresented specializations.</a:t>
            </a:r>
            <a:endParaRPr/>
          </a:p>
          <a:p>
            <a:r>
              <a:rPr sz="1800" b="1">
                <a:latin typeface="Calibri"/>
              </a:rPr>
              <a:t>Salary Fairness and Equity Analysis:</a:t>
            </a:r>
            <a:r>
              <a:rPr sz="1800">
                <a:latin typeface="Calibri"/>
              </a:rPr>
              <a:t>Conduct a comprehensive review of the salary structure to identify and address potential gender pay gaps or other inequities.</a:t>
            </a:r>
          </a:p>
          <a:p>
            <a:r>
              <a:rPr sz="1800" b="1">
                <a:latin typeface="Calibri"/>
              </a:rPr>
              <a:t>Talent Development and Retention:</a:t>
            </a:r>
            <a:r>
              <a:rPr sz="1800">
                <a:latin typeface="Calibri"/>
              </a:rPr>
              <a:t>Develop training and development programs aligned with specialized skills and emerging technologies to enhance employee capabilities and retention.</a:t>
            </a:r>
          </a:p>
          <a:p>
            <a:r>
              <a:rPr sz="1800" b="1">
                <a:latin typeface="Calibri"/>
              </a:rPr>
              <a:t>Strategic Workforce Planning:</a:t>
            </a:r>
            <a:r>
              <a:rPr sz="1800">
                <a:latin typeface="Calibri"/>
              </a:rPr>
              <a:t>Utilize data-driven insights to optimize workforce planning, address potential skill gaps, and anticipate future talent needs.</a:t>
            </a:r>
          </a:p>
          <a:p>
            <a:r>
              <a:rPr sz="1800" b="1">
                <a:latin typeface="Calibri"/>
              </a:rPr>
              <a:t>Employee Engagement and Satisfaction:</a:t>
            </a:r>
            <a:r>
              <a:rPr sz="1800">
                <a:latin typeface="Calibri"/>
              </a:rPr>
              <a:t>Implement targeted initiatives to cater to the needs and preferences of different employee segments, fostering a positive and productive work environment.</a:t>
            </a:r>
          </a:p>
          <a:p>
            <a:endParaRPr sz="1800">
              <a:latin typeface="Calibri"/>
            </a:endParaRPr>
          </a:p>
        </p:txBody>
      </p:sp>
      <p:sp>
        <p:nvSpPr>
          <p:cNvPr id="4" name="rect3"/>
          <p:cNvSpPr txBox="1"/>
          <p:nvPr/>
        </p:nvSpPr>
        <p:spPr>
          <a:xfrm>
            <a:off x="312013" y="258961"/>
            <a:ext cx="7942421" cy="600644"/>
          </a:xfrm>
          <a:prstGeom prst="rect">
            <a:avLst/>
          </a:prstGeom>
          <a:noFill/>
        </p:spPr>
        <p:txBody>
          <a:bodyPr wrap="square" numCol="1"/>
          <a:lstStyle/>
          <a:p>
            <a:r>
              <a:rPr sz="2400" b="1">
                <a:solidFill>
                  <a:srgbClr val="FF0000"/>
                </a:solidFill>
                <a:latin typeface="Calibri"/>
              </a:rPr>
              <a:t>Recommendations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920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MT</vt:lpstr>
      <vt:lpstr>Bahnschrift</vt:lpstr>
      <vt:lpstr>Calibri</vt:lpstr>
      <vt:lpstr>Palatino Linotype</vt:lpstr>
      <vt:lpstr>Tahoma</vt:lpstr>
      <vt:lpstr>Times New Roman</vt:lpstr>
      <vt:lpstr>Office Theme</vt:lpstr>
      <vt:lpstr>PowerPoint Presentation</vt:lpstr>
      <vt:lpstr>About me</vt:lpstr>
      <vt:lpstr>Agenda</vt:lpstr>
      <vt:lpstr>The primary goal is to analyze the employment outcomes of engineering graduates, specifically focusing on salaries, job titles, and job locations. This analysis aims to identify key factors influencing these outcomes.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Harsha ㅤ</cp:lastModifiedBy>
  <cp:revision>1</cp:revision>
  <dcterms:created xsi:type="dcterms:W3CDTF">2024-10-06T12:35:14Z</dcterms:created>
  <dcterms:modified xsi:type="dcterms:W3CDTF">2024-10-11T14:05:23Z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2024-10-03T00:00:00Z</vt:filetime>
  </property>
  <property fmtid="{D5CDD505-2E9C-101B-9397-08002B2CF9AE}" pid="3" name="LastSaved">
    <vt:filetime>2024-10-06T00:00:00Z</vt:filetime>
  </property>
</Properties>
</file>