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4"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2057400"/>
            <a:ext cx="10591800" cy="669925"/>
          </a:xfrm>
          <a:prstGeom prst="rect">
            <a:avLst/>
          </a:prstGeom>
        </p:spPr>
        <p:txBody>
          <a:bodyPr vert="horz" wrap="square" lIns="0" tIns="16510" rIns="0" bIns="0" rtlCol="0">
            <a:spAutoFit/>
          </a:bodyPr>
          <a:lstStyle/>
          <a:p>
            <a:pPr marL="12700">
              <a:lnSpc>
                <a:spcPct val="100000"/>
              </a:lnSpc>
              <a:spcBef>
                <a:spcPts val="130"/>
              </a:spcBef>
            </a:pPr>
            <a:r>
              <a:rPr lang="en-US" sz="4250" dirty="0"/>
              <a:t>Chatbot with Gemini API Integration​</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3" name="object 7"/>
          <p:cNvSpPr txBox="1"/>
          <p:nvPr/>
        </p:nvSpPr>
        <p:spPr>
          <a:xfrm>
            <a:off x="2743200" y="4185759"/>
            <a:ext cx="8458200" cy="1017905"/>
          </a:xfrm>
          <a:prstGeom prst="rect">
            <a:avLst/>
          </a:prstGeom>
        </p:spPr>
        <p:txBody>
          <a:bodyPr vert="horz" wrap="square" lIns="0" tIns="16510" rIns="0" bIns="0" rtlCol="0">
            <a:spAutoFit/>
          </a:bodyPr>
          <a:lstStyle/>
          <a:p>
            <a:pPr marL="3213735" marR="0" lvl="0" indent="0" algn="r" defTabSz="914400" eaLnBrk="1" fontAlgn="auto" latinLnBrk="0" hangingPunct="1">
              <a:lnSpc>
                <a:spcPct val="100000"/>
              </a:lnSpc>
              <a:spcBef>
                <a:spcPts val="130"/>
              </a:spcBef>
              <a:spcAft>
                <a:spcPts val="0"/>
              </a:spcAft>
              <a:buClrTx/>
              <a:buSzTx/>
              <a:buFontTx/>
              <a:buNone/>
              <a:defRPr/>
            </a:pPr>
            <a:r>
              <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rPr>
              <a:t> V HARSHA VARDHINI </a:t>
            </a:r>
          </a:p>
          <a:p>
            <a:pPr marL="3213735" marR="0" lvl="0" indent="0" algn="r" defTabSz="914400" eaLnBrk="1" fontAlgn="auto" latinLnBrk="0" hangingPunct="1">
              <a:lnSpc>
                <a:spcPct val="100000"/>
              </a:lnSpc>
              <a:spcBef>
                <a:spcPts val="130"/>
              </a:spcBef>
              <a:spcAft>
                <a:spcPts val="0"/>
              </a:spcAft>
              <a:buClrTx/>
              <a:buSzTx/>
              <a:buFontTx/>
              <a:buNone/>
              <a:defRPr/>
            </a:pPr>
            <a:r>
              <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rPr>
              <a:t>2021503512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00200" y="1676400"/>
            <a:ext cx="6629400" cy="3969385"/>
          </a:xfrm>
          <a:prstGeom prst="rect">
            <a:avLst/>
          </a:prstGeom>
          <a:noFill/>
        </p:spPr>
        <p:txBody>
          <a:bodyPr wrap="square" rtlCol="0">
            <a:spAutoFit/>
          </a:bodyPr>
          <a:lstStyle/>
          <a:p>
            <a:pPr lvl="1" indent="0">
              <a:buFont typeface="Arial" panose="020B0604020202020204" pitchFamily="34" charset="0"/>
              <a:buNone/>
            </a:pPr>
            <a:endParaRPr lang="en-US" sz="2800" dirty="0">
              <a:latin typeface="燪ï餻熵"/>
            </a:endParaRPr>
          </a:p>
          <a:p>
            <a:pPr lvl="1">
              <a:buFont typeface="Arial" panose="020B0604020202020204" pitchFamily="34" charset="0"/>
              <a:buChar char="•"/>
            </a:pPr>
            <a:r>
              <a:rPr lang="en-US" sz="2800" dirty="0">
                <a:latin typeface="燪ï餻熵"/>
              </a:rPr>
              <a:t> Problem Statement</a:t>
            </a:r>
          </a:p>
          <a:p>
            <a:pPr lvl="1">
              <a:buFont typeface="Arial" panose="020B0604020202020204" pitchFamily="34" charset="0"/>
              <a:buChar char="•"/>
            </a:pPr>
            <a:r>
              <a:rPr lang="en-US" sz="2800" dirty="0">
                <a:latin typeface="燪ï餻熵"/>
              </a:rPr>
              <a:t> Project Overview</a:t>
            </a:r>
          </a:p>
          <a:p>
            <a:pPr lvl="1">
              <a:buFont typeface="Arial" panose="020B0604020202020204" pitchFamily="34" charset="0"/>
              <a:buChar char="•"/>
            </a:pPr>
            <a:r>
              <a:rPr lang="en-US" sz="2800" dirty="0">
                <a:latin typeface="燪ï餻熵"/>
              </a:rPr>
              <a:t> </a:t>
            </a:r>
            <a:r>
              <a:rPr lang="en-IN" altLang="en-US" sz="2800" dirty="0">
                <a:latin typeface="燪ï餻熵"/>
              </a:rPr>
              <a:t>libraries used</a:t>
            </a:r>
            <a:endParaRPr lang="en-US" sz="2800" dirty="0">
              <a:latin typeface="燪ï餻熵"/>
            </a:endParaRPr>
          </a:p>
          <a:p>
            <a:pPr lvl="1">
              <a:buFont typeface="Arial" panose="020B0604020202020204" pitchFamily="34" charset="0"/>
              <a:buChar char="•"/>
            </a:pPr>
            <a:r>
              <a:rPr lang="en-US" sz="2800" dirty="0">
                <a:latin typeface="燪ï餻熵"/>
              </a:rPr>
              <a:t> Modeling</a:t>
            </a:r>
          </a:p>
          <a:p>
            <a:pPr lvl="1">
              <a:buFont typeface="Arial" panose="020B0604020202020204" pitchFamily="34" charset="0"/>
              <a:buChar char="•"/>
            </a:pPr>
            <a:r>
              <a:rPr lang="en-IN" altLang="en-US" sz="2800" dirty="0">
                <a:latin typeface="燪ï餻熵"/>
              </a:rPr>
              <a:t> Implementation</a:t>
            </a:r>
          </a:p>
          <a:p>
            <a:pPr lvl="1">
              <a:buFont typeface="Arial" panose="020B0604020202020204" pitchFamily="34" charset="0"/>
              <a:buChar char="•"/>
            </a:pPr>
            <a:r>
              <a:rPr lang="en-IN" altLang="en-US" sz="2800" dirty="0">
                <a:latin typeface="燪ï餻熵"/>
              </a:rPr>
              <a:t> Result</a:t>
            </a:r>
            <a:endParaRPr lang="en-US" sz="2800" dirty="0">
              <a:latin typeface="燪ï餻熵"/>
            </a:endParaRPr>
          </a:p>
          <a:p>
            <a:pPr lvl="1">
              <a:buFont typeface="Arial" panose="020B0604020202020204" pitchFamily="34" charset="0"/>
              <a:buChar char="•"/>
            </a:pPr>
            <a:r>
              <a:rPr lang="en-US" sz="2800" dirty="0">
                <a:latin typeface="燪ï餻熵"/>
              </a:rPr>
              <a:t> Conclusion</a:t>
            </a:r>
          </a:p>
          <a:p>
            <a:pPr lvl="1">
              <a:buFont typeface="Arial" panose="020B0604020202020204" pitchFamily="34" charset="0"/>
              <a:buChar char="•"/>
            </a:pPr>
            <a:endParaRPr lang="en-US" sz="2800" dirty="0">
              <a:latin typeface="燪ï餻熵"/>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429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p:cNvSpPr txBox="1"/>
          <p:nvPr/>
        </p:nvSpPr>
        <p:spPr>
          <a:xfrm>
            <a:off x="1219200" y="1905000"/>
            <a:ext cx="6477000" cy="3538220"/>
          </a:xfrm>
          <a:prstGeom prst="rect">
            <a:avLst/>
          </a:prstGeom>
          <a:noFill/>
        </p:spPr>
        <p:txBody>
          <a:bodyPr wrap="square" rtlCol="0">
            <a:spAutoFit/>
          </a:bodyPr>
          <a:lstStyle/>
          <a:p>
            <a:pPr>
              <a:buFont typeface="Arial" panose="020B0604020202020204" pitchFamily="34" charset="0"/>
              <a:buChar char="•"/>
            </a:pPr>
            <a:r>
              <a:rPr lang="en-US" sz="3200" dirty="0"/>
              <a:t>Traditional search engines often fail to provide accurate and contextually relevant information in real-time.​</a:t>
            </a:r>
          </a:p>
          <a:p>
            <a:pPr>
              <a:buFont typeface="Arial" panose="020B0604020202020204" pitchFamily="34" charset="0"/>
              <a:buChar char="•"/>
            </a:pPr>
            <a:endParaRPr lang="en-US" sz="3200" dirty="0"/>
          </a:p>
          <a:p>
            <a:pPr>
              <a:buFont typeface="Arial" panose="020B0604020202020204" pitchFamily="34" charset="0"/>
              <a:buChar char="•"/>
            </a:pPr>
            <a:r>
              <a:rPr lang="en-US" sz="3200" dirty="0"/>
              <a:t>Users experience frustration due to the inefficiency of manual search processes.​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62000" y="2286000"/>
            <a:ext cx="6248400" cy="3538220"/>
          </a:xfrm>
          <a:prstGeom prst="rect">
            <a:avLst/>
          </a:prstGeom>
          <a:noFill/>
        </p:spPr>
        <p:txBody>
          <a:bodyPr wrap="square" rtlCol="0">
            <a:spAutoFit/>
          </a:bodyPr>
          <a:lstStyle/>
          <a:p>
            <a:pPr>
              <a:buFont typeface="Arial" panose="020B0604020202020204" pitchFamily="34" charset="0"/>
              <a:buChar char="•"/>
            </a:pPr>
            <a:r>
              <a:rPr lang="en-US" sz="2800" dirty="0"/>
              <a:t>The project aims to develop a chatbot powered by the Gemini API to address the limitations of traditional search engines.​</a:t>
            </a:r>
          </a:p>
          <a:p>
            <a:pPr>
              <a:buFont typeface="Arial" panose="020B0604020202020204" pitchFamily="34" charset="0"/>
              <a:buChar char="•"/>
            </a:pPr>
            <a:endParaRPr lang="en-US" sz="2800" dirty="0"/>
          </a:p>
          <a:p>
            <a:pPr>
              <a:buFont typeface="Arial" panose="020B0604020202020204" pitchFamily="34" charset="0"/>
              <a:buChar char="•"/>
            </a:pPr>
            <a:r>
              <a:rPr lang="en-US" sz="2800" dirty="0"/>
              <a:t> The chatbot will enable users to ask questions and receive instant responses, enhancing the overall search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lstStyle/>
          <a:p>
            <a:pPr marL="12700">
              <a:lnSpc>
                <a:spcPct val="100000"/>
              </a:lnSpc>
              <a:spcBef>
                <a:spcPts val="130"/>
              </a:spcBef>
            </a:pPr>
            <a:r>
              <a:rPr lang="en-IN" sz="3200"/>
              <a:t>Libraries Used</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87453" y="1595021"/>
            <a:ext cx="7105073" cy="5262979"/>
          </a:xfrm>
          <a:prstGeom prst="rect">
            <a:avLst/>
          </a:prstGeom>
          <a:noFill/>
        </p:spPr>
        <p:txBody>
          <a:bodyPr wrap="square" rtlCol="0">
            <a:spAutoFit/>
          </a:bodyPr>
          <a:lstStyle/>
          <a:p>
            <a:pPr>
              <a:buFont typeface="Arial" panose="020B0604020202020204" pitchFamily="34" charset="0"/>
              <a:buChar char="•"/>
            </a:pPr>
            <a:r>
              <a:rPr lang="en-US" sz="2800" dirty="0"/>
              <a:t>Flask: A micro web framework for building web applications in Python.​</a:t>
            </a:r>
          </a:p>
          <a:p>
            <a:pPr>
              <a:buFont typeface="Arial" panose="020B0604020202020204" pitchFamily="34" charset="0"/>
              <a:buChar char="•"/>
            </a:pPr>
            <a:endParaRPr lang="en-US" sz="2800" dirty="0"/>
          </a:p>
          <a:p>
            <a:pPr>
              <a:buFont typeface="Arial" panose="020B0604020202020204" pitchFamily="34" charset="0"/>
              <a:buChar char="•"/>
            </a:pPr>
            <a:r>
              <a:rPr lang="en-US" sz="2800" dirty="0"/>
              <a:t>Gemini API: A powerful AI platform that enables developers to build conversational AI applications.​</a:t>
            </a:r>
          </a:p>
          <a:p>
            <a:pPr indent="0">
              <a:buFont typeface="Arial" panose="020B0604020202020204" pitchFamily="34" charset="0"/>
              <a:buNone/>
            </a:pPr>
            <a:endParaRPr lang="en-US" sz="2800" dirty="0"/>
          </a:p>
          <a:p>
            <a:pPr>
              <a:buFont typeface="Arial" panose="020B0604020202020204" pitchFamily="34" charset="0"/>
              <a:buChar char="•"/>
            </a:pPr>
            <a:r>
              <a:rPr lang="en-US" sz="2800" dirty="0"/>
              <a:t> </a:t>
            </a:r>
            <a:r>
              <a:rPr lang="en-IN" sz="2800" dirty="0"/>
              <a:t>Requests: Requests is a simple HTTP library for Python used to make HTTP requests to external APIs. It’s likely used to communicate with the Gemini API server.</a:t>
            </a:r>
            <a:endParaRPr lang="en-US" sz="2800" dirty="0"/>
          </a:p>
          <a:p>
            <a:pPr>
              <a:buFont typeface="Arial" panose="020B0604020202020204" pitchFamily="34" charset="0"/>
              <a:buChar char="•"/>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87345" y="857885"/>
            <a:ext cx="7433945" cy="567055"/>
          </a:xfrm>
          <a:prstGeom prst="rect">
            <a:avLst/>
          </a:prstGeom>
        </p:spPr>
        <p:txBody>
          <a:bodyPr vert="horz" wrap="square" lIns="0" tIns="13335" rIns="0" bIns="0" rtlCol="0">
            <a:spAutoFit/>
          </a:bodyPr>
          <a:lstStyle/>
          <a:p>
            <a:pPr marL="12700">
              <a:lnSpc>
                <a:spcPct val="100000"/>
              </a:lnSpc>
              <a:spcBef>
                <a:spcPts val="105"/>
              </a:spcBef>
            </a:pPr>
            <a:r>
              <a:rPr lang="en-IN" sz="3600"/>
              <a:t>Modeling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2971800" y="1762125"/>
            <a:ext cx="6477000" cy="2676525"/>
          </a:xfrm>
          <a:prstGeom prst="rect">
            <a:avLst/>
          </a:prstGeom>
          <a:noFill/>
        </p:spPr>
        <p:txBody>
          <a:bodyPr wrap="square" rtlCol="0">
            <a:spAutoFit/>
          </a:bodyPr>
          <a:lstStyle/>
          <a:p>
            <a:pPr>
              <a:buFont typeface="Arial" panose="020B0604020202020204" pitchFamily="34" charset="0"/>
              <a:buChar char="•"/>
            </a:pPr>
            <a:r>
              <a:rPr lang="en-US" sz="2800" dirty="0"/>
              <a:t>The chatbot is built using the Gemini-1.0-pro model provided by the Gemini API.​</a:t>
            </a:r>
          </a:p>
          <a:p>
            <a:pPr>
              <a:buFont typeface="Arial" panose="020B0604020202020204" pitchFamily="34" charset="0"/>
              <a:buChar char="•"/>
            </a:pPr>
            <a:endParaRPr lang="en-US" sz="2800" dirty="0"/>
          </a:p>
          <a:p>
            <a:pPr>
              <a:buFont typeface="Arial" panose="020B0604020202020204" pitchFamily="34" charset="0"/>
              <a:buChar char="•"/>
            </a:pPr>
            <a:r>
              <a:rPr lang="en-US" sz="2800" dirty="0"/>
              <a:t>  This model is specifically trained for conversational AI tasks, ensuring high-quality responses to user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7</a:t>
            </a:fld>
            <a:endParaRPr sz="1100">
              <a:latin typeface="Trebuchet MS" panose="020B0603020202020204"/>
              <a:cs typeface="Trebuchet MS" panose="020B0603020202020204"/>
            </a:endParaRPr>
          </a:p>
        </p:txBody>
      </p:sp>
      <p:sp>
        <p:nvSpPr>
          <p:cNvPr id="8" name="object 8"/>
          <p:cNvSpPr txBox="1"/>
          <p:nvPr/>
        </p:nvSpPr>
        <p:spPr>
          <a:xfrm>
            <a:off x="739775" y="290830"/>
            <a:ext cx="6927850" cy="751840"/>
          </a:xfrm>
          <a:prstGeom prst="rect">
            <a:avLst/>
          </a:prstGeom>
        </p:spPr>
        <p:txBody>
          <a:bodyPr vert="horz" wrap="square" lIns="0" tIns="13335" rIns="0" bIns="0" rtlCol="0">
            <a:spAutoFit/>
          </a:bodyPr>
          <a:lstStyle/>
          <a:p>
            <a:pPr marL="12700">
              <a:lnSpc>
                <a:spcPct val="100000"/>
              </a:lnSpc>
              <a:spcBef>
                <a:spcPts val="105"/>
              </a:spcBef>
            </a:pPr>
            <a:r>
              <a:rPr lang="en-IN" sz="4800">
                <a:latin typeface="Trebuchet MS" panose="020B0603020202020204"/>
                <a:cs typeface="Trebuchet MS" panose="020B0603020202020204"/>
              </a:rPr>
              <a:t>Implementation</a:t>
            </a:r>
          </a:p>
        </p:txBody>
      </p:sp>
      <p:sp>
        <p:nvSpPr>
          <p:cNvPr id="10" name="TextBox 9"/>
          <p:cNvSpPr txBox="1"/>
          <p:nvPr/>
        </p:nvSpPr>
        <p:spPr>
          <a:xfrm>
            <a:off x="838200" y="1447800"/>
            <a:ext cx="6858000" cy="5217795"/>
          </a:xfrm>
          <a:prstGeom prst="rect">
            <a:avLst/>
          </a:prstGeom>
          <a:noFill/>
        </p:spPr>
        <p:txBody>
          <a:bodyPr wrap="square" rtlCol="0">
            <a:noAutofit/>
          </a:bodyPr>
          <a:lstStyle/>
          <a:p>
            <a:pPr indent="0">
              <a:buFont typeface="Arial" panose="020B0604020202020204" pitchFamily="34" charset="0"/>
              <a:buNone/>
            </a:pPr>
            <a:r>
              <a:rPr lang="en-US" sz="2400" dirty="0"/>
              <a:t>The implementation of the Chatbot with Gemini API Integration project involves the following steps:​</a:t>
            </a:r>
          </a:p>
          <a:p>
            <a:pPr>
              <a:buFont typeface="Arial" panose="020B0604020202020204" pitchFamily="34" charset="0"/>
              <a:buChar char="•"/>
            </a:pPr>
            <a:r>
              <a:rPr lang="en-US" sz="2400" dirty="0"/>
              <a:t>1. Set up a Flask-based web application to serve as the chatbot interface.​</a:t>
            </a:r>
          </a:p>
          <a:p>
            <a:pPr>
              <a:buFont typeface="Arial" panose="020B0604020202020204" pitchFamily="34" charset="0"/>
              <a:buChar char="•"/>
            </a:pPr>
            <a:r>
              <a:rPr lang="en-US" sz="2400" dirty="0"/>
              <a:t>2. Configure the Gemini API to handle user queries and generate responses.​</a:t>
            </a:r>
          </a:p>
          <a:p>
            <a:pPr indent="0">
              <a:buFont typeface="Arial" panose="020B0604020202020204" pitchFamily="34" charset="0"/>
              <a:buNone/>
            </a:pPr>
            <a:r>
              <a:rPr lang="en-US" sz="2400" dirty="0"/>
              <a:t>3. Develop the user interface to enable users to input questions and receive responses in real-time.​</a:t>
            </a:r>
          </a:p>
          <a:p>
            <a:pPr>
              <a:buFont typeface="Arial" panose="020B0604020202020204" pitchFamily="34" charset="0"/>
              <a:buChar char="•"/>
            </a:pPr>
            <a:r>
              <a:rPr lang="en-US" sz="2400" dirty="0"/>
              <a:t>4. Test the chatbot's functionality and performance to ensure accurate and timely responses.​</a:t>
            </a:r>
          </a:p>
          <a:p>
            <a:pPr indent="0">
              <a:buFont typeface="Arial" panose="020B0604020202020204" pitchFamily="34" charset="0"/>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895600" y="1905000"/>
            <a:ext cx="6019800" cy="3046095"/>
          </a:xfrm>
          <a:prstGeom prst="rect">
            <a:avLst/>
          </a:prstGeom>
          <a:noFill/>
        </p:spPr>
        <p:txBody>
          <a:bodyPr wrap="square" rtlCol="0">
            <a:spAutoFit/>
          </a:bodyPr>
          <a:lstStyle/>
          <a:p>
            <a:pPr>
              <a:buFont typeface="Arial" panose="020B0604020202020204" pitchFamily="34" charset="0"/>
              <a:buChar char="•"/>
            </a:pPr>
            <a:r>
              <a:rPr lang="en-US" sz="2400" dirty="0"/>
              <a:t>During testing, the chatbot achieved an impressive accuracy rate in providing relevant responses to user queries.​</a:t>
            </a:r>
          </a:p>
          <a:p>
            <a:pPr>
              <a:buFont typeface="Arial" panose="020B0604020202020204" pitchFamily="34" charset="0"/>
              <a:buChar char="•"/>
            </a:pPr>
            <a:endParaRPr lang="en-US" sz="2400" dirty="0"/>
          </a:p>
          <a:p>
            <a:pPr>
              <a:buFont typeface="Arial" panose="020B0604020202020204" pitchFamily="34" charset="0"/>
              <a:buChar char="•"/>
            </a:pPr>
            <a:r>
              <a:rPr lang="en-US" sz="2400" dirty="0"/>
              <a:t> User feedback and engagement metrics indicate a high level of satisfaction with the chatbot's performance, validating its effectiveness in addressing user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015" y="385445"/>
            <a:ext cx="5855970" cy="751840"/>
          </a:xfrm>
          <a:prstGeom prst="rect">
            <a:avLst/>
          </a:prstGeom>
        </p:spPr>
        <p:txBody>
          <a:bodyPr vert="horz" wrap="square" lIns="0" tIns="13335" rIns="0" bIns="0" rtlCol="0">
            <a:spAutoFit/>
          </a:bodyPr>
          <a:lstStyle/>
          <a:p>
            <a:pPr marL="12700">
              <a:lnSpc>
                <a:spcPct val="100000"/>
              </a:lnSpc>
              <a:spcBef>
                <a:spcPts val="105"/>
              </a:spcBef>
            </a:pPr>
            <a:r>
              <a:rPr lang="en-IN" dirty="0"/>
              <a:t>Conclusion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 name="TextBox 9"/>
          <p:cNvSpPr txBox="1"/>
          <p:nvPr/>
        </p:nvSpPr>
        <p:spPr>
          <a:xfrm>
            <a:off x="1295400" y="1828800"/>
            <a:ext cx="7162800" cy="3415030"/>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Chatbot with Gemini API Integration project showcases the potential of AI-powered chatbots to revolutionize the way users access information online. By leveraging the advanced capabilities of the Gemini API, the chatbot delivers personalized and contextually relevant responses, enhancing the overall search experience. Moving forward, further enhancements and optimizations can be explored to expand the chatbot's capabilities and reach.​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Microsoft Office PowerPoint</Application>
  <PresentationFormat>Widescreen</PresentationFormat>
  <Paragraphs>85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Chatbot with Gemini API Integration​</vt:lpstr>
      <vt:lpstr>AGENDA</vt:lpstr>
      <vt:lpstr>PROBLEM STATEMENT</vt:lpstr>
      <vt:lpstr>PROJECT OVERVIEW</vt:lpstr>
      <vt:lpstr>Libraries Used</vt:lpstr>
      <vt:lpstr>Modeling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AMARNATH M (2021503318)</dc:title>
  <dc:creator>Amarnath M</dc:creator>
  <cp:lastModifiedBy>Harsha Vardhini</cp:lastModifiedBy>
  <cp:revision>5</cp:revision>
  <dcterms:created xsi:type="dcterms:W3CDTF">2024-04-28T15:28:00Z</dcterms:created>
  <dcterms:modified xsi:type="dcterms:W3CDTF">2024-04-29T18:18:45Z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2024-04-28T05:30:00Z</vt:filetime>
  </property>
  <property fmtid="{D5CDD505-2E9C-101B-9397-08002B2CF9AE}" pid="4" name="ICV">
    <vt:lpwstr>89702F854A954E38BBB677E7ADC4F456_13</vt:lpwstr>
  </property>
  <property fmtid="{D5CDD505-2E9C-101B-9397-08002B2CF9AE}" pid="5" name="KSOProductBuildVer">
    <vt:lpwstr>1033-12.2.0.13472</vt:lpwstr>
  </property>
</Properties>
</file>