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385" r:id="rId6"/>
    <p:sldId id="374" r:id="rId7"/>
    <p:sldId id="378" r:id="rId8"/>
    <p:sldId id="386" r:id="rId9"/>
    <p:sldId id="377" r:id="rId10"/>
    <p:sldId id="382" r:id="rId11"/>
    <p:sldId id="383" r:id="rId12"/>
    <p:sldId id="384" r:id="rId13"/>
    <p:sldId id="387" r:id="rId14"/>
    <p:sldId id="3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6FF71-076A-467F-F79E-128997FCF891}" v="634" dt="2024-09-15T02:45:51.482"/>
    <p1510:client id="{F4F3D030-694B-42E3-863D-681960169763}" v="215" dt="2024-09-15T04:42:30.610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58" y="-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26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0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47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8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400368"/>
          </a:xfrm>
        </p:spPr>
        <p:txBody>
          <a:bodyPr anchor="b"/>
          <a:lstStyle/>
          <a:p>
            <a:r>
              <a:rPr lang="en-US" dirty="0">
                <a:cs typeface="Biome"/>
              </a:rPr>
              <a:t>Dyn-ad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832264"/>
            <a:ext cx="12191997" cy="24161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Calibri"/>
                <a:ea typeface="Calibri"/>
                <a:cs typeface="Biome Light"/>
              </a:rPr>
              <a:t>Team lmnop</a:t>
            </a:r>
            <a:endParaRPr lang="en-US" sz="2000" dirty="0"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9" y="511762"/>
            <a:ext cx="5381720" cy="883450"/>
          </a:xfrm>
        </p:spPr>
        <p:txBody>
          <a:bodyPr/>
          <a:lstStyle/>
          <a:p>
            <a:r>
              <a:rPr lang="en-US" sz="3200" dirty="0">
                <a:latin typeface="Calibri"/>
                <a:cs typeface="Biome"/>
              </a:rPr>
              <a:t>Business model</a:t>
            </a:r>
            <a:endParaRPr lang="en-US" sz="3200" dirty="0"/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4DD035E-22A4-14D5-9421-3DB884BA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610" y="1927958"/>
            <a:ext cx="5565168" cy="39445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Subscriptions: Charge for ad-supported premium streams.</a:t>
            </a:r>
            <a:endParaRPr lang="en-US">
              <a:latin typeface="Calibri"/>
              <a:ea typeface="+mj-lt"/>
              <a:cs typeface="+mj-lt"/>
            </a:endParaRPr>
          </a:p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Revenue Share: Share ad revenue with partners.</a:t>
            </a:r>
            <a:endParaRPr lang="en-US">
              <a:latin typeface="Calibri"/>
              <a:ea typeface="+mj-lt"/>
              <a:cs typeface="+mj-lt"/>
            </a:endParaRPr>
          </a:p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Ad Tiers: Different ad placements based on engagement.</a:t>
            </a:r>
            <a:endParaRPr lang="en-US">
              <a:latin typeface="Calibri"/>
              <a:ea typeface="+mj-lt"/>
              <a:cs typeface="+mj-lt"/>
            </a:endParaRPr>
          </a:p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Sponsorships: Include sponsored content.</a:t>
            </a:r>
            <a:endParaRPr lang="en-US">
              <a:latin typeface="Calibri"/>
              <a:ea typeface="+mj-lt"/>
              <a:cs typeface="+mj-lt"/>
            </a:endParaRPr>
          </a:p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Data Sales: Sell viewer insights.</a:t>
            </a:r>
            <a:endParaRPr lang="en-US">
              <a:latin typeface="Calibri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805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sz="4400" dirty="0">
                <a:latin typeface="Calibri"/>
                <a:ea typeface="Calibri"/>
                <a:cs typeface="Biome"/>
              </a:rPr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cs typeface="Biome"/>
              </a:rPr>
              <a:t>Aditya Hriday Rath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Biome"/>
              </a:rPr>
              <a:t>Harsha Vishwanath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Biome"/>
              </a:rPr>
              <a:t>Harshil </a:t>
            </a:r>
            <a:r>
              <a:rPr lang="en-US" err="1">
                <a:cs typeface="Biome"/>
              </a:rPr>
              <a:t>Chennamsetti</a:t>
            </a:r>
            <a:endParaRPr lang="en-US" dirty="0" err="1"/>
          </a:p>
          <a:p>
            <a:pPr marL="285750" indent="-285750">
              <a:buChar char="•"/>
            </a:pPr>
            <a:r>
              <a:rPr lang="en-US">
                <a:cs typeface="Biome"/>
              </a:rPr>
              <a:t>Akshaj B </a:t>
            </a:r>
            <a:r>
              <a:rPr lang="en-US" err="1">
                <a:cs typeface="Biome"/>
              </a:rPr>
              <a:t>Seerpu</a:t>
            </a:r>
            <a:endParaRPr lang="en-US" dirty="0" err="1"/>
          </a:p>
          <a:p>
            <a:pPr marL="285750" indent="-28575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86" y="435562"/>
            <a:ext cx="4949945" cy="1004519"/>
          </a:xfrm>
        </p:spPr>
        <p:txBody>
          <a:bodyPr/>
          <a:lstStyle/>
          <a:p>
            <a:r>
              <a:rPr lang="en-US" sz="3200" dirty="0">
                <a:latin typeface="Calibri"/>
                <a:ea typeface="Calibri"/>
                <a:cs typeface="Biome"/>
              </a:rPr>
              <a:t>Problem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035" y="1811940"/>
            <a:ext cx="5177444" cy="47174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 Ad revenue from live streaming is often overlooked.</a:t>
            </a:r>
            <a:endParaRPr lang="en-US" sz="2000">
              <a:latin typeface="Calibri"/>
              <a:ea typeface="+mj-lt"/>
              <a:cs typeface="+mj-lt"/>
            </a:endParaRPr>
          </a:p>
          <a:p>
            <a:pPr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 Real-time targeting potential is underutilized.</a:t>
            </a:r>
            <a:endParaRPr lang="en-US" sz="2000">
              <a:latin typeface="Calibri"/>
              <a:ea typeface="+mj-lt"/>
              <a:cs typeface="+mj-lt"/>
            </a:endParaRPr>
          </a:p>
          <a:p>
            <a:pPr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 Limited use of live streaming reduces ad impressions.</a:t>
            </a:r>
            <a:endParaRPr lang="en-US" sz="2000">
              <a:latin typeface="Calibri"/>
              <a:ea typeface="+mj-lt"/>
              <a:cs typeface="+mj-lt"/>
            </a:endParaRPr>
          </a:p>
          <a:p>
            <a:pPr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 Poor live streaming strategies hinder brand visibility and revenue.</a:t>
            </a:r>
            <a:endParaRPr lang="en-US" sz="2000">
              <a:latin typeface="Calibri"/>
              <a:ea typeface="+mj-lt"/>
              <a:cs typeface="+mj-lt"/>
            </a:endParaRP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46576"/>
            <a:ext cx="5322887" cy="6184900"/>
          </a:xfrm>
        </p:spPr>
      </p:pic>
    </p:spTree>
    <p:extLst>
      <p:ext uri="{BB962C8B-B14F-4D97-AF65-F5344CB8AC3E}">
        <p14:creationId xmlns:p14="http://schemas.microsoft.com/office/powerpoint/2010/main" val="369467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4" y="337591"/>
            <a:ext cx="4949945" cy="1004519"/>
          </a:xfrm>
        </p:spPr>
        <p:txBody>
          <a:bodyPr/>
          <a:lstStyle/>
          <a:p>
            <a:r>
              <a:rPr lang="en-US" sz="3200" dirty="0">
                <a:latin typeface="Calibri"/>
                <a:ea typeface="Calibri"/>
                <a:cs typeface="Biome"/>
              </a:rPr>
              <a:t>solution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83" y="1710244"/>
            <a:ext cx="5177444" cy="47174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ea typeface="+mj-lt"/>
                <a:cs typeface="+mj-lt"/>
              </a:rPr>
              <a:t>Dynamically replace specific video segments with personalized advertising.</a:t>
            </a:r>
            <a:endParaRPr lang="en-US" sz="2000">
              <a:latin typeface="Calibri"/>
              <a:ea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Use accurate motion tracking for seamless integration of targeted images.</a:t>
            </a:r>
            <a:endParaRPr lang="en-US" sz="2000">
              <a:latin typeface="Calibri"/>
              <a:ea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Replace images on moving objects in the video.</a:t>
            </a:r>
            <a:endParaRPr lang="en-US" sz="2000">
              <a:latin typeface="Calibri"/>
              <a:ea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Ensure smooth and natural blending of personalized ads with the video content.</a:t>
            </a:r>
          </a:p>
          <a:p>
            <a:endParaRPr lang="en-US" sz="2000" dirty="0">
              <a:latin typeface="Calibri"/>
              <a:ea typeface="+mj-lt"/>
              <a:cs typeface="+mj-lt"/>
            </a:endParaRP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72714" cy="719810"/>
          </a:xfrm>
        </p:spPr>
        <p:txBody>
          <a:bodyPr/>
          <a:lstStyle/>
          <a:p>
            <a:r>
              <a:rPr lang="en-US" sz="4400" dirty="0" err="1">
                <a:latin typeface="Calibri"/>
                <a:ea typeface="Calibri"/>
                <a:cs typeface="Biome"/>
              </a:rPr>
              <a:t>PRototype</a:t>
            </a:r>
            <a:r>
              <a:rPr lang="en-US" sz="4400" dirty="0">
                <a:latin typeface="Calibri"/>
                <a:ea typeface="Calibri"/>
                <a:cs typeface="Biome"/>
              </a:rPr>
              <a:t> </a:t>
            </a:r>
            <a:endParaRPr lang="en-US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r>
              <a:rPr lang="en-US" sz="4400" dirty="0">
                <a:latin typeface="Calibri"/>
                <a:ea typeface="Calibri"/>
                <a:cs typeface="Biome"/>
              </a:rPr>
              <a:t>Tech stack</a:t>
            </a:r>
            <a:endParaRPr lang="en-US" sz="4400">
              <a:latin typeface="Calibri"/>
              <a:ea typeface="Calibri"/>
            </a:endParaRP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SAM 2:</a:t>
            </a:r>
            <a:r>
              <a:rPr lang="en-US" dirty="0">
                <a:ea typeface="+mn-lt"/>
                <a:cs typeface="+mn-lt"/>
              </a:rPr>
              <a:t> Mask Generation</a:t>
            </a:r>
            <a:endParaRPr lang="en-US" dirty="0"/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OpenCV:</a:t>
            </a:r>
            <a:r>
              <a:rPr lang="en-US" dirty="0">
                <a:ea typeface="+mn-lt"/>
                <a:cs typeface="+mn-lt"/>
              </a:rPr>
              <a:t> Contour Detection</a:t>
            </a:r>
            <a:endParaRPr lang="en-US" dirty="0"/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Scikit-Learn:</a:t>
            </a:r>
            <a:r>
              <a:rPr lang="en-US" dirty="0">
                <a:ea typeface="+mn-lt"/>
                <a:cs typeface="+mn-lt"/>
              </a:rPr>
              <a:t> KNN Background Color</a:t>
            </a:r>
            <a:endParaRPr lang="en-US" dirty="0"/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Gaussian Blur: </a:t>
            </a:r>
            <a:r>
              <a:rPr lang="en-US" dirty="0">
                <a:ea typeface="+mn-lt"/>
                <a:cs typeface="+mn-lt"/>
              </a:rPr>
              <a:t>Image Smoothing</a:t>
            </a:r>
            <a:endParaRPr lang="en-US" dirty="0"/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PCA:</a:t>
            </a:r>
            <a:r>
              <a:rPr lang="en-US" dirty="0">
                <a:ea typeface="+mn-lt"/>
                <a:cs typeface="+mn-lt"/>
              </a:rPr>
              <a:t> Rotation Adjustment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52" y="430482"/>
            <a:ext cx="10431717" cy="1281283"/>
          </a:xfrm>
        </p:spPr>
        <p:txBody>
          <a:bodyPr/>
          <a:lstStyle/>
          <a:p>
            <a:r>
              <a:rPr lang="en-US" sz="4400" dirty="0">
                <a:latin typeface="Calibri"/>
                <a:ea typeface="Calibri"/>
                <a:cs typeface="Biome"/>
              </a:rPr>
              <a:t>Methodology</a:t>
            </a:r>
            <a:endParaRPr lang="en-US" sz="4400">
              <a:latin typeface="Calibri"/>
              <a:ea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-2760507" y="2465539"/>
            <a:ext cx="68496" cy="16224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05873" y="2280812"/>
            <a:ext cx="10436796" cy="39546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Video Input and Mask Generation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Feed the input video into SAM 2 (Segment Anything Model) to generate masks for the region of interest, isolating the target segment for further analysis.</a:t>
            </a:r>
            <a:endParaRPr lang="en-US" dirty="0"/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Contour Detection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Use the mask to identify the target region and extract contours, providing a precise outline of the object or area to be modified.</a:t>
            </a:r>
            <a:endParaRPr lang="en-US" dirty="0">
              <a:ea typeface="+mn-lt"/>
            </a:endParaRPr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Bounding Box Creation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Generate a bounding box around the rough outline of the detected contours, establishing the spatial limits for placing the personalized content.</a:t>
            </a:r>
            <a:endParaRPr lang="en-US" dirty="0"/>
          </a:p>
          <a:p>
            <a:pPr marL="285750">
              <a:buFont typeface="Arial"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52" y="430482"/>
            <a:ext cx="10431717" cy="1281283"/>
          </a:xfrm>
        </p:spPr>
        <p:txBody>
          <a:bodyPr/>
          <a:lstStyle/>
          <a:p>
            <a:r>
              <a:rPr lang="en-US" sz="4400" dirty="0">
                <a:latin typeface="Calibri"/>
                <a:ea typeface="Calibri"/>
                <a:cs typeface="Biome"/>
              </a:rPr>
              <a:t>Methodology (Contd.)</a:t>
            </a:r>
            <a:endParaRPr lang="en-US" sz="4400">
              <a:latin typeface="Calibri"/>
              <a:ea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-2760507" y="2465539"/>
            <a:ext cx="68496" cy="16224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05873" y="2280812"/>
            <a:ext cx="10225130" cy="39546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Background Color Estimation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ea typeface="+mn-lt"/>
            </a:endParaRPr>
          </a:p>
          <a:p>
            <a:r>
              <a:rPr lang="en-US" dirty="0">
                <a:ea typeface="+mn-lt"/>
                <a:cs typeface="+mn-lt"/>
              </a:rPr>
              <a:t>Apply a KNN-based method to estimate the background color within the bounding box, ensuring seamless integration of the overlayed message with the surrounding video.</a:t>
            </a:r>
            <a:endParaRPr lang="en-US" dirty="0"/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Message Placement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Insert the personalized sponsor message within the bounding box, blending it into the video while maintaining consistency with the background and motion of the scene.</a:t>
            </a:r>
            <a:endParaRPr lang="en-US" dirty="0"/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Adjust for Rotations with PCA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ea typeface="+mn-lt"/>
            </a:endParaRPr>
          </a:p>
          <a:p>
            <a:r>
              <a:rPr lang="en-US" dirty="0">
                <a:ea typeface="+mn-lt"/>
                <a:cs typeface="+mn-lt"/>
              </a:rPr>
              <a:t>Use Principal Component Analysis (PCA) to adjust the target image for any rotations of the bounding box, ensuring alignment with the background.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5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528" cy="3327711"/>
          </a:xfrm>
        </p:spPr>
        <p:txBody>
          <a:bodyPr/>
          <a:lstStyle/>
          <a:p>
            <a:r>
              <a:rPr lang="en-US" sz="4400" dirty="0">
                <a:latin typeface="Calibri"/>
                <a:ea typeface="Calibri"/>
                <a:cs typeface="Biome"/>
              </a:rPr>
              <a:t>PRACTICAL DEMONSTRATION</a:t>
            </a:r>
            <a:endParaRPr lang="en-US" sz="4400"/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</p:spTree>
    <p:extLst>
      <p:ext uri="{BB962C8B-B14F-4D97-AF65-F5344CB8AC3E}">
        <p14:creationId xmlns:p14="http://schemas.microsoft.com/office/powerpoint/2010/main" val="73830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9" y="511762"/>
            <a:ext cx="5381720" cy="883450"/>
          </a:xfrm>
        </p:spPr>
        <p:txBody>
          <a:bodyPr/>
          <a:lstStyle/>
          <a:p>
            <a:r>
              <a:rPr lang="en-US" sz="3200" dirty="0">
                <a:latin typeface="Calibri"/>
                <a:cs typeface="Biome"/>
              </a:rPr>
              <a:t>feasibility</a:t>
            </a:r>
            <a:endParaRPr lang="en-US" sz="3200" dirty="0"/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4DD035E-22A4-14D5-9421-3DB884BA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610" y="1927958"/>
            <a:ext cx="5380111" cy="39445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Revenue Potential: Boosts ad revenue through live streaming.</a:t>
            </a:r>
            <a:endParaRPr lang="en-US"/>
          </a:p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Targeting: Offers precise, real-time ad targeting.</a:t>
            </a:r>
          </a:p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Visibility: Enhances brand exposure and reach.</a:t>
            </a:r>
          </a:p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Integration: Fits with current ad platforms.</a:t>
            </a:r>
          </a:p>
          <a:p>
            <a:pPr marL="342900" indent="-342900">
              <a:buChar char="•"/>
            </a:pPr>
            <a:r>
              <a:rPr lang="en-US" sz="2000" dirty="0">
                <a:latin typeface="Calibri"/>
                <a:ea typeface="+mj-lt"/>
                <a:cs typeface="+mj-lt"/>
              </a:rPr>
              <a:t>Analytics: Delivers instant performance insights.</a:t>
            </a:r>
          </a:p>
        </p:txBody>
      </p:sp>
    </p:spTree>
    <p:extLst>
      <p:ext uri="{BB962C8B-B14F-4D97-AF65-F5344CB8AC3E}">
        <p14:creationId xmlns:p14="http://schemas.microsoft.com/office/powerpoint/2010/main" val="30841729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Widescreen</PresentationFormat>
  <Paragraphs>133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Dyn-ad</vt:lpstr>
      <vt:lpstr>Problem statement</vt:lpstr>
      <vt:lpstr>solution</vt:lpstr>
      <vt:lpstr>PRototype </vt:lpstr>
      <vt:lpstr>Tech stack</vt:lpstr>
      <vt:lpstr>Methodology</vt:lpstr>
      <vt:lpstr>Methodology (Contd.)</vt:lpstr>
      <vt:lpstr>PRACTICAL DEMONSTRATION</vt:lpstr>
      <vt:lpstr>feasibility</vt:lpstr>
      <vt:lpstr>Business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250</cp:revision>
  <dcterms:created xsi:type="dcterms:W3CDTF">2024-09-14T20:15:18Z</dcterms:created>
  <dcterms:modified xsi:type="dcterms:W3CDTF">2024-09-15T04:42:47Z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