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3"/>
  </p:notesMasterIdLst>
  <p:sldIdLst>
    <p:sldId id="256" r:id="rId2"/>
    <p:sldId id="257" r:id="rId3"/>
    <p:sldId id="259" r:id="rId4"/>
    <p:sldId id="258" r:id="rId5"/>
    <p:sldId id="260" r:id="rId6"/>
    <p:sldId id="264" r:id="rId7"/>
    <p:sldId id="273" r:id="rId8"/>
    <p:sldId id="274" r:id="rId9"/>
    <p:sldId id="275" r:id="rId10"/>
    <p:sldId id="266"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BC8E9-D0C6-4919-966C-12257E0E2055}" type="datetimeFigureOut">
              <a:rPr lang="en-US" smtClean="0"/>
              <a:t>7/12/2022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11BF-1D92-4F83-8D7F-99B586CD5FEB}" type="slidenum">
              <a:rPr lang="en-US" smtClean="0"/>
              <a:t>‹#›</a:t>
            </a:fld>
            <a:endParaRPr lang="en-US"/>
          </a:p>
        </p:txBody>
      </p:sp>
    </p:spTree>
    <p:extLst>
      <p:ext uri="{BB962C8B-B14F-4D97-AF65-F5344CB8AC3E}">
        <p14:creationId xmlns:p14="http://schemas.microsoft.com/office/powerpoint/2010/main" val="18553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26211BF-1D92-4F83-8D7F-99B586CD5FEB}" type="slidenum">
              <a:rPr lang="en-US" smtClean="0"/>
              <a:t>1</a:t>
            </a:fld>
            <a:endParaRPr lang="en-US"/>
          </a:p>
        </p:txBody>
      </p:sp>
    </p:spTree>
    <p:extLst>
      <p:ext uri="{BB962C8B-B14F-4D97-AF65-F5344CB8AC3E}">
        <p14:creationId xmlns:p14="http://schemas.microsoft.com/office/powerpoint/2010/main" val="274590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26211BF-1D92-4F83-8D7F-99B586CD5FEB}" type="slidenum">
              <a:rPr lang="en-US" smtClean="0"/>
              <a:t>2</a:t>
            </a:fld>
            <a:endParaRPr lang="en-US"/>
          </a:p>
        </p:txBody>
      </p:sp>
    </p:spTree>
    <p:extLst>
      <p:ext uri="{BB962C8B-B14F-4D97-AF65-F5344CB8AC3E}">
        <p14:creationId xmlns:p14="http://schemas.microsoft.com/office/powerpoint/2010/main" val="204219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5E74-0663-4168-B573-2C0468B21E5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6FCF45D-49AB-421B-BFFE-B0E920C20C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1553F8-19AD-4E0A-9FAB-64F84921A999}"/>
              </a:ext>
            </a:extLst>
          </p:cNvPr>
          <p:cNvSpPr>
            <a:spLocks noGrp="1"/>
          </p:cNvSpPr>
          <p:nvPr>
            <p:ph type="dt" sz="half" idx="10"/>
          </p:nvPr>
        </p:nvSpPr>
        <p:spPr/>
        <p:txBody>
          <a:bodyPr/>
          <a:lstStyle/>
          <a:p>
            <a:fld id="{1CB9FC8C-A288-4267-9BDE-5A2DB23183D2}" type="datetime1">
              <a:rPr lang="en-US" smtClean="0"/>
              <a:t>7/12/2022</a:t>
            </a:fld>
            <a:endParaRPr lang="en-US"/>
          </a:p>
        </p:txBody>
      </p:sp>
      <p:sp>
        <p:nvSpPr>
          <p:cNvPr id="5" name="Footer Placeholder 4">
            <a:extLst>
              <a:ext uri="{FF2B5EF4-FFF2-40B4-BE49-F238E27FC236}">
                <a16:creationId xmlns:a16="http://schemas.microsoft.com/office/drawing/2014/main" id="{EC24210A-B006-40D8-9E0A-2671C49D4FBD}"/>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E1784B33-7EB6-403D-BE6B-812F3489A9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422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12A5-3163-4C1E-B7D3-F2E604C837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D37840-AB42-46BB-B788-A4A32C24D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BDB4F-5BEE-4E1A-BC94-86AD3838C820}"/>
              </a:ext>
            </a:extLst>
          </p:cNvPr>
          <p:cNvSpPr>
            <a:spLocks noGrp="1"/>
          </p:cNvSpPr>
          <p:nvPr>
            <p:ph type="dt" sz="half" idx="10"/>
          </p:nvPr>
        </p:nvSpPr>
        <p:spPr/>
        <p:txBody>
          <a:bodyPr/>
          <a:lstStyle/>
          <a:p>
            <a:fld id="{1D402D46-579D-43AC-A2A3-1E0B40D46DB5}" type="datetime1">
              <a:rPr lang="en-US" smtClean="0"/>
              <a:t>7/12/2022</a:t>
            </a:fld>
            <a:endParaRPr lang="en-US"/>
          </a:p>
        </p:txBody>
      </p:sp>
      <p:sp>
        <p:nvSpPr>
          <p:cNvPr id="5" name="Footer Placeholder 4">
            <a:extLst>
              <a:ext uri="{FF2B5EF4-FFF2-40B4-BE49-F238E27FC236}">
                <a16:creationId xmlns:a16="http://schemas.microsoft.com/office/drawing/2014/main" id="{1D125C2A-9013-45BB-8A64-ACFE8CD76198}"/>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797094C0-5DB3-47EB-8604-071B33D74D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754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E9D41-84AC-4123-B321-705E115FB35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5CE28D-3840-48F1-93FE-3E05685FAE9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C2007-8E37-4A61-BF9B-A25B3FD2393F}"/>
              </a:ext>
            </a:extLst>
          </p:cNvPr>
          <p:cNvSpPr>
            <a:spLocks noGrp="1"/>
          </p:cNvSpPr>
          <p:nvPr>
            <p:ph type="dt" sz="half" idx="10"/>
          </p:nvPr>
        </p:nvSpPr>
        <p:spPr/>
        <p:txBody>
          <a:bodyPr/>
          <a:lstStyle/>
          <a:p>
            <a:fld id="{1B8D1E19-18F2-401E-9530-6DE512DFBEF8}" type="datetime1">
              <a:rPr lang="en-US" smtClean="0"/>
              <a:t>7/12/2022</a:t>
            </a:fld>
            <a:endParaRPr lang="en-US"/>
          </a:p>
        </p:txBody>
      </p:sp>
      <p:sp>
        <p:nvSpPr>
          <p:cNvPr id="5" name="Footer Placeholder 4">
            <a:extLst>
              <a:ext uri="{FF2B5EF4-FFF2-40B4-BE49-F238E27FC236}">
                <a16:creationId xmlns:a16="http://schemas.microsoft.com/office/drawing/2014/main" id="{6B56D435-1011-459F-9D4A-BADE12319421}"/>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09D98A8E-F288-408B-9308-8CBA52FED3E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049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3239-3EE1-44AA-9B3D-A16C1AAB8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77C5D1-C7DA-4F22-A5B2-0AAE56048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C8BEF-7DFB-470B-91EE-82F67D111A2D}"/>
              </a:ext>
            </a:extLst>
          </p:cNvPr>
          <p:cNvSpPr>
            <a:spLocks noGrp="1"/>
          </p:cNvSpPr>
          <p:nvPr>
            <p:ph type="dt" sz="half" idx="10"/>
          </p:nvPr>
        </p:nvSpPr>
        <p:spPr/>
        <p:txBody>
          <a:bodyPr/>
          <a:lstStyle/>
          <a:p>
            <a:fld id="{9D141473-53C9-45E5-98AD-4ADB875ED25F}" type="datetime1">
              <a:rPr lang="en-US" smtClean="0"/>
              <a:t>7/12/2022</a:t>
            </a:fld>
            <a:endParaRPr lang="en-US"/>
          </a:p>
        </p:txBody>
      </p:sp>
      <p:sp>
        <p:nvSpPr>
          <p:cNvPr id="5" name="Footer Placeholder 4">
            <a:extLst>
              <a:ext uri="{FF2B5EF4-FFF2-40B4-BE49-F238E27FC236}">
                <a16:creationId xmlns:a16="http://schemas.microsoft.com/office/drawing/2014/main" id="{D4384E13-F67D-4D3A-9AFA-B08292ACDFD1}"/>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3BEDB000-59D5-48A8-AC24-5C2BF6312C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861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1FF0-7A42-47B8-AE65-43934779D2F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A71360-3253-4806-AEB5-D865D0F9394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E0023-E71A-4E59-A316-273AD5440A04}"/>
              </a:ext>
            </a:extLst>
          </p:cNvPr>
          <p:cNvSpPr>
            <a:spLocks noGrp="1"/>
          </p:cNvSpPr>
          <p:nvPr>
            <p:ph type="dt" sz="half" idx="10"/>
          </p:nvPr>
        </p:nvSpPr>
        <p:spPr/>
        <p:txBody>
          <a:bodyPr/>
          <a:lstStyle/>
          <a:p>
            <a:fld id="{DDFFB48C-BD64-4DC2-86EA-E3E1ED1BBCF6}" type="datetime1">
              <a:rPr lang="en-US" smtClean="0"/>
              <a:t>7/12/2022</a:t>
            </a:fld>
            <a:endParaRPr lang="en-US"/>
          </a:p>
        </p:txBody>
      </p:sp>
      <p:sp>
        <p:nvSpPr>
          <p:cNvPr id="5" name="Footer Placeholder 4">
            <a:extLst>
              <a:ext uri="{FF2B5EF4-FFF2-40B4-BE49-F238E27FC236}">
                <a16:creationId xmlns:a16="http://schemas.microsoft.com/office/drawing/2014/main" id="{F92BA833-AAD2-4C94-9BA0-33EF2DA8BE55}"/>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EE8A4936-9973-401C-B155-7DC4A6F8E00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081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A2F6-7994-4E6E-A664-8DB84B23A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BA7A88-35EF-46B1-BC3A-7DD18A955A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8472DB-28B4-4D6B-94E2-E70DB7BDD21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0318A7-5953-4A5D-A8D6-538594D8F640}"/>
              </a:ext>
            </a:extLst>
          </p:cNvPr>
          <p:cNvSpPr>
            <a:spLocks noGrp="1"/>
          </p:cNvSpPr>
          <p:nvPr>
            <p:ph type="dt" sz="half" idx="10"/>
          </p:nvPr>
        </p:nvSpPr>
        <p:spPr/>
        <p:txBody>
          <a:bodyPr/>
          <a:lstStyle/>
          <a:p>
            <a:fld id="{405DA935-767B-4C53-B4CF-2B1DF59BD80A}" type="datetime1">
              <a:rPr lang="en-US" smtClean="0"/>
              <a:t>7/12/2022</a:t>
            </a:fld>
            <a:endParaRPr lang="en-US"/>
          </a:p>
        </p:txBody>
      </p:sp>
      <p:sp>
        <p:nvSpPr>
          <p:cNvPr id="6" name="Footer Placeholder 5">
            <a:extLst>
              <a:ext uri="{FF2B5EF4-FFF2-40B4-BE49-F238E27FC236}">
                <a16:creationId xmlns:a16="http://schemas.microsoft.com/office/drawing/2014/main" id="{E22CD914-115F-4452-86E1-874BD3E1837A}"/>
              </a:ext>
            </a:extLst>
          </p:cNvPr>
          <p:cNvSpPr>
            <a:spLocks noGrp="1"/>
          </p:cNvSpPr>
          <p:nvPr>
            <p:ph type="ftr" sz="quarter" idx="11"/>
          </p:nvPr>
        </p:nvSpPr>
        <p:spPr/>
        <p:txBody>
          <a:bodyPr/>
          <a:lstStyle/>
          <a:p>
            <a:r>
              <a:rPr lang="en-US"/>
              <a:t>AY 2020-2021</a:t>
            </a:r>
          </a:p>
        </p:txBody>
      </p:sp>
      <p:sp>
        <p:nvSpPr>
          <p:cNvPr id="7" name="Slide Number Placeholder 6">
            <a:extLst>
              <a:ext uri="{FF2B5EF4-FFF2-40B4-BE49-F238E27FC236}">
                <a16:creationId xmlns:a16="http://schemas.microsoft.com/office/drawing/2014/main" id="{7BDB8FAD-C362-4A41-93AF-B5F299F9F3E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332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AFCE-C951-4F89-9979-CB9B1FB19C48}"/>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B58FC-F81F-459A-A9E3-4092278ED0D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04F8B-486D-4240-B07B-54C2B5613DB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4BBC2A-F6C0-4106-8A24-8CBD2F27318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F36A9-47EB-4D37-96CB-6E347457856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57926C-C4CE-4F87-AE61-679E7303BA1B}"/>
              </a:ext>
            </a:extLst>
          </p:cNvPr>
          <p:cNvSpPr>
            <a:spLocks noGrp="1"/>
          </p:cNvSpPr>
          <p:nvPr>
            <p:ph type="dt" sz="half" idx="10"/>
          </p:nvPr>
        </p:nvSpPr>
        <p:spPr/>
        <p:txBody>
          <a:bodyPr/>
          <a:lstStyle/>
          <a:p>
            <a:fld id="{4A02894E-0AFD-41E7-B361-D6F629FE241E}" type="datetime1">
              <a:rPr lang="en-US" smtClean="0"/>
              <a:t>7/12/2022</a:t>
            </a:fld>
            <a:endParaRPr lang="en-US"/>
          </a:p>
        </p:txBody>
      </p:sp>
      <p:sp>
        <p:nvSpPr>
          <p:cNvPr id="8" name="Footer Placeholder 7">
            <a:extLst>
              <a:ext uri="{FF2B5EF4-FFF2-40B4-BE49-F238E27FC236}">
                <a16:creationId xmlns:a16="http://schemas.microsoft.com/office/drawing/2014/main" id="{A6B8E6D6-1CE6-4F2C-9E35-6CEAD4586A84}"/>
              </a:ext>
            </a:extLst>
          </p:cNvPr>
          <p:cNvSpPr>
            <a:spLocks noGrp="1"/>
          </p:cNvSpPr>
          <p:nvPr>
            <p:ph type="ftr" sz="quarter" idx="11"/>
          </p:nvPr>
        </p:nvSpPr>
        <p:spPr/>
        <p:txBody>
          <a:bodyPr/>
          <a:lstStyle/>
          <a:p>
            <a:r>
              <a:rPr lang="en-US"/>
              <a:t>AY 2020-2021</a:t>
            </a:r>
          </a:p>
        </p:txBody>
      </p:sp>
      <p:sp>
        <p:nvSpPr>
          <p:cNvPr id="9" name="Slide Number Placeholder 8">
            <a:extLst>
              <a:ext uri="{FF2B5EF4-FFF2-40B4-BE49-F238E27FC236}">
                <a16:creationId xmlns:a16="http://schemas.microsoft.com/office/drawing/2014/main" id="{C1A61834-BAF1-4659-BE10-9663DBC9999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63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B61B-5314-4FC8-9331-20CE918BCC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52656F-0E5E-4DEC-B2C5-28FB6D22EAD0}"/>
              </a:ext>
            </a:extLst>
          </p:cNvPr>
          <p:cNvSpPr>
            <a:spLocks noGrp="1"/>
          </p:cNvSpPr>
          <p:nvPr>
            <p:ph type="dt" sz="half" idx="10"/>
          </p:nvPr>
        </p:nvSpPr>
        <p:spPr/>
        <p:txBody>
          <a:bodyPr/>
          <a:lstStyle/>
          <a:p>
            <a:fld id="{22C1038F-06C8-4041-AC85-7E22559CFB6F}" type="datetime1">
              <a:rPr lang="en-US" smtClean="0"/>
              <a:t>7/12/2022</a:t>
            </a:fld>
            <a:endParaRPr lang="en-US"/>
          </a:p>
        </p:txBody>
      </p:sp>
      <p:sp>
        <p:nvSpPr>
          <p:cNvPr id="4" name="Footer Placeholder 3">
            <a:extLst>
              <a:ext uri="{FF2B5EF4-FFF2-40B4-BE49-F238E27FC236}">
                <a16:creationId xmlns:a16="http://schemas.microsoft.com/office/drawing/2014/main" id="{ED432986-18DF-4498-9D08-3CED62C248F0}"/>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56F226F1-6FAD-40DB-8995-651EC57665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158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BB988-702E-4001-8184-403B3D571305}"/>
              </a:ext>
            </a:extLst>
          </p:cNvPr>
          <p:cNvSpPr>
            <a:spLocks noGrp="1"/>
          </p:cNvSpPr>
          <p:nvPr>
            <p:ph type="dt" sz="half" idx="10"/>
          </p:nvPr>
        </p:nvSpPr>
        <p:spPr/>
        <p:txBody>
          <a:bodyPr/>
          <a:lstStyle/>
          <a:p>
            <a:fld id="{A7DF1CFB-2B69-4EA8-AD6E-4C2A83198412}" type="datetime1">
              <a:rPr lang="en-US" smtClean="0"/>
              <a:t>7/12/2022</a:t>
            </a:fld>
            <a:endParaRPr lang="en-US"/>
          </a:p>
        </p:txBody>
      </p:sp>
      <p:sp>
        <p:nvSpPr>
          <p:cNvPr id="3" name="Footer Placeholder 2">
            <a:extLst>
              <a:ext uri="{FF2B5EF4-FFF2-40B4-BE49-F238E27FC236}">
                <a16:creationId xmlns:a16="http://schemas.microsoft.com/office/drawing/2014/main" id="{C5C5FAD5-9204-403E-A3E0-DE810A3A6C72}"/>
              </a:ext>
            </a:extLst>
          </p:cNvPr>
          <p:cNvSpPr>
            <a:spLocks noGrp="1"/>
          </p:cNvSpPr>
          <p:nvPr>
            <p:ph type="ftr" sz="quarter" idx="11"/>
          </p:nvPr>
        </p:nvSpPr>
        <p:spPr/>
        <p:txBody>
          <a:bodyPr/>
          <a:lstStyle/>
          <a:p>
            <a:r>
              <a:rPr lang="en-US"/>
              <a:t>AY 2020-2021</a:t>
            </a:r>
          </a:p>
        </p:txBody>
      </p:sp>
      <p:sp>
        <p:nvSpPr>
          <p:cNvPr id="4" name="Slide Number Placeholder 3">
            <a:extLst>
              <a:ext uri="{FF2B5EF4-FFF2-40B4-BE49-F238E27FC236}">
                <a16:creationId xmlns:a16="http://schemas.microsoft.com/office/drawing/2014/main" id="{D9615FA7-153F-4814-A9BB-45C43CC856B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110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C78D-0644-40D9-86BF-3436ADE3149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6A1748-A5C8-4A79-939E-A7E44A315A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562196-5AD3-436A-95BF-6C8F2D4A084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485324-7633-4CFA-BA72-78B6B4ADC89F}"/>
              </a:ext>
            </a:extLst>
          </p:cNvPr>
          <p:cNvSpPr>
            <a:spLocks noGrp="1"/>
          </p:cNvSpPr>
          <p:nvPr>
            <p:ph type="dt" sz="half" idx="10"/>
          </p:nvPr>
        </p:nvSpPr>
        <p:spPr/>
        <p:txBody>
          <a:bodyPr/>
          <a:lstStyle/>
          <a:p>
            <a:fld id="{52809BF2-263F-4681-A026-290D3F2E9093}" type="datetime1">
              <a:rPr lang="en-US" smtClean="0"/>
              <a:t>7/12/2022</a:t>
            </a:fld>
            <a:endParaRPr lang="en-US"/>
          </a:p>
        </p:txBody>
      </p:sp>
      <p:sp>
        <p:nvSpPr>
          <p:cNvPr id="6" name="Footer Placeholder 5">
            <a:extLst>
              <a:ext uri="{FF2B5EF4-FFF2-40B4-BE49-F238E27FC236}">
                <a16:creationId xmlns:a16="http://schemas.microsoft.com/office/drawing/2014/main" id="{0CB8147E-5537-4152-A5B2-68D3AC23F02B}"/>
              </a:ext>
            </a:extLst>
          </p:cNvPr>
          <p:cNvSpPr>
            <a:spLocks noGrp="1"/>
          </p:cNvSpPr>
          <p:nvPr>
            <p:ph type="ftr" sz="quarter" idx="11"/>
          </p:nvPr>
        </p:nvSpPr>
        <p:spPr/>
        <p:txBody>
          <a:bodyPr/>
          <a:lstStyle/>
          <a:p>
            <a:r>
              <a:rPr lang="en-US"/>
              <a:t>AY 2020-2021</a:t>
            </a:r>
          </a:p>
        </p:txBody>
      </p:sp>
      <p:sp>
        <p:nvSpPr>
          <p:cNvPr id="7" name="Slide Number Placeholder 6">
            <a:extLst>
              <a:ext uri="{FF2B5EF4-FFF2-40B4-BE49-F238E27FC236}">
                <a16:creationId xmlns:a16="http://schemas.microsoft.com/office/drawing/2014/main" id="{57EDBE65-A0BC-4E80-B449-77E40F58878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136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9D20-2A59-40AB-B2BB-0138C9B9802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25288D-D8A1-4FA1-A46A-F827B3A936D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A81B6EE-C594-4CAB-A818-3E2EC75E400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2AEFE58-4163-4977-987C-A2BB877EB812}"/>
              </a:ext>
            </a:extLst>
          </p:cNvPr>
          <p:cNvSpPr>
            <a:spLocks noGrp="1"/>
          </p:cNvSpPr>
          <p:nvPr>
            <p:ph type="dt" sz="half" idx="10"/>
          </p:nvPr>
        </p:nvSpPr>
        <p:spPr/>
        <p:txBody>
          <a:bodyPr/>
          <a:lstStyle/>
          <a:p>
            <a:fld id="{BB4F672D-8EC2-4488-9606-86DD159071D2}" type="datetime1">
              <a:rPr lang="en-US" smtClean="0"/>
              <a:t>7/12/2022</a:t>
            </a:fld>
            <a:endParaRPr lang="en-US"/>
          </a:p>
        </p:txBody>
      </p:sp>
      <p:sp>
        <p:nvSpPr>
          <p:cNvPr id="6" name="Footer Placeholder 5">
            <a:extLst>
              <a:ext uri="{FF2B5EF4-FFF2-40B4-BE49-F238E27FC236}">
                <a16:creationId xmlns:a16="http://schemas.microsoft.com/office/drawing/2014/main" id="{668E9CE2-3A42-433F-91F5-DFA2D4B48106}"/>
              </a:ext>
            </a:extLst>
          </p:cNvPr>
          <p:cNvSpPr>
            <a:spLocks noGrp="1"/>
          </p:cNvSpPr>
          <p:nvPr>
            <p:ph type="ftr" sz="quarter" idx="11"/>
          </p:nvPr>
        </p:nvSpPr>
        <p:spPr/>
        <p:txBody>
          <a:bodyPr/>
          <a:lstStyle/>
          <a:p>
            <a:r>
              <a:rPr lang="en-US"/>
              <a:t>AY 2020-2021</a:t>
            </a:r>
          </a:p>
        </p:txBody>
      </p:sp>
      <p:sp>
        <p:nvSpPr>
          <p:cNvPr id="7" name="Slide Number Placeholder 6">
            <a:extLst>
              <a:ext uri="{FF2B5EF4-FFF2-40B4-BE49-F238E27FC236}">
                <a16:creationId xmlns:a16="http://schemas.microsoft.com/office/drawing/2014/main" id="{75C80EB0-C749-4DE9-8853-C8D78C36E5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005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9B645-99D9-49FC-9FFB-13C9CD6EE33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9FC5B-FF4E-4134-90EC-14C37FE047C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796FA-706A-4464-9A2D-9D47D6BEB09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5B83541-16FD-48CB-89B7-FC9FD2F1887D}" type="datetime1">
              <a:rPr lang="en-US" smtClean="0"/>
              <a:t>7/12/2022</a:t>
            </a:fld>
            <a:endParaRPr lang="en-US"/>
          </a:p>
        </p:txBody>
      </p:sp>
      <p:sp>
        <p:nvSpPr>
          <p:cNvPr id="5" name="Footer Placeholder 4">
            <a:extLst>
              <a:ext uri="{FF2B5EF4-FFF2-40B4-BE49-F238E27FC236}">
                <a16:creationId xmlns:a16="http://schemas.microsoft.com/office/drawing/2014/main" id="{7087C9D3-E727-40CB-827A-9201BF9E62F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AY 2020-2021</a:t>
            </a:r>
          </a:p>
        </p:txBody>
      </p:sp>
      <p:sp>
        <p:nvSpPr>
          <p:cNvPr id="6" name="Slide Number Placeholder 5">
            <a:extLst>
              <a:ext uri="{FF2B5EF4-FFF2-40B4-BE49-F238E27FC236}">
                <a16:creationId xmlns:a16="http://schemas.microsoft.com/office/drawing/2014/main" id="{7015774F-9A45-4903-8A41-8B3CE1F029E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163138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cryptodome.readthedocs.io/en/latest/src/cipher/cipher.html" TargetMode="External"/><Relationship Id="rId1" Type="http://schemas.openxmlformats.org/officeDocument/2006/relationships/slideLayout" Target="../slideLayouts/slideLayout2.xml"/><Relationship Id="rId4" Type="http://schemas.openxmlformats.org/officeDocument/2006/relationships/hyperlink" Target="https://www.tutorialspoint.com/cryptography/triple_des.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6812" y="2534815"/>
            <a:ext cx="6810375" cy="1122785"/>
          </a:xfrm>
        </p:spPr>
        <p:txBody>
          <a:bodyPr>
            <a:noAutofit/>
          </a:bodyPr>
          <a:lstStyle/>
          <a:p>
            <a:r>
              <a:rPr lang="en-US" sz="3200" b="1" u="sng" dirty="0"/>
              <a:t>Analysis of Network Traffic</a:t>
            </a:r>
          </a:p>
        </p:txBody>
      </p:sp>
      <p:graphicFrame>
        <p:nvGraphicFramePr>
          <p:cNvPr id="4" name="Table 3"/>
          <p:cNvGraphicFramePr>
            <a:graphicFrameLocks noGrp="1"/>
          </p:cNvGraphicFramePr>
          <p:nvPr>
            <p:extLst>
              <p:ext uri="{D42A27DB-BD31-4B8C-83A1-F6EECF244321}">
                <p14:modId xmlns:p14="http://schemas.microsoft.com/office/powerpoint/2010/main" val="2651563859"/>
              </p:ext>
            </p:extLst>
          </p:nvPr>
        </p:nvGraphicFramePr>
        <p:xfrm>
          <a:off x="762000" y="533400"/>
          <a:ext cx="7696201" cy="1447800"/>
        </p:xfrm>
        <a:graphic>
          <a:graphicData uri="http://schemas.openxmlformats.org/drawingml/2006/table">
            <a:tbl>
              <a:tblPr/>
              <a:tblGrid>
                <a:gridCol w="1075606">
                  <a:extLst>
                    <a:ext uri="{9D8B030D-6E8A-4147-A177-3AD203B41FA5}">
                      <a16:colId xmlns:a16="http://schemas.microsoft.com/office/drawing/2014/main" val="20000"/>
                    </a:ext>
                  </a:extLst>
                </a:gridCol>
                <a:gridCol w="5669629">
                  <a:extLst>
                    <a:ext uri="{9D8B030D-6E8A-4147-A177-3AD203B41FA5}">
                      <a16:colId xmlns:a16="http://schemas.microsoft.com/office/drawing/2014/main" val="20001"/>
                    </a:ext>
                  </a:extLst>
                </a:gridCol>
                <a:gridCol w="950966">
                  <a:extLst>
                    <a:ext uri="{9D8B030D-6E8A-4147-A177-3AD203B41FA5}">
                      <a16:colId xmlns:a16="http://schemas.microsoft.com/office/drawing/2014/main" val="20002"/>
                    </a:ext>
                  </a:extLst>
                </a:gridCol>
              </a:tblGrid>
              <a:tr h="934356">
                <a:tc>
                  <a:txBody>
                    <a:bodyPr/>
                    <a:lstStyle/>
                    <a:p>
                      <a:pPr algn="l">
                        <a:lnSpc>
                          <a:spcPct val="150000"/>
                        </a:lnSpc>
                        <a:spcAft>
                          <a:spcPts val="0"/>
                        </a:spcAft>
                      </a:pPr>
                      <a:br>
                        <a:rPr lang="en-US" sz="1200" dirty="0">
                          <a:latin typeface="Times New Roman"/>
                          <a:ea typeface="Calibri"/>
                          <a:cs typeface="Times New Roman"/>
                        </a:rPr>
                      </a:br>
                      <a:endParaRPr lang="en-US" sz="1200" dirty="0">
                        <a:latin typeface="Cambria"/>
                        <a:ea typeface="Calibri"/>
                        <a:cs typeface="Times New Roman"/>
                      </a:endParaRPr>
                    </a:p>
                  </a:txBody>
                  <a:tcPr marL="65804" marR="65804" marT="0" marB="0">
                    <a:lnL>
                      <a:noFill/>
                    </a:lnL>
                    <a:lnR>
                      <a:noFill/>
                    </a:lnR>
                    <a:lnT>
                      <a:noFill/>
                    </a:lnT>
                    <a:lnB>
                      <a:noFill/>
                    </a:lnB>
                  </a:tcPr>
                </a:tc>
                <a:tc>
                  <a:txBody>
                    <a:bodyPr/>
                    <a:lstStyle/>
                    <a:p>
                      <a:pPr algn="ctr">
                        <a:lnSpc>
                          <a:spcPct val="115000"/>
                        </a:lnSpc>
                        <a:spcAft>
                          <a:spcPts val="0"/>
                        </a:spcAft>
                      </a:pPr>
                      <a:r>
                        <a:rPr lang="en-US" sz="1800" b="1" dirty="0" err="1">
                          <a:latin typeface="Cambria"/>
                          <a:ea typeface="Calibri"/>
                          <a:cs typeface="Times New Roman"/>
                        </a:rPr>
                        <a:t>Nitte</a:t>
                      </a:r>
                      <a:r>
                        <a:rPr lang="en-US" sz="1800" b="1" dirty="0">
                          <a:latin typeface="Cambria"/>
                          <a:ea typeface="Calibri"/>
                          <a:cs typeface="Times New Roman"/>
                        </a:rPr>
                        <a:t>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a:t>
                      </a:r>
                      <a:r>
                        <a:rPr lang="en-US" sz="800" dirty="0" err="1">
                          <a:latin typeface="Cambria"/>
                          <a:ea typeface="Calibri"/>
                          <a:cs typeface="Times New Roman"/>
                        </a:rPr>
                        <a:t>Yelahanka</a:t>
                      </a:r>
                      <a:r>
                        <a:rPr lang="en-US" sz="800" dirty="0">
                          <a:latin typeface="Cambria"/>
                          <a:ea typeface="Calibri"/>
                          <a:cs typeface="Times New Roman"/>
                        </a:rPr>
                        <a:t>,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pPr algn="l">
                        <a:lnSpc>
                          <a:spcPct val="115000"/>
                        </a:lnSpc>
                        <a:spcAft>
                          <a:spcPts val="0"/>
                        </a:spcAft>
                      </a:pPr>
                      <a:endParaRPr lang="en-US" sz="1200">
                        <a:latin typeface="Cambria"/>
                        <a:ea typeface="Calibri"/>
                        <a:cs typeface="Times New Roman"/>
                      </a:endParaRPr>
                    </a:p>
                  </a:txBody>
                  <a:tcPr marL="65804" marR="65804" marT="0" marB="0">
                    <a:lnL>
                      <a:noFill/>
                    </a:lnL>
                    <a:lnR>
                      <a:noFill/>
                    </a:lnR>
                    <a:lnT>
                      <a:noFill/>
                    </a:lnT>
                    <a:lnB>
                      <a:noFill/>
                    </a:lnB>
                  </a:tcPr>
                </a:tc>
                <a:extLst>
                  <a:ext uri="{0D108BD9-81ED-4DB2-BD59-A6C34878D82A}">
                    <a16:rowId xmlns:a16="http://schemas.microsoft.com/office/drawing/2014/main" val="10000"/>
                  </a:ext>
                </a:extLst>
              </a:tr>
              <a:tr h="513444">
                <a:tc gridSpan="3">
                  <a:txBody>
                    <a:bodyPr/>
                    <a:lstStyle/>
                    <a:p>
                      <a:pPr algn="ctr">
                        <a:lnSpc>
                          <a:spcPct val="115000"/>
                        </a:lnSpc>
                        <a:spcAft>
                          <a:spcPts val="0"/>
                        </a:spcAft>
                      </a:pPr>
                      <a:r>
                        <a:rPr lang="en-US" sz="1700" b="1" dirty="0">
                          <a:latin typeface="Cambria"/>
                          <a:ea typeface="Calibri"/>
                          <a:cs typeface="Times New Roman"/>
                        </a:rPr>
                        <a:t>Department of Computer Science 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1143000" y="609600"/>
            <a:ext cx="7267575" cy="771525"/>
            <a:chOff x="1143000" y="609600"/>
            <a:chExt cx="7267575" cy="771525"/>
          </a:xfrm>
        </p:grpSpPr>
        <p:pic>
          <p:nvPicPr>
            <p:cNvPr id="26626" name="Picture 2" descr="nitteimg-footer"/>
            <p:cNvPicPr>
              <a:picLocks noChangeAspect="1" noChangeArrowheads="1"/>
            </p:cNvPicPr>
            <p:nvPr/>
          </p:nvPicPr>
          <p:blipFill>
            <a:blip r:embed="rId3"/>
            <a:srcRect/>
            <a:stretch>
              <a:fillRect/>
            </a:stretch>
          </p:blipFill>
          <p:spPr bwMode="auto">
            <a:xfrm>
              <a:off x="1143000" y="609600"/>
              <a:ext cx="723900" cy="390525"/>
            </a:xfrm>
            <a:prstGeom prst="rect">
              <a:avLst/>
            </a:prstGeom>
            <a:noFill/>
          </p:spPr>
        </p:pic>
        <p:pic>
          <p:nvPicPr>
            <p:cNvPr id="26625" name="Picture 1" descr="nmit"/>
            <p:cNvPicPr>
              <a:picLocks noChangeAspect="1" noChangeArrowheads="1"/>
            </p:cNvPicPr>
            <p:nvPr/>
          </p:nvPicPr>
          <p:blipFill>
            <a:blip r:embed="rId4"/>
            <a:srcRect/>
            <a:stretch>
              <a:fillRect/>
            </a:stretch>
          </p:blipFill>
          <p:spPr bwMode="auto">
            <a:xfrm>
              <a:off x="7772400" y="609600"/>
              <a:ext cx="638175" cy="771525"/>
            </a:xfrm>
            <a:prstGeom prst="rect">
              <a:avLst/>
            </a:prstGeom>
            <a:noFill/>
          </p:spPr>
        </p:pic>
      </p:grpSp>
      <p:sp>
        <p:nvSpPr>
          <p:cNvPr id="8" name="Subtitle 2"/>
          <p:cNvSpPr txBox="1">
            <a:spLocks/>
          </p:cNvSpPr>
          <p:nvPr/>
        </p:nvSpPr>
        <p:spPr>
          <a:xfrm>
            <a:off x="2933700" y="3962400"/>
            <a:ext cx="3524250" cy="914400"/>
          </a:xfrm>
          <a:prstGeom prst="rect">
            <a:avLst/>
          </a:prstGeom>
        </p:spPr>
        <p:txBody>
          <a:bodyPr vert="horz">
            <a:normAutofit fontScale="85000" lnSpcReduction="10000"/>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lang="en-GB" b="1" u="sng" dirty="0">
              <a:solidFill>
                <a:schemeClr val="tx2"/>
              </a:solidFill>
            </a:endParaRP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u="sng" dirty="0">
                <a:solidFill>
                  <a:schemeClr val="tx2"/>
                </a:solidFill>
                <a:latin typeface="Times New Roman" panose="02020603050405020304" pitchFamily="18" charset="0"/>
                <a:cs typeface="Times New Roman" panose="02020603050405020304" pitchFamily="18" charset="0"/>
              </a:rPr>
              <a:t>Presentation By: V Venkata </a:t>
            </a:r>
            <a:r>
              <a:rPr lang="en-GB" b="1" u="sng" dirty="0" err="1">
                <a:solidFill>
                  <a:schemeClr val="tx2"/>
                </a:solidFill>
                <a:latin typeface="Times New Roman" panose="02020603050405020304" pitchFamily="18" charset="0"/>
                <a:cs typeface="Times New Roman" panose="02020603050405020304" pitchFamily="18" charset="0"/>
              </a:rPr>
              <a:t>Sree</a:t>
            </a:r>
            <a:r>
              <a:rPr lang="en-GB" b="1" u="sng" dirty="0">
                <a:solidFill>
                  <a:schemeClr val="tx2"/>
                </a:solidFill>
                <a:latin typeface="Times New Roman" panose="02020603050405020304" pitchFamily="18" charset="0"/>
                <a:cs typeface="Times New Roman" panose="02020603050405020304" pitchFamily="18" charset="0"/>
              </a:rPr>
              <a:t> Harsha</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u="sng" dirty="0">
                <a:solidFill>
                  <a:schemeClr val="tx2"/>
                </a:solidFill>
                <a:latin typeface="Times New Roman" panose="02020603050405020304" pitchFamily="18" charset="0"/>
                <a:cs typeface="Times New Roman" panose="02020603050405020304" pitchFamily="18" charset="0"/>
              </a:rPr>
              <a:t>USN: 1NT18CS181</a:t>
            </a:r>
            <a:endParaRPr kumimoji="0" lang="en-GB" sz="1800" b="1" i="0" u="sng"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
        <p:nvSpPr>
          <p:cNvPr id="9" name="Subtitle 2"/>
          <p:cNvSpPr txBox="1">
            <a:spLocks/>
          </p:cNvSpPr>
          <p:nvPr/>
        </p:nvSpPr>
        <p:spPr>
          <a:xfrm>
            <a:off x="5486400" y="5775325"/>
            <a:ext cx="3352800" cy="930275"/>
          </a:xfrm>
          <a:prstGeom prst="rect">
            <a:avLst/>
          </a:prstGeom>
        </p:spPr>
        <p:txBody>
          <a:bodyPr vert="horz">
            <a:normAutofit fontScale="92500" lnSpcReduction="10000"/>
          </a:bodyPr>
          <a:lstStyle/>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GB" sz="1800" b="1" i="0" u="none" strike="noStrike" kern="1200" cap="none" spc="0" normalizeH="0" baseline="0" noProof="0" dirty="0">
                <a:ln>
                  <a:noFill/>
                </a:ln>
                <a:solidFill>
                  <a:schemeClr val="tx2"/>
                </a:solidFill>
                <a:effectLst/>
                <a:uLnTx/>
                <a:uFillTx/>
                <a:latin typeface="+mn-lt"/>
                <a:ea typeface="+mn-ea"/>
                <a:cs typeface="+mn-cs"/>
              </a:rPr>
              <a:t>Company Name</a:t>
            </a:r>
            <a:r>
              <a:rPr kumimoji="0" lang="en-GB" sz="1800" b="1" i="0" u="none" strike="noStrike" kern="1200" cap="none" spc="0" normalizeH="0" noProof="0" dirty="0">
                <a:ln>
                  <a:noFill/>
                </a:ln>
                <a:solidFill>
                  <a:schemeClr val="tx2"/>
                </a:solidFill>
                <a:effectLst/>
                <a:uLnTx/>
                <a:uFillTx/>
                <a:latin typeface="+mn-lt"/>
                <a:ea typeface="+mn-ea"/>
                <a:cs typeface="+mn-cs"/>
              </a:rPr>
              <a:t>: </a:t>
            </a:r>
            <a:r>
              <a:rPr lang="en-GB" b="1" dirty="0" err="1">
                <a:solidFill>
                  <a:schemeClr val="tx2"/>
                </a:solidFill>
              </a:rPr>
              <a:t>Exposys</a:t>
            </a:r>
            <a:r>
              <a:rPr lang="en-GB" b="1" dirty="0">
                <a:solidFill>
                  <a:schemeClr val="tx2"/>
                </a:solidFill>
              </a:rPr>
              <a:t> Data Labs</a:t>
            </a:r>
            <a:endParaRPr kumimoji="0" lang="en-GB" sz="1800" b="1" i="0" u="none" strike="noStrike" kern="1200" cap="none" spc="0" normalizeH="0" noProof="0" dirty="0">
              <a:ln>
                <a:noFill/>
              </a:ln>
              <a:solidFill>
                <a:schemeClr val="tx2"/>
              </a:solidFill>
              <a:effectLst/>
              <a:uLnTx/>
              <a:uFillTx/>
              <a:latin typeface="+mn-lt"/>
              <a:ea typeface="+mn-ea"/>
              <a:cs typeface="+mn-cs"/>
            </a:endParaRPr>
          </a:p>
          <a:p>
            <a:pPr lvl="0">
              <a:spcBef>
                <a:spcPts val="600"/>
              </a:spcBef>
              <a:buClr>
                <a:schemeClr val="accent1"/>
              </a:buClr>
              <a:buSzPct val="70000"/>
              <a:defRPr/>
            </a:pPr>
            <a:r>
              <a:rPr kumimoji="0" lang="en-US" sz="1800" b="1" i="0" u="none" strike="noStrike" kern="1200" cap="none" spc="0" normalizeH="0" baseline="0" noProof="0" dirty="0">
                <a:ln>
                  <a:noFill/>
                </a:ln>
                <a:solidFill>
                  <a:schemeClr val="tx2"/>
                </a:solidFill>
                <a:effectLst/>
                <a:uLnTx/>
                <a:uFillTx/>
                <a:latin typeface="+mn-lt"/>
                <a:ea typeface="+mn-ea"/>
                <a:cs typeface="+mn-cs"/>
              </a:rPr>
              <a:t>Web: </a:t>
            </a:r>
            <a:r>
              <a:rPr lang="en-US" b="1" dirty="0">
                <a:solidFill>
                  <a:schemeClr val="tx2"/>
                </a:solidFill>
              </a:rPr>
              <a:t>http://www.exposysdata.com/</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
        <p:nvSpPr>
          <p:cNvPr id="6" name="Slide Number Placeholder 5">
            <a:extLst>
              <a:ext uri="{FF2B5EF4-FFF2-40B4-BE49-F238E27FC236}">
                <a16:creationId xmlns:a16="http://schemas.microsoft.com/office/drawing/2014/main" id="{9EFEDA89-9D72-4455-990B-AA292317E8D5}"/>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132F-B55B-49F5-8D47-C49693B6B455}"/>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endParaRPr lang="en-IN" u="sng"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B726E3-E37B-40A8-9E00-C32EF5DEADD4}"/>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a:extLst>
              <a:ext uri="{FF2B5EF4-FFF2-40B4-BE49-F238E27FC236}">
                <a16:creationId xmlns:a16="http://schemas.microsoft.com/office/drawing/2014/main" id="{E3E6E1AC-84FE-4158-BCE1-70BA28096F10}"/>
              </a:ext>
            </a:extLst>
          </p:cNvPr>
          <p:cNvSpPr>
            <a:spLocks noGrp="1"/>
          </p:cNvSpPr>
          <p:nvPr>
            <p:ph idx="1"/>
          </p:nvPr>
        </p:nvSpPr>
        <p:spPr>
          <a:xfrm>
            <a:off x="628650" y="1524000"/>
            <a:ext cx="7886700" cy="4832351"/>
          </a:xfrm>
        </p:spPr>
        <p:txBody>
          <a:bodyPr>
            <a:normAutofit/>
          </a:bodyPr>
          <a:lstStyle/>
          <a:p>
            <a:endParaRPr lang="en-IN" b="1" u="sng" dirty="0"/>
          </a:p>
          <a:p>
            <a:endParaRPr lang="en-IN" b="1" u="sng" dirty="0"/>
          </a:p>
          <a:p>
            <a:pPr fontAlgn="base"/>
            <a:r>
              <a:rPr lang="en-US" u="sng" dirty="0">
                <a:hlinkClick r:id="rId2"/>
              </a:rPr>
              <a:t>https://pycryptodome.readthedocs.io/en/latest/src/cipher/cipher.html</a:t>
            </a:r>
            <a:endParaRPr lang="en-US" dirty="0"/>
          </a:p>
          <a:p>
            <a:pPr fontAlgn="base"/>
            <a:r>
              <a:rPr lang="en-US" u="sng" dirty="0">
                <a:hlinkClick r:id="rId3"/>
              </a:rPr>
              <a:t>https://docs.python.org/3/library/tkinter.html</a:t>
            </a:r>
            <a:endParaRPr lang="en-US" dirty="0"/>
          </a:p>
          <a:p>
            <a:pPr fontAlgn="base"/>
            <a:r>
              <a:rPr lang="en-US" u="sng" dirty="0">
                <a:hlinkClick r:id="rId4"/>
              </a:rPr>
              <a:t>https://www.tutorialspoint.com/cryptography/triple_des.htm</a:t>
            </a:r>
            <a:endParaRPr lang="en-US" dirty="0"/>
          </a:p>
          <a:p>
            <a:pPr fontAlgn="base"/>
            <a:r>
              <a:rPr lang="en-US" dirty="0"/>
              <a:t>https://www.python.org/</a:t>
            </a:r>
          </a:p>
          <a:p>
            <a:endParaRPr lang="en-IN" b="1" u="sng" dirty="0"/>
          </a:p>
        </p:txBody>
      </p:sp>
    </p:spTree>
    <p:extLst>
      <p:ext uri="{BB962C8B-B14F-4D97-AF65-F5344CB8AC3E}">
        <p14:creationId xmlns:p14="http://schemas.microsoft.com/office/powerpoint/2010/main" val="206937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132F-B55B-49F5-8D47-C49693B6B455}"/>
              </a:ext>
            </a:extLst>
          </p:cNvPr>
          <p:cNvSpPr>
            <a:spLocks noGrp="1"/>
          </p:cNvSpPr>
          <p:nvPr>
            <p:ph type="title"/>
          </p:nvPr>
        </p:nvSpPr>
        <p:spPr>
          <a:xfrm>
            <a:off x="685800" y="2667000"/>
            <a:ext cx="7886700" cy="1325563"/>
          </a:xfrm>
        </p:spPr>
        <p:txBody>
          <a:bodyPr/>
          <a:lstStyle/>
          <a:p>
            <a:pPr algn="ctr"/>
            <a:r>
              <a:rPr lang="en-IN" b="1" dirty="0">
                <a:latin typeface="Times New Roman" panose="02020603050405020304" pitchFamily="18" charset="0"/>
                <a:cs typeface="Times New Roman" panose="02020603050405020304" pitchFamily="18" charset="0"/>
              </a:rPr>
              <a:t>THANK YOU!</a:t>
            </a:r>
            <a:endParaRPr lang="en-IN" u="sng"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B726E3-E37B-40A8-9E00-C32EF5DEADD4}"/>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5641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Pictures\nmit.jpg"/>
          <p:cNvPicPr/>
          <p:nvPr/>
        </p:nvPicPr>
        <p:blipFill>
          <a:blip r:embed="rId3"/>
          <a:srcRect/>
          <a:stretch>
            <a:fillRect/>
          </a:stretch>
        </p:blipFill>
        <p:spPr bwMode="auto">
          <a:xfrm>
            <a:off x="7772400" y="228600"/>
            <a:ext cx="639445" cy="773430"/>
          </a:xfrm>
          <a:prstGeom prst="rect">
            <a:avLst/>
          </a:prstGeom>
          <a:noFill/>
          <a:ln w="9525">
            <a:noFill/>
            <a:miter lim="800000"/>
            <a:headEnd/>
            <a:tailEnd/>
          </a:ln>
        </p:spPr>
      </p:pic>
      <p:sp>
        <p:nvSpPr>
          <p:cNvPr id="5" name="Title 4"/>
          <p:cNvSpPr>
            <a:spLocks noGrp="1"/>
          </p:cNvSpPr>
          <p:nvPr>
            <p:ph type="title"/>
          </p:nvPr>
        </p:nvSpPr>
        <p:spPr>
          <a:xfrm>
            <a:off x="1600200" y="1828800"/>
            <a:ext cx="5638800" cy="483076"/>
          </a:xfrm>
        </p:spPr>
        <p:txBody>
          <a:bodyPr>
            <a:normAutofit/>
          </a:bodyPr>
          <a:lstStyle/>
          <a:p>
            <a:pPr algn="ctr"/>
            <a:r>
              <a:rPr lang="en-GB" sz="2800" dirty="0">
                <a:latin typeface="Times New Roman" panose="02020603050405020304" pitchFamily="18" charset="0"/>
                <a:cs typeface="Times New Roman" panose="02020603050405020304" pitchFamily="18" charset="0"/>
              </a:rPr>
              <a:t>TABLE OF CONTENTS</a:t>
            </a:r>
            <a:endParaRPr lang="en-US" sz="28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85799" y="2286000"/>
            <a:ext cx="7726045" cy="3484405"/>
          </a:xfrm>
          <a:ln cmpd="dbl">
            <a:solidFill>
              <a:schemeClr val="tx1"/>
            </a:solidFill>
          </a:ln>
        </p:spPr>
        <p:txBody>
          <a:bodyPr>
            <a:normAutofit/>
          </a:bodyPr>
          <a:lstStyle/>
          <a:p>
            <a:r>
              <a:rPr lang="en-IN" b="1" dirty="0">
                <a:latin typeface="Times New Roman" panose="02020603050405020304" pitchFamily="18" charset="0"/>
                <a:cs typeface="Times New Roman" panose="02020603050405020304" pitchFamily="18" charset="0"/>
              </a:rPr>
              <a:t>Introduction</a:t>
            </a:r>
          </a:p>
          <a:p>
            <a:r>
              <a:rPr lang="en-IN" b="1" dirty="0">
                <a:latin typeface="Times New Roman" panose="02020603050405020304" pitchFamily="18" charset="0"/>
                <a:cs typeface="Times New Roman" panose="02020603050405020304" pitchFamily="18" charset="0"/>
              </a:rPr>
              <a:t>Background</a:t>
            </a:r>
          </a:p>
          <a:p>
            <a:r>
              <a:rPr lang="en-IN" sz="2400" b="1" dirty="0">
                <a:latin typeface="Times New Roman" panose="02020603050405020304" pitchFamily="18" charset="0"/>
                <a:cs typeface="Times New Roman" panose="02020603050405020304" pitchFamily="18" charset="0"/>
              </a:rPr>
              <a:t>Problem statement</a:t>
            </a:r>
            <a:endParaRPr lang="en-US" sz="1400"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Scope of the Work </a:t>
            </a:r>
            <a:endParaRPr lang="en-US" sz="1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Objectives of the work</a:t>
            </a:r>
          </a:p>
          <a:p>
            <a:r>
              <a:rPr lang="en-IN" b="1" dirty="0">
                <a:latin typeface="Times New Roman" panose="02020603050405020304" pitchFamily="18" charset="0"/>
                <a:cs typeface="Times New Roman" panose="02020603050405020304" pitchFamily="18" charset="0"/>
              </a:rPr>
              <a:t>Internship Work</a:t>
            </a:r>
          </a:p>
          <a:p>
            <a:r>
              <a:rPr lang="en-IN" b="1" dirty="0">
                <a:latin typeface="Times New Roman" panose="02020603050405020304" pitchFamily="18" charset="0"/>
                <a:cs typeface="Times New Roman" panose="02020603050405020304" pitchFamily="18" charset="0"/>
              </a:rPr>
              <a:t>System Requirements</a:t>
            </a:r>
          </a:p>
          <a:p>
            <a:r>
              <a:rPr lang="en-IN" b="1" dirty="0">
                <a:latin typeface="Times New Roman" panose="02020603050405020304" pitchFamily="18" charset="0"/>
                <a:cs typeface="Times New Roman" panose="02020603050405020304" pitchFamily="18" charset="0"/>
              </a:rPr>
              <a:t>References</a:t>
            </a:r>
          </a:p>
        </p:txBody>
      </p:sp>
      <p:pic>
        <p:nvPicPr>
          <p:cNvPr id="6" name="Picture 2" descr="nitteimg-footer"/>
          <p:cNvPicPr>
            <a:picLocks noChangeAspect="1" noChangeArrowheads="1"/>
          </p:cNvPicPr>
          <p:nvPr/>
        </p:nvPicPr>
        <p:blipFill>
          <a:blip r:embed="rId4"/>
          <a:srcRect/>
          <a:stretch>
            <a:fillRect/>
          </a:stretch>
        </p:blipFill>
        <p:spPr bwMode="auto">
          <a:xfrm>
            <a:off x="685800" y="368667"/>
            <a:ext cx="914400" cy="493295"/>
          </a:xfrm>
          <a:prstGeom prst="rect">
            <a:avLst/>
          </a:prstGeom>
          <a:noFill/>
        </p:spPr>
      </p:pic>
      <p:graphicFrame>
        <p:nvGraphicFramePr>
          <p:cNvPr id="7" name="Table 6"/>
          <p:cNvGraphicFramePr>
            <a:graphicFrameLocks noGrp="1"/>
          </p:cNvGraphicFramePr>
          <p:nvPr>
            <p:extLst>
              <p:ext uri="{D42A27DB-BD31-4B8C-83A1-F6EECF244321}">
                <p14:modId xmlns:p14="http://schemas.microsoft.com/office/powerpoint/2010/main" val="1769299005"/>
              </p:ext>
            </p:extLst>
          </p:nvPr>
        </p:nvGraphicFramePr>
        <p:xfrm>
          <a:off x="403228" y="278130"/>
          <a:ext cx="8207372" cy="1447800"/>
        </p:xfrm>
        <a:graphic>
          <a:graphicData uri="http://schemas.openxmlformats.org/drawingml/2006/table">
            <a:tbl>
              <a:tblPr/>
              <a:tblGrid>
                <a:gridCol w="1147046">
                  <a:extLst>
                    <a:ext uri="{9D8B030D-6E8A-4147-A177-3AD203B41FA5}">
                      <a16:colId xmlns:a16="http://schemas.microsoft.com/office/drawing/2014/main" val="20000"/>
                    </a:ext>
                  </a:extLst>
                </a:gridCol>
                <a:gridCol w="6046198">
                  <a:extLst>
                    <a:ext uri="{9D8B030D-6E8A-4147-A177-3AD203B41FA5}">
                      <a16:colId xmlns:a16="http://schemas.microsoft.com/office/drawing/2014/main" val="20001"/>
                    </a:ext>
                  </a:extLst>
                </a:gridCol>
                <a:gridCol w="1014128">
                  <a:extLst>
                    <a:ext uri="{9D8B030D-6E8A-4147-A177-3AD203B41FA5}">
                      <a16:colId xmlns:a16="http://schemas.microsoft.com/office/drawing/2014/main" val="20002"/>
                    </a:ext>
                  </a:extLst>
                </a:gridCol>
              </a:tblGrid>
              <a:tr h="934356">
                <a:tc>
                  <a:txBody>
                    <a:bodyPr/>
                    <a:lstStyle/>
                    <a:p>
                      <a:endParaRPr lang="en-US"/>
                    </a:p>
                  </a:txBody>
                  <a:tcPr marL="65804" marR="65804" marT="0" marB="0">
                    <a:lnL>
                      <a:noFill/>
                    </a:lnL>
                    <a:lnR>
                      <a:noFill/>
                    </a:lnR>
                    <a:lnT>
                      <a:noFill/>
                    </a:lnT>
                    <a:lnB>
                      <a:noFill/>
                    </a:lnB>
                  </a:tcPr>
                </a:tc>
                <a:tc>
                  <a:txBody>
                    <a:bodyPr/>
                    <a:lstStyle/>
                    <a:p>
                      <a:pPr algn="ctr">
                        <a:lnSpc>
                          <a:spcPct val="115000"/>
                        </a:lnSpc>
                        <a:spcAft>
                          <a:spcPts val="0"/>
                        </a:spcAft>
                      </a:pPr>
                      <a:r>
                        <a:rPr lang="en-US" sz="1800" b="1" dirty="0" err="1">
                          <a:latin typeface="Cambria"/>
                          <a:ea typeface="Calibri"/>
                          <a:cs typeface="Times New Roman"/>
                        </a:rPr>
                        <a:t>Nitte</a:t>
                      </a:r>
                      <a:r>
                        <a:rPr lang="en-US" sz="1800" b="1" dirty="0">
                          <a:latin typeface="Cambria"/>
                          <a:ea typeface="Calibri"/>
                          <a:cs typeface="Times New Roman"/>
                        </a:rPr>
                        <a:t>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a:t>
                      </a:r>
                      <a:r>
                        <a:rPr lang="en-US" sz="800" dirty="0" err="1">
                          <a:latin typeface="Cambria"/>
                          <a:ea typeface="Calibri"/>
                          <a:cs typeface="Times New Roman"/>
                        </a:rPr>
                        <a:t>Yelahanka</a:t>
                      </a:r>
                      <a:r>
                        <a:rPr lang="en-US" sz="800" dirty="0">
                          <a:latin typeface="Cambria"/>
                          <a:ea typeface="Calibri"/>
                          <a:cs typeface="Times New Roman"/>
                        </a:rPr>
                        <a:t>,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endParaRPr lang="en-US"/>
                    </a:p>
                  </a:txBody>
                  <a:tcPr marL="65804" marR="65804" marT="0" marB="0">
                    <a:lnL>
                      <a:noFill/>
                    </a:lnL>
                    <a:lnR>
                      <a:noFill/>
                    </a:lnR>
                    <a:lnT>
                      <a:noFill/>
                    </a:lnT>
                    <a:lnB>
                      <a:noFill/>
                    </a:lnB>
                  </a:tcPr>
                </a:tc>
                <a:extLst>
                  <a:ext uri="{0D108BD9-81ED-4DB2-BD59-A6C34878D82A}">
                    <a16:rowId xmlns:a16="http://schemas.microsoft.com/office/drawing/2014/main" val="10000"/>
                  </a:ext>
                </a:extLst>
              </a:tr>
              <a:tr h="513444">
                <a:tc gridSpan="3">
                  <a:txBody>
                    <a:bodyPr/>
                    <a:lstStyle/>
                    <a:p>
                      <a:pPr algn="ctr">
                        <a:lnSpc>
                          <a:spcPct val="115000"/>
                        </a:lnSpc>
                        <a:spcAft>
                          <a:spcPts val="0"/>
                        </a:spcAft>
                      </a:pPr>
                      <a:r>
                        <a:rPr lang="en-US" sz="1700" b="1" dirty="0">
                          <a:latin typeface="Cambria"/>
                          <a:ea typeface="Calibri"/>
                          <a:cs typeface="Times New Roman"/>
                        </a:rPr>
                        <a:t>Department of Computer Science 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 name="Slide Number Placeholder 7">
            <a:extLst>
              <a:ext uri="{FF2B5EF4-FFF2-40B4-BE49-F238E27FC236}">
                <a16:creationId xmlns:a16="http://schemas.microsoft.com/office/drawing/2014/main" id="{C525093B-65D0-42D7-A6E3-5CA06B08E2E0}"/>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132F-B55B-49F5-8D47-C49693B6B455}"/>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INTRODUCTION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E3B725-29F1-4301-977C-A854CB0C0CC0}"/>
              </a:ext>
            </a:extLst>
          </p:cNvPr>
          <p:cNvSpPr>
            <a:spLocks noGrp="1"/>
          </p:cNvSpPr>
          <p:nvPr>
            <p:ph idx="1"/>
          </p:nvPr>
        </p:nvSpPr>
        <p:spPr>
          <a:xfrm>
            <a:off x="542925" y="1973262"/>
            <a:ext cx="8058150" cy="3055938"/>
          </a:xfrm>
        </p:spPr>
        <p:txBody>
          <a:bodyPr/>
          <a:lstStyle/>
          <a:p>
            <a:pPr marL="0" indent="0" algn="just">
              <a:buNone/>
            </a:pPr>
            <a:r>
              <a:rPr lang="en-US" dirty="0">
                <a:latin typeface="Times New Roman" panose="02020603050405020304" pitchFamily="18" charset="0"/>
                <a:cs typeface="Times New Roman" panose="02020603050405020304" pitchFamily="18" charset="0"/>
              </a:rPr>
              <a:t>During the month of December and January, I got the opportunity to intern under the </a:t>
            </a:r>
            <a:r>
              <a:rPr lang="en-US" dirty="0" err="1">
                <a:latin typeface="Times New Roman" panose="02020603050405020304" pitchFamily="18" charset="0"/>
                <a:cs typeface="Times New Roman" panose="02020603050405020304" pitchFamily="18" charset="0"/>
              </a:rPr>
              <a:t>Exposys</a:t>
            </a:r>
            <a:r>
              <a:rPr lang="en-US" dirty="0">
                <a:latin typeface="Times New Roman" panose="02020603050405020304" pitchFamily="18" charset="0"/>
                <a:cs typeface="Times New Roman" panose="02020603050405020304" pitchFamily="18" charset="0"/>
              </a:rPr>
              <a:t> Data Labs.</a:t>
            </a:r>
          </a:p>
          <a:p>
            <a:pPr marL="0" indent="0" algn="just">
              <a:buNone/>
            </a:pPr>
            <a:r>
              <a:rPr lang="en-US" dirty="0">
                <a:latin typeface="Times New Roman" panose="02020603050405020304" pitchFamily="18" charset="0"/>
                <a:cs typeface="Times New Roman" panose="02020603050405020304" pitchFamily="18" charset="0"/>
              </a:rPr>
              <a:t>I was selected for the role of cybersecurity analyst and during my job role I got hands on experience on working on image encryption with tools like </a:t>
            </a:r>
            <a:r>
              <a:rPr lang="en-US" dirty="0" err="1">
                <a:latin typeface="Times New Roman" panose="02020603050405020304" pitchFamily="18" charset="0"/>
                <a:cs typeface="Times New Roman" panose="02020603050405020304" pitchFamily="18" charset="0"/>
              </a:rPr>
              <a:t>wireshark,HxD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editor,tkinter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cryptocypher</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The duration of internship was  1 month during this time period I was assigned tasks related to network security and constantly mentored by senior officials working there.</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B726E3-E37B-40A8-9E00-C32EF5DEADD4}"/>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89396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132F-B55B-49F5-8D47-C49693B6B455}"/>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BACKGROUND</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E3B725-29F1-4301-977C-A854CB0C0CC0}"/>
              </a:ext>
            </a:extLst>
          </p:cNvPr>
          <p:cNvSpPr>
            <a:spLocks noGrp="1"/>
          </p:cNvSpPr>
          <p:nvPr>
            <p:ph idx="1"/>
          </p:nvPr>
        </p:nvSpPr>
        <p:spPr>
          <a:xfrm>
            <a:off x="542925" y="1973262"/>
            <a:ext cx="8058150" cy="4351338"/>
          </a:xfrm>
        </p:spPr>
        <p:txBody>
          <a:bodyPr/>
          <a:lstStyle/>
          <a:p>
            <a:pPr marL="0" indent="0" algn="just">
              <a:buNone/>
            </a:pPr>
            <a:r>
              <a:rPr lang="en-US" b="1" dirty="0">
                <a:latin typeface="Times New Roman" panose="02020603050405020304" pitchFamily="18" charset="0"/>
                <a:cs typeface="Times New Roman" panose="02020603050405020304" pitchFamily="18" charset="0"/>
              </a:rPr>
              <a:t>About the company  </a:t>
            </a:r>
          </a:p>
          <a:p>
            <a:pPr marL="0" indent="0" algn="just">
              <a:buNone/>
            </a:pPr>
            <a:r>
              <a:rPr lang="en-US" dirty="0" err="1">
                <a:latin typeface="Times New Roman" panose="02020603050405020304" pitchFamily="18" charset="0"/>
                <a:cs typeface="Times New Roman" panose="02020603050405020304" pitchFamily="18" charset="0"/>
              </a:rPr>
              <a:t>Exposys</a:t>
            </a:r>
            <a:r>
              <a:rPr lang="en-US" dirty="0">
                <a:latin typeface="Times New Roman" panose="02020603050405020304" pitchFamily="18" charset="0"/>
                <a:cs typeface="Times New Roman" panose="02020603050405020304" pitchFamily="18" charset="0"/>
              </a:rPr>
              <a:t> Data Labs aims to solve real-world business problems like Automation, Big Data, and Data Science. our core team of experts in various technologies helps businesses to identify issues, opportunities, and prototype solutions using trending technologies like AI, ML, Deep Learning, and Data Science. we follow a human-focused and not technology-driven approach to achieve success in our client’s endeavors. </a:t>
            </a:r>
            <a:r>
              <a:rPr lang="en-US" b="1" dirty="0">
                <a:latin typeface="Times New Roman" panose="02020603050405020304" pitchFamily="18" charset="0"/>
                <a:cs typeface="Times New Roman" panose="02020603050405020304" pitchFamily="18" charset="0"/>
              </a:rPr>
              <a:t>About my role </a:t>
            </a:r>
          </a:p>
          <a:p>
            <a:pPr marL="0" indent="0" algn="just">
              <a:buNone/>
            </a:pPr>
            <a:r>
              <a:rPr lang="en-US" dirty="0">
                <a:latin typeface="Times New Roman" panose="02020603050405020304" pitchFamily="18" charset="0"/>
                <a:cs typeface="Times New Roman" panose="02020603050405020304" pitchFamily="18" charset="0"/>
              </a:rPr>
              <a:t>I was many dealing with encryption tasks on a weekly basis. I had to first learn about encryption then make this application using tools like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and crypto cipher. I was also asked to make changes along the way to the project.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B726E3-E37B-40A8-9E00-C32EF5DEADD4}"/>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25532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132F-B55B-49F5-8D47-C49693B6B455}"/>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PROBLEM STATEMENT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E3B725-29F1-4301-977C-A854CB0C0CC0}"/>
              </a:ext>
            </a:extLst>
          </p:cNvPr>
          <p:cNvSpPr>
            <a:spLocks noGrp="1"/>
          </p:cNvSpPr>
          <p:nvPr>
            <p:ph idx="1"/>
          </p:nvPr>
        </p:nvSpPr>
        <p:spPr>
          <a:xfrm>
            <a:off x="542925" y="1973262"/>
            <a:ext cx="8058150" cy="4351338"/>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In modern day where there is a lot of digital contents being created and transferred over the internet, there is a need for encryption to protect our data in transit by the use of encryption algorithms.</a:t>
            </a:r>
          </a:p>
          <a:p>
            <a:pPr marL="0" indent="0" algn="just">
              <a:buNone/>
            </a:pPr>
            <a:r>
              <a:rPr lang="en-US" b="1" u="sng" dirty="0">
                <a:latin typeface="Times New Roman" panose="02020603050405020304" pitchFamily="18" charset="0"/>
                <a:cs typeface="Times New Roman" panose="02020603050405020304" pitchFamily="18" charset="0"/>
              </a:rPr>
              <a:t>Scope of work:</a:t>
            </a:r>
          </a:p>
          <a:p>
            <a:pPr marL="457200" indent="-457200" algn="just">
              <a:buAutoNum type="arabicPeriod"/>
            </a:pPr>
            <a:r>
              <a:rPr lang="en-US" dirty="0">
                <a:latin typeface="Times New Roman" panose="02020603050405020304" pitchFamily="18" charset="0"/>
                <a:cs typeface="Times New Roman" panose="02020603050405020304" pitchFamily="18" charset="0"/>
              </a:rPr>
              <a:t>Given a packet capture file</a:t>
            </a:r>
          </a:p>
          <a:p>
            <a:pPr marL="457200" indent="-457200" algn="just">
              <a:buAutoNum type="arabicPeriod"/>
            </a:pPr>
            <a:r>
              <a:rPr lang="en-US" dirty="0">
                <a:latin typeface="Times New Roman" panose="02020603050405020304" pitchFamily="18" charset="0"/>
                <a:cs typeface="Times New Roman" panose="02020603050405020304" pitchFamily="18" charset="0"/>
              </a:rPr>
              <a:t>The given network snapshot might contain raw image files being transferred.</a:t>
            </a:r>
          </a:p>
          <a:p>
            <a:pPr marL="457200" indent="-457200" algn="just">
              <a:buAutoNum type="arabicPeriod"/>
            </a:pPr>
            <a:r>
              <a:rPr lang="en-US" dirty="0">
                <a:latin typeface="Times New Roman" panose="02020603050405020304" pitchFamily="18" charset="0"/>
                <a:cs typeface="Times New Roman" panose="02020603050405020304" pitchFamily="18" charset="0"/>
              </a:rPr>
              <a:t>Extract the raw image file to expose the risk of middle tapping the network.</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u="sng" dirty="0">
                <a:latin typeface="Times New Roman" panose="02020603050405020304" pitchFamily="18" charset="0"/>
                <a:cs typeface="Times New Roman" panose="02020603050405020304" pitchFamily="18" charset="0"/>
              </a:rPr>
              <a:t>Objectives of work:</a:t>
            </a:r>
          </a:p>
          <a:p>
            <a:pPr marL="0" indent="0" algn="just">
              <a:buNone/>
            </a:pP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given network snapshot to extract the raw data being transferred.</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B726E3-E37B-40A8-9E00-C32EF5DEADD4}"/>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6407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132F-B55B-49F5-8D47-C49693B6B455}"/>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TECHNOLOGIES USED</a:t>
            </a:r>
            <a:endParaRPr lang="en-IN" u="sng"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B726E3-E37B-40A8-9E00-C32EF5DEADD4}"/>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a:extLst>
              <a:ext uri="{FF2B5EF4-FFF2-40B4-BE49-F238E27FC236}">
                <a16:creationId xmlns:a16="http://schemas.microsoft.com/office/drawing/2014/main" id="{E3E6E1AC-84FE-4158-BCE1-70BA28096F10}"/>
              </a:ext>
            </a:extLst>
          </p:cNvPr>
          <p:cNvSpPr>
            <a:spLocks noGrp="1"/>
          </p:cNvSpPr>
          <p:nvPr>
            <p:ph idx="1"/>
          </p:nvPr>
        </p:nvSpPr>
        <p:spPr>
          <a:xfrm>
            <a:off x="628650" y="1447800"/>
            <a:ext cx="7886700" cy="518159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Wire shark </a:t>
            </a:r>
          </a:p>
          <a:p>
            <a:pPr marL="0" indent="0">
              <a:buNone/>
            </a:pPr>
            <a:r>
              <a:rPr lang="en-US" dirty="0">
                <a:latin typeface="Times New Roman" panose="02020603050405020304" pitchFamily="18" charset="0"/>
                <a:cs typeface="Times New Roman" panose="02020603050405020304" pitchFamily="18" charset="0"/>
              </a:rPr>
              <a:t>Wireshark is an open-source network traffic analyzing tool. Using </a:t>
            </a:r>
            <a:r>
              <a:rPr lang="en-US" dirty="0" err="1">
                <a:latin typeface="Times New Roman" panose="02020603050405020304" pitchFamily="18" charset="0"/>
                <a:cs typeface="Times New Roman" panose="02020603050405020304" pitchFamily="18" charset="0"/>
              </a:rPr>
              <a:t>wireshark</a:t>
            </a:r>
            <a:r>
              <a:rPr lang="en-US" dirty="0">
                <a:latin typeface="Times New Roman" panose="02020603050405020304" pitchFamily="18" charset="0"/>
                <a:cs typeface="Times New Roman" panose="02020603050405020304" pitchFamily="18" charset="0"/>
              </a:rPr>
              <a:t> it is possible to dissect and analyze all the packets from all the different protocols of the networking stack just by a few clicks. It is very useful in network trouble shooting, analysis and software, network protocol development. The main usage for it for my tasks was for analysis. </a:t>
            </a:r>
          </a:p>
          <a:p>
            <a:pPr marL="0" indent="0">
              <a:buNone/>
            </a:pPr>
            <a:r>
              <a:rPr lang="en-US" sz="2600" b="1" dirty="0" err="1">
                <a:latin typeface="Times New Roman" panose="02020603050405020304" pitchFamily="18" charset="0"/>
                <a:cs typeface="Times New Roman" panose="02020603050405020304" pitchFamily="18" charset="0"/>
              </a:rPr>
              <a:t>HxD</a:t>
            </a:r>
            <a:r>
              <a:rPr lang="en-US" sz="2600" b="1" dirty="0">
                <a:latin typeface="Times New Roman" panose="02020603050405020304" pitchFamily="18" charset="0"/>
                <a:cs typeface="Times New Roman" panose="02020603050405020304" pitchFamily="18" charset="0"/>
              </a:rPr>
              <a:t> Editor </a:t>
            </a:r>
          </a:p>
          <a:p>
            <a:pPr marL="0" indent="0">
              <a:buNone/>
            </a:pPr>
            <a:r>
              <a:rPr lang="en-US" dirty="0" err="1">
                <a:latin typeface="Times New Roman" panose="02020603050405020304" pitchFamily="18" charset="0"/>
                <a:cs typeface="Times New Roman" panose="02020603050405020304" pitchFamily="18" charset="0"/>
              </a:rPr>
              <a:t>HxD</a:t>
            </a:r>
            <a:r>
              <a:rPr lang="en-US" dirty="0">
                <a:latin typeface="Times New Roman" panose="02020603050405020304" pitchFamily="18" charset="0"/>
                <a:cs typeface="Times New Roman" panose="02020603050405020304" pitchFamily="18" charset="0"/>
              </a:rPr>
              <a:t> editor is a hex editor or also called as binary file editor, which is used to edit data in raw binary format. Using this we can edit the compute files in the format in which they are stored in the hard disk also. The main goal for using this </a:t>
            </a:r>
            <a:r>
              <a:rPr lang="en-US" dirty="0" err="1">
                <a:latin typeface="Times New Roman" panose="02020603050405020304" pitchFamily="18" charset="0"/>
                <a:cs typeface="Times New Roman" panose="02020603050405020304" pitchFamily="18" charset="0"/>
              </a:rPr>
              <a:t>HxD</a:t>
            </a:r>
            <a:r>
              <a:rPr lang="en-US" dirty="0">
                <a:latin typeface="Times New Roman" panose="02020603050405020304" pitchFamily="18" charset="0"/>
                <a:cs typeface="Times New Roman" panose="02020603050405020304" pitchFamily="18" charset="0"/>
              </a:rPr>
              <a:t> editor was to see the contents of the packet in raw binary format. </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88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5B9E-796A-49B3-B5DB-EA31261DE9D0}"/>
              </a:ext>
            </a:extLst>
          </p:cNvPr>
          <p:cNvSpPr>
            <a:spLocks noGrp="1"/>
          </p:cNvSpPr>
          <p:nvPr>
            <p:ph type="title"/>
          </p:nvPr>
        </p:nvSpPr>
        <p:spPr>
          <a:xfrm>
            <a:off x="628650" y="365127"/>
            <a:ext cx="7886700" cy="473074"/>
          </a:xfrm>
        </p:spPr>
        <p:txBody>
          <a:bodyPr>
            <a:normAutofit fontScale="90000"/>
          </a:bodyPr>
          <a:lstStyle/>
          <a:p>
            <a:r>
              <a:rPr lang="en-IN" b="1"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B1532C81-3B05-407F-97EB-BC180A769858}"/>
              </a:ext>
            </a:extLst>
          </p:cNvPr>
          <p:cNvSpPr>
            <a:spLocks noGrp="1"/>
          </p:cNvSpPr>
          <p:nvPr>
            <p:ph idx="1"/>
          </p:nvPr>
        </p:nvSpPr>
        <p:spPr>
          <a:xfrm>
            <a:off x="628650" y="838201"/>
            <a:ext cx="7886700" cy="5338762"/>
          </a:xfrm>
        </p:spPr>
        <p:txBody>
          <a:bodyPr/>
          <a:lstStyle/>
          <a:p>
            <a:r>
              <a:rPr lang="en-US" dirty="0">
                <a:latin typeface="Times New Roman" panose="02020603050405020304" pitchFamily="18" charset="0"/>
                <a:cs typeface="Times New Roman" panose="02020603050405020304" pitchFamily="18" charset="0"/>
              </a:rPr>
              <a:t>I was provided with the .</a:t>
            </a:r>
            <a:r>
              <a:rPr lang="en-US" dirty="0" err="1">
                <a:latin typeface="Times New Roman" panose="02020603050405020304" pitchFamily="18" charset="0"/>
                <a:cs typeface="Times New Roman" panose="02020603050405020304" pitchFamily="18" charset="0"/>
              </a:rPr>
              <a:t>pcap</a:t>
            </a:r>
            <a:r>
              <a:rPr lang="en-US" dirty="0">
                <a:latin typeface="Times New Roman" panose="02020603050405020304" pitchFamily="18" charset="0"/>
                <a:cs typeface="Times New Roman" panose="02020603050405020304" pitchFamily="18" charset="0"/>
              </a:rPr>
              <a:t> file containing all the packet information from a particular point of time.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task was to find the image that was being carried out by a packet out of the network.</a:t>
            </a:r>
          </a:p>
          <a:p>
            <a:pPr marL="0" indent="0">
              <a:buNone/>
            </a:pP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I had to first look through all of the packets which carried the data with image file extensions.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Then I had to look at the contents of the packet in raw hex format to determine from where to where the image information is stored.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After retrieving the image data, retrieve the image using </a:t>
            </a:r>
            <a:r>
              <a:rPr lang="en-US" dirty="0" err="1">
                <a:latin typeface="Times New Roman" panose="02020603050405020304" pitchFamily="18" charset="0"/>
                <a:cs typeface="Times New Roman" panose="02020603050405020304" pitchFamily="18" charset="0"/>
              </a:rPr>
              <a:t>HxD</a:t>
            </a:r>
            <a:r>
              <a:rPr lang="en-US" dirty="0">
                <a:latin typeface="Times New Roman" panose="02020603050405020304" pitchFamily="18" charset="0"/>
                <a:cs typeface="Times New Roman" panose="02020603050405020304" pitchFamily="18" charset="0"/>
              </a:rPr>
              <a:t> editor.</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2637D7A-177C-4F0D-A4E8-9FFE41B02A64}"/>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6DD5DDBD-7148-4C20-8054-610882DBD39D}"/>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6759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D5FB-8A03-493D-9460-057A2033271B}"/>
              </a:ext>
            </a:extLst>
          </p:cNvPr>
          <p:cNvSpPr>
            <a:spLocks noGrp="1"/>
          </p:cNvSpPr>
          <p:nvPr>
            <p:ph type="title"/>
          </p:nvPr>
        </p:nvSpPr>
        <p:spPr/>
        <p:txBody>
          <a:bodyPr/>
          <a:lstStyle/>
          <a:p>
            <a:r>
              <a:rPr lang="en-IN" dirty="0" err="1"/>
              <a:t>Pcap</a:t>
            </a:r>
            <a:r>
              <a:rPr lang="en-IN" dirty="0"/>
              <a:t> file: network snapshot</a:t>
            </a:r>
          </a:p>
        </p:txBody>
      </p:sp>
      <p:pic>
        <p:nvPicPr>
          <p:cNvPr id="7" name="Content Placeholder 6">
            <a:extLst>
              <a:ext uri="{FF2B5EF4-FFF2-40B4-BE49-F238E27FC236}">
                <a16:creationId xmlns:a16="http://schemas.microsoft.com/office/drawing/2014/main" id="{24950EC7-4C35-47F6-B44E-0932A0A7EF2C}"/>
              </a:ext>
            </a:extLst>
          </p:cNvPr>
          <p:cNvPicPr>
            <a:picLocks noGrp="1" noChangeAspect="1"/>
          </p:cNvPicPr>
          <p:nvPr>
            <p:ph idx="1"/>
          </p:nvPr>
        </p:nvPicPr>
        <p:blipFill>
          <a:blip r:embed="rId2"/>
          <a:stretch>
            <a:fillRect/>
          </a:stretch>
        </p:blipFill>
        <p:spPr>
          <a:xfrm>
            <a:off x="1218909" y="2503834"/>
            <a:ext cx="6706181" cy="2994920"/>
          </a:xfrm>
        </p:spPr>
      </p:pic>
      <p:sp>
        <p:nvSpPr>
          <p:cNvPr id="4" name="Footer Placeholder 3">
            <a:extLst>
              <a:ext uri="{FF2B5EF4-FFF2-40B4-BE49-F238E27FC236}">
                <a16:creationId xmlns:a16="http://schemas.microsoft.com/office/drawing/2014/main" id="{A55DAB67-FFBB-49AF-806D-20D23FCF4AC5}"/>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23DB6BCF-A624-47B9-8A51-C66939BDD7CC}"/>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09044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7D39-1FAA-4087-A955-70629ED63632}"/>
              </a:ext>
            </a:extLst>
          </p:cNvPr>
          <p:cNvSpPr>
            <a:spLocks noGrp="1"/>
          </p:cNvSpPr>
          <p:nvPr>
            <p:ph type="title"/>
          </p:nvPr>
        </p:nvSpPr>
        <p:spPr/>
        <p:txBody>
          <a:bodyPr/>
          <a:lstStyle/>
          <a:p>
            <a:r>
              <a:rPr lang="en-IN" dirty="0"/>
              <a:t>Extracted image raw data</a:t>
            </a:r>
          </a:p>
        </p:txBody>
      </p:sp>
      <p:pic>
        <p:nvPicPr>
          <p:cNvPr id="7" name="Content Placeholder 6">
            <a:extLst>
              <a:ext uri="{FF2B5EF4-FFF2-40B4-BE49-F238E27FC236}">
                <a16:creationId xmlns:a16="http://schemas.microsoft.com/office/drawing/2014/main" id="{EEC6496C-ABF6-4A37-8B98-9642423A1528}"/>
              </a:ext>
            </a:extLst>
          </p:cNvPr>
          <p:cNvPicPr>
            <a:picLocks noGrp="1" noChangeAspect="1"/>
          </p:cNvPicPr>
          <p:nvPr>
            <p:ph idx="1"/>
          </p:nvPr>
        </p:nvPicPr>
        <p:blipFill>
          <a:blip r:embed="rId2"/>
          <a:stretch>
            <a:fillRect/>
          </a:stretch>
        </p:blipFill>
        <p:spPr>
          <a:xfrm>
            <a:off x="1081737" y="2240921"/>
            <a:ext cx="6980525" cy="3520745"/>
          </a:xfrm>
        </p:spPr>
      </p:pic>
      <p:sp>
        <p:nvSpPr>
          <p:cNvPr id="4" name="Footer Placeholder 3">
            <a:extLst>
              <a:ext uri="{FF2B5EF4-FFF2-40B4-BE49-F238E27FC236}">
                <a16:creationId xmlns:a16="http://schemas.microsoft.com/office/drawing/2014/main" id="{3D0829E5-31A7-45DD-BD79-B7BA1135FBF6}"/>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D0DF49AA-FEAD-482D-88D1-CDD71457F2B2}"/>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61821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777</Words>
  <PresentationFormat>On-screen Show (4:3)</PresentationFormat>
  <Paragraphs>86</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vt:lpstr>
      <vt:lpstr>Times New Roman</vt:lpstr>
      <vt:lpstr>Wingdings</vt:lpstr>
      <vt:lpstr>Office Theme</vt:lpstr>
      <vt:lpstr>PowerPoint Presentation</vt:lpstr>
      <vt:lpstr>TABLE OF CONTENTS</vt:lpstr>
      <vt:lpstr>INTRODUCTION</vt:lpstr>
      <vt:lpstr>BACKGROUND</vt:lpstr>
      <vt:lpstr>PROBLEM STATEMENT</vt:lpstr>
      <vt:lpstr>TECHNOLOGIES USED</vt:lpstr>
      <vt:lpstr>Working</vt:lpstr>
      <vt:lpstr>Pcap file: network snapshot</vt:lpstr>
      <vt:lpstr>Extracted image raw data</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2022-07-12T17:43:09Z</dcterms:modified>
</cp:coreProperties>
</file>