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30"/>
  </p:notesMasterIdLst>
  <p:sldIdLst>
    <p:sldId id="259" r:id="rId2"/>
    <p:sldId id="1001" r:id="rId3"/>
    <p:sldId id="972" r:id="rId4"/>
    <p:sldId id="1002" r:id="rId5"/>
    <p:sldId id="1003" r:id="rId6"/>
    <p:sldId id="1004" r:id="rId7"/>
    <p:sldId id="1005" r:id="rId8"/>
    <p:sldId id="1006" r:id="rId9"/>
    <p:sldId id="1007" r:id="rId10"/>
    <p:sldId id="1008" r:id="rId11"/>
    <p:sldId id="1009" r:id="rId12"/>
    <p:sldId id="1010" r:id="rId13"/>
    <p:sldId id="1011" r:id="rId14"/>
    <p:sldId id="1012" r:id="rId15"/>
    <p:sldId id="1013" r:id="rId16"/>
    <p:sldId id="1014" r:id="rId17"/>
    <p:sldId id="1015" r:id="rId18"/>
    <p:sldId id="1016" r:id="rId19"/>
    <p:sldId id="1017" r:id="rId20"/>
    <p:sldId id="1018" r:id="rId21"/>
    <p:sldId id="1019" r:id="rId22"/>
    <p:sldId id="1020" r:id="rId23"/>
    <p:sldId id="1021" r:id="rId24"/>
    <p:sldId id="1022" r:id="rId25"/>
    <p:sldId id="1023" r:id="rId26"/>
    <p:sldId id="1024" r:id="rId27"/>
    <p:sldId id="1025" r:id="rId28"/>
    <p:sldId id="96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01"/>
            <p14:sldId id="972"/>
            <p14:sldId id="1002"/>
            <p14:sldId id="1003"/>
            <p14:sldId id="1004"/>
            <p14:sldId id="1005"/>
            <p14:sldId id="1006"/>
            <p14:sldId id="1007"/>
            <p14:sldId id="1008"/>
            <p14:sldId id="1009"/>
            <p14:sldId id="1010"/>
            <p14:sldId id="1011"/>
            <p14:sldId id="1012"/>
            <p14:sldId id="1013"/>
            <p14:sldId id="1014"/>
            <p14:sldId id="1015"/>
            <p14:sldId id="1016"/>
            <p14:sldId id="1017"/>
            <p14:sldId id="1018"/>
            <p14:sldId id="1019"/>
            <p14:sldId id="1020"/>
            <p14:sldId id="1021"/>
            <p14:sldId id="1022"/>
            <p14:sldId id="1023"/>
            <p14:sldId id="1024"/>
            <p14:sldId id="1025"/>
            <p14:sldId id="967"/>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88225" autoAdjust="0"/>
  </p:normalViewPr>
  <p:slideViewPr>
    <p:cSldViewPr>
      <p:cViewPr>
        <p:scale>
          <a:sx n="75" d="100"/>
          <a:sy n="75" d="100"/>
        </p:scale>
        <p:origin x="-1140" y="132"/>
      </p:cViewPr>
      <p:guideLst>
        <p:guide orient="horz" pos="2160"/>
        <p:guide orient="horz" pos="576"/>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DXC</a:t>
            </a:r>
            <a:endParaRPr lang="en-IN" sz="35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683333"/>
          </a:xfrm>
          <a:prstGeom prst="rect">
            <a:avLst/>
          </a:prstGeom>
        </p:spPr>
        <p:txBody>
          <a:bodyPr wrap="square">
            <a:spAutoFit/>
          </a:bodyPr>
          <a:lstStyle/>
          <a:p>
            <a:pPr algn="just">
              <a:lnSpc>
                <a:spcPct val="120000"/>
              </a:lnSpc>
              <a:spcBef>
                <a:spcPts val="500"/>
              </a:spcBef>
              <a:spcAft>
                <a:spcPts val="500"/>
              </a:spcAft>
            </a:pPr>
            <a:r>
              <a:rPr lang="en-IN" sz="2000" b="1" dirty="0"/>
              <a:t>Directions Q7 to Q11: </a:t>
            </a:r>
            <a:r>
              <a:rPr lang="en-IN" sz="2000" dirty="0"/>
              <a:t>In each of the following questions choose the set of numbers from the four alternative sets that is similar to the given set.</a:t>
            </a:r>
            <a:endParaRPr lang="en-IN" sz="2000" dirty="0">
              <a:latin typeface="+mj-lt"/>
            </a:endParaRPr>
          </a:p>
          <a:p>
            <a:pPr marL="468000" indent="-468000" algn="just">
              <a:lnSpc>
                <a:spcPct val="120000"/>
              </a:lnSpc>
              <a:spcBef>
                <a:spcPts val="500"/>
              </a:spcBef>
              <a:spcAft>
                <a:spcPts val="500"/>
              </a:spcAft>
            </a:pPr>
            <a:r>
              <a:rPr lang="en-IN" sz="2000" dirty="0">
                <a:latin typeface="+mj-lt"/>
              </a:rPr>
              <a:t>8.	Given set : (10, 14, 17)</a:t>
            </a:r>
          </a:p>
          <a:p>
            <a:pPr marL="468000" indent="-468000" algn="just">
              <a:lnSpc>
                <a:spcPct val="120000"/>
              </a:lnSpc>
              <a:spcBef>
                <a:spcPts val="500"/>
              </a:spcBef>
              <a:spcAft>
                <a:spcPts val="500"/>
              </a:spcAft>
            </a:pPr>
            <a:r>
              <a:rPr lang="en-IN" sz="2000" dirty="0">
                <a:latin typeface="+mj-lt"/>
              </a:rPr>
              <a:t>	(a) (4, 11, 14)</a:t>
            </a:r>
          </a:p>
          <a:p>
            <a:pPr marL="468000" indent="-468000" algn="just">
              <a:lnSpc>
                <a:spcPct val="120000"/>
              </a:lnSpc>
              <a:spcBef>
                <a:spcPts val="500"/>
              </a:spcBef>
              <a:spcAft>
                <a:spcPts val="500"/>
              </a:spcAft>
            </a:pPr>
            <a:r>
              <a:rPr lang="en-IN" sz="2000" dirty="0">
                <a:latin typeface="+mj-lt"/>
              </a:rPr>
              <a:t>	(b) (9, 12,</a:t>
            </a:r>
          </a:p>
          <a:p>
            <a:pPr marL="468000" indent="-468000" algn="just">
              <a:lnSpc>
                <a:spcPct val="120000"/>
              </a:lnSpc>
              <a:spcBef>
                <a:spcPts val="500"/>
              </a:spcBef>
              <a:spcAft>
                <a:spcPts val="500"/>
              </a:spcAft>
            </a:pPr>
            <a:r>
              <a:rPr lang="en-IN" sz="2000" dirty="0">
                <a:latin typeface="+mj-lt"/>
              </a:rPr>
              <a:t>	(c) (8, 13, 18)</a:t>
            </a:r>
          </a:p>
          <a:p>
            <a:pPr marL="468000" indent="-468000" algn="just">
              <a:lnSpc>
                <a:spcPct val="120000"/>
              </a:lnSpc>
              <a:spcBef>
                <a:spcPts val="500"/>
              </a:spcBef>
              <a:spcAft>
                <a:spcPts val="500"/>
              </a:spcAft>
            </a:pPr>
            <a:r>
              <a:rPr lang="en-IN" sz="2000" dirty="0">
                <a:latin typeface="+mj-lt"/>
              </a:rPr>
              <a:t>	(d) (6, 9, 12)</a:t>
            </a: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172959706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180905"/>
          </a:xfrm>
          <a:prstGeom prst="rect">
            <a:avLst/>
          </a:prstGeom>
        </p:spPr>
        <p:txBody>
          <a:bodyPr wrap="square">
            <a:spAutoFit/>
          </a:bodyPr>
          <a:lstStyle/>
          <a:p>
            <a:pPr algn="just">
              <a:lnSpc>
                <a:spcPct val="120000"/>
              </a:lnSpc>
              <a:spcBef>
                <a:spcPts val="500"/>
              </a:spcBef>
              <a:spcAft>
                <a:spcPts val="500"/>
              </a:spcAft>
            </a:pPr>
            <a:r>
              <a:rPr lang="en-IN" sz="2000" b="1" dirty="0"/>
              <a:t>Directions Q7 to Q11: </a:t>
            </a:r>
            <a:r>
              <a:rPr lang="en-IN" sz="2000" dirty="0"/>
              <a:t>In each of the following questions choose the set of numbers from the four alternative sets that is similar to the given set.</a:t>
            </a:r>
            <a:endParaRPr lang="en-IN" sz="2000" dirty="0">
              <a:latin typeface="+mj-lt"/>
            </a:endParaRPr>
          </a:p>
          <a:p>
            <a:pPr marL="468000" indent="-468000" algn="just">
              <a:lnSpc>
                <a:spcPct val="120000"/>
              </a:lnSpc>
              <a:spcBef>
                <a:spcPts val="500"/>
              </a:spcBef>
              <a:spcAft>
                <a:spcPts val="500"/>
              </a:spcAft>
            </a:pPr>
            <a:r>
              <a:rPr lang="en-IN" sz="2000" dirty="0">
                <a:latin typeface="+mj-lt"/>
              </a:rPr>
              <a:t>9.	Given set : (7, 27, 55)</a:t>
            </a:r>
          </a:p>
          <a:p>
            <a:pPr marL="468000" indent="-468000" algn="just">
              <a:lnSpc>
                <a:spcPct val="120000"/>
              </a:lnSpc>
              <a:spcBef>
                <a:spcPts val="500"/>
              </a:spcBef>
              <a:spcAft>
                <a:spcPts val="500"/>
              </a:spcAft>
            </a:pPr>
            <a:r>
              <a:rPr lang="en-IN" sz="2000" dirty="0">
                <a:latin typeface="+mj-lt"/>
              </a:rPr>
              <a:t>	(a) (21, 35 , 52)</a:t>
            </a:r>
          </a:p>
          <a:p>
            <a:pPr marL="468000" indent="-468000" algn="just">
              <a:lnSpc>
                <a:spcPct val="120000"/>
              </a:lnSpc>
              <a:spcBef>
                <a:spcPts val="500"/>
              </a:spcBef>
              <a:spcAft>
                <a:spcPts val="500"/>
              </a:spcAft>
            </a:pPr>
            <a:r>
              <a:rPr lang="en-IN" sz="2000" dirty="0">
                <a:latin typeface="+mj-lt"/>
              </a:rPr>
              <a:t>	(b) (18, 42 , 65)</a:t>
            </a:r>
          </a:p>
          <a:p>
            <a:pPr marL="468000" indent="-468000" algn="just">
              <a:lnSpc>
                <a:spcPct val="120000"/>
              </a:lnSpc>
              <a:spcBef>
                <a:spcPts val="500"/>
              </a:spcBef>
              <a:spcAft>
                <a:spcPts val="500"/>
              </a:spcAft>
            </a:pPr>
            <a:r>
              <a:rPr lang="en-IN" sz="2000" dirty="0">
                <a:latin typeface="+mj-lt"/>
              </a:rPr>
              <a:t>	(c) (16, 40 , 72)</a:t>
            </a:r>
          </a:p>
          <a:p>
            <a:pPr marL="468000" indent="-468000" algn="just">
              <a:lnSpc>
                <a:spcPct val="120000"/>
              </a:lnSpc>
              <a:spcBef>
                <a:spcPts val="500"/>
              </a:spcBef>
              <a:spcAft>
                <a:spcPts val="500"/>
              </a:spcAft>
            </a:pPr>
            <a:r>
              <a:rPr lang="en-IN" sz="2000" dirty="0">
                <a:latin typeface="+mj-lt"/>
              </a:rPr>
              <a:t>	(d) (13, 30 , 58)</a:t>
            </a: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392063700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678478"/>
          </a:xfrm>
          <a:prstGeom prst="rect">
            <a:avLst/>
          </a:prstGeom>
        </p:spPr>
        <p:txBody>
          <a:bodyPr wrap="square">
            <a:spAutoFit/>
          </a:bodyPr>
          <a:lstStyle/>
          <a:p>
            <a:pPr algn="just">
              <a:lnSpc>
                <a:spcPct val="120000"/>
              </a:lnSpc>
              <a:spcBef>
                <a:spcPts val="500"/>
              </a:spcBef>
              <a:spcAft>
                <a:spcPts val="500"/>
              </a:spcAft>
            </a:pPr>
            <a:r>
              <a:rPr lang="en-IN" sz="2000" b="1" dirty="0"/>
              <a:t>Directions Q7 to Q11: </a:t>
            </a:r>
            <a:r>
              <a:rPr lang="en-IN" sz="2000" dirty="0"/>
              <a:t>In each of the following questions choose the set of numbers from the four alternative sets that is similar to the given set.</a:t>
            </a:r>
            <a:endParaRPr lang="en-IN" sz="2000" dirty="0">
              <a:latin typeface="+mj-lt"/>
            </a:endParaRPr>
          </a:p>
          <a:p>
            <a:pPr marL="468000" indent="-468000" algn="just">
              <a:lnSpc>
                <a:spcPct val="120000"/>
              </a:lnSpc>
              <a:spcBef>
                <a:spcPts val="500"/>
              </a:spcBef>
              <a:spcAft>
                <a:spcPts val="500"/>
              </a:spcAft>
            </a:pPr>
            <a:r>
              <a:rPr lang="en-IN" sz="2000" dirty="0">
                <a:latin typeface="+mj-lt"/>
              </a:rPr>
              <a:t>10.	Given set : (39, 28, 19)</a:t>
            </a:r>
          </a:p>
          <a:p>
            <a:pPr marL="468000" indent="-468000" algn="just">
              <a:lnSpc>
                <a:spcPct val="120000"/>
              </a:lnSpc>
              <a:spcBef>
                <a:spcPts val="500"/>
              </a:spcBef>
              <a:spcAft>
                <a:spcPts val="500"/>
              </a:spcAft>
            </a:pPr>
            <a:r>
              <a:rPr lang="en-IN" sz="2000" dirty="0">
                <a:latin typeface="+mj-lt"/>
              </a:rPr>
              <a:t>	(a) (84, 67 , 52)</a:t>
            </a:r>
          </a:p>
          <a:p>
            <a:pPr marL="468000" indent="-468000" algn="just">
              <a:lnSpc>
                <a:spcPct val="120000"/>
              </a:lnSpc>
              <a:spcBef>
                <a:spcPts val="500"/>
              </a:spcBef>
              <a:spcAft>
                <a:spcPts val="500"/>
              </a:spcAft>
            </a:pPr>
            <a:r>
              <a:rPr lang="en-IN" sz="2000" dirty="0">
                <a:latin typeface="+mj-lt"/>
              </a:rPr>
              <a:t>	(b) (52, 25 , 17)</a:t>
            </a:r>
          </a:p>
          <a:p>
            <a:pPr marL="468000" indent="-468000" algn="just">
              <a:lnSpc>
                <a:spcPct val="120000"/>
              </a:lnSpc>
              <a:spcBef>
                <a:spcPts val="500"/>
              </a:spcBef>
              <a:spcAft>
                <a:spcPts val="500"/>
              </a:spcAft>
            </a:pPr>
            <a:r>
              <a:rPr lang="en-IN" sz="2000" dirty="0">
                <a:latin typeface="+mj-lt"/>
              </a:rPr>
              <a:t>	(c) (70, 49 , 36)</a:t>
            </a:r>
          </a:p>
          <a:p>
            <a:pPr marL="468000" indent="-468000" algn="just">
              <a:lnSpc>
                <a:spcPct val="120000"/>
              </a:lnSpc>
              <a:spcBef>
                <a:spcPts val="500"/>
              </a:spcBef>
              <a:spcAft>
                <a:spcPts val="500"/>
              </a:spcAft>
            </a:pPr>
            <a:r>
              <a:rPr lang="en-IN" sz="2000" dirty="0">
                <a:latin typeface="+mj-lt"/>
              </a:rPr>
              <a:t>	(d) (65, 45 , 21)</a:t>
            </a:r>
          </a:p>
          <a:p>
            <a:pPr marL="468000" indent="-468000" algn="just">
              <a:lnSpc>
                <a:spcPct val="120000"/>
              </a:lnSpc>
              <a:spcBef>
                <a:spcPts val="500"/>
              </a:spcBef>
              <a:spcAft>
                <a:spcPts val="500"/>
              </a:spcAft>
            </a:pPr>
            <a:endParaRPr lang="en-IN" sz="2000" dirty="0" smtClean="0">
              <a:latin typeface="+mj-lt"/>
            </a:endParaRP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160078057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6176050"/>
          </a:xfrm>
          <a:prstGeom prst="rect">
            <a:avLst/>
          </a:prstGeom>
        </p:spPr>
        <p:txBody>
          <a:bodyPr wrap="square">
            <a:spAutoFit/>
          </a:bodyPr>
          <a:lstStyle/>
          <a:p>
            <a:pPr algn="just">
              <a:lnSpc>
                <a:spcPct val="120000"/>
              </a:lnSpc>
              <a:spcBef>
                <a:spcPts val="500"/>
              </a:spcBef>
              <a:spcAft>
                <a:spcPts val="500"/>
              </a:spcAft>
            </a:pPr>
            <a:r>
              <a:rPr lang="en-IN" sz="2000" b="1" dirty="0"/>
              <a:t>Directions Q7 to Q11: </a:t>
            </a:r>
            <a:r>
              <a:rPr lang="en-IN" sz="2000" dirty="0"/>
              <a:t>In each of the following questions choose the set of numbers from the four alternative sets that is similar to the given set.</a:t>
            </a:r>
            <a:endParaRPr lang="en-IN" sz="2000" dirty="0">
              <a:latin typeface="+mj-lt"/>
            </a:endParaRPr>
          </a:p>
          <a:p>
            <a:pPr marL="468000" indent="-468000" algn="just">
              <a:lnSpc>
                <a:spcPct val="120000"/>
              </a:lnSpc>
              <a:spcBef>
                <a:spcPts val="500"/>
              </a:spcBef>
              <a:spcAft>
                <a:spcPts val="500"/>
              </a:spcAft>
            </a:pPr>
            <a:r>
              <a:rPr lang="en-IN" sz="2000" dirty="0">
                <a:latin typeface="+mj-lt"/>
              </a:rPr>
              <a:t>11.	Given set : (246, 257, 358)</a:t>
            </a:r>
          </a:p>
          <a:p>
            <a:pPr marL="468000" indent="-468000" algn="just">
              <a:lnSpc>
                <a:spcPct val="120000"/>
              </a:lnSpc>
              <a:spcBef>
                <a:spcPts val="500"/>
              </a:spcBef>
              <a:spcAft>
                <a:spcPts val="500"/>
              </a:spcAft>
            </a:pPr>
            <a:r>
              <a:rPr lang="en-IN" sz="2000" dirty="0">
                <a:latin typeface="+mj-lt"/>
              </a:rPr>
              <a:t>	(a) (233, 343, 345)</a:t>
            </a:r>
          </a:p>
          <a:p>
            <a:pPr marL="468000" indent="-468000" algn="just">
              <a:lnSpc>
                <a:spcPct val="120000"/>
              </a:lnSpc>
              <a:spcBef>
                <a:spcPts val="500"/>
              </a:spcBef>
              <a:spcAft>
                <a:spcPts val="500"/>
              </a:spcAft>
            </a:pPr>
            <a:r>
              <a:rPr lang="en-IN" sz="2000" dirty="0">
                <a:latin typeface="+mj-lt"/>
              </a:rPr>
              <a:t>	(b) (273, 365, 367)</a:t>
            </a:r>
          </a:p>
          <a:p>
            <a:pPr marL="468000" indent="-468000" algn="just">
              <a:lnSpc>
                <a:spcPct val="120000"/>
              </a:lnSpc>
              <a:spcBef>
                <a:spcPts val="500"/>
              </a:spcBef>
              <a:spcAft>
                <a:spcPts val="500"/>
              </a:spcAft>
            </a:pPr>
            <a:r>
              <a:rPr lang="en-IN" sz="2000" dirty="0">
                <a:latin typeface="+mj-lt"/>
              </a:rPr>
              <a:t>	(c) (143, 226, 237)</a:t>
            </a:r>
          </a:p>
          <a:p>
            <a:pPr marL="468000" indent="-468000" algn="just">
              <a:lnSpc>
                <a:spcPct val="120000"/>
              </a:lnSpc>
              <a:spcBef>
                <a:spcPts val="500"/>
              </a:spcBef>
              <a:spcAft>
                <a:spcPts val="500"/>
              </a:spcAft>
            </a:pPr>
            <a:r>
              <a:rPr lang="en-IN" sz="2000" dirty="0">
                <a:latin typeface="+mj-lt"/>
              </a:rPr>
              <a:t>	(d) (145, 235, 325)</a:t>
            </a: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smtClean="0">
              <a:latin typeface="+mj-lt"/>
            </a:endParaRP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198234268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827236"/>
          </a:xfrm>
          <a:prstGeom prst="rect">
            <a:avLst/>
          </a:prstGeom>
        </p:spPr>
        <p:txBody>
          <a:bodyPr wrap="square">
            <a:spAutoFit/>
          </a:bodyPr>
          <a:lstStyle/>
          <a:p>
            <a:pPr algn="just">
              <a:lnSpc>
                <a:spcPct val="120000"/>
              </a:lnSpc>
              <a:spcBef>
                <a:spcPts val="500"/>
              </a:spcBef>
              <a:spcAft>
                <a:spcPts val="500"/>
              </a:spcAft>
            </a:pPr>
            <a:r>
              <a:rPr lang="en-IN" sz="1700" b="1" dirty="0"/>
              <a:t>Directions for Q12 to Q16: </a:t>
            </a:r>
            <a:r>
              <a:rPr lang="en-IN" sz="1700" dirty="0"/>
              <a:t>Each of the questions below consists of a question and two statements numbered (I) and (II). You have to decide whether the data provided in the statements are sufficient to answer the question. Give answers.</a:t>
            </a:r>
          </a:p>
          <a:p>
            <a:pPr algn="just">
              <a:lnSpc>
                <a:spcPct val="120000"/>
              </a:lnSpc>
              <a:spcBef>
                <a:spcPts val="500"/>
              </a:spcBef>
              <a:spcAft>
                <a:spcPts val="500"/>
              </a:spcAft>
              <a:tabLst>
                <a:tab pos="533400" algn="l"/>
              </a:tabLst>
            </a:pPr>
            <a:r>
              <a:rPr lang="en-IN" sz="1700" dirty="0" smtClean="0"/>
              <a:t>(</a:t>
            </a:r>
            <a:r>
              <a:rPr lang="en-IN" sz="1700" dirty="0"/>
              <a:t>a)	If the data in statement (I) alone are sufficient to answer the question, while </a:t>
            </a:r>
            <a:r>
              <a:rPr lang="en-IN" sz="1700" dirty="0" smtClean="0"/>
              <a:t>	the </a:t>
            </a:r>
            <a:r>
              <a:rPr lang="en-IN" sz="1700" dirty="0"/>
              <a:t>data in statement (II) alone are not sufficient to answer the question;</a:t>
            </a:r>
          </a:p>
          <a:p>
            <a:pPr algn="just">
              <a:lnSpc>
                <a:spcPct val="120000"/>
              </a:lnSpc>
              <a:spcBef>
                <a:spcPts val="500"/>
              </a:spcBef>
              <a:spcAft>
                <a:spcPts val="500"/>
              </a:spcAft>
              <a:tabLst>
                <a:tab pos="533400" algn="l"/>
              </a:tabLst>
            </a:pPr>
            <a:r>
              <a:rPr lang="en-IN" sz="1700" dirty="0" smtClean="0"/>
              <a:t>(</a:t>
            </a:r>
            <a:r>
              <a:rPr lang="en-IN" sz="1700" dirty="0"/>
              <a:t>b)	If the data in statement (II) alone are sufficient to answer the question, while </a:t>
            </a:r>
            <a:r>
              <a:rPr lang="en-IN" sz="1700" dirty="0" smtClean="0"/>
              <a:t>	the </a:t>
            </a:r>
            <a:r>
              <a:rPr lang="en-IN" sz="1700" dirty="0"/>
              <a:t>data in statement (I) alone are not sufficient to answer the questions; </a:t>
            </a:r>
          </a:p>
          <a:p>
            <a:pPr algn="just">
              <a:lnSpc>
                <a:spcPct val="120000"/>
              </a:lnSpc>
              <a:spcBef>
                <a:spcPts val="500"/>
              </a:spcBef>
              <a:spcAft>
                <a:spcPts val="500"/>
              </a:spcAft>
              <a:tabLst>
                <a:tab pos="533400" algn="l"/>
              </a:tabLst>
            </a:pPr>
            <a:r>
              <a:rPr lang="en-IN" sz="1700" dirty="0" smtClean="0"/>
              <a:t>(</a:t>
            </a:r>
            <a:r>
              <a:rPr lang="en-IN" sz="1700" dirty="0"/>
              <a:t>c)	If the data even in both statements (I) and (II) together are not sufficient to </a:t>
            </a:r>
            <a:r>
              <a:rPr lang="en-IN" sz="1700" dirty="0" smtClean="0"/>
              <a:t>	answer </a:t>
            </a:r>
            <a:r>
              <a:rPr lang="en-IN" sz="1700" dirty="0"/>
              <a:t>the question;</a:t>
            </a:r>
          </a:p>
          <a:p>
            <a:pPr algn="just">
              <a:lnSpc>
                <a:spcPct val="120000"/>
              </a:lnSpc>
              <a:spcBef>
                <a:spcPts val="500"/>
              </a:spcBef>
              <a:spcAft>
                <a:spcPts val="500"/>
              </a:spcAft>
              <a:tabLst>
                <a:tab pos="533400" algn="l"/>
              </a:tabLst>
            </a:pPr>
            <a:r>
              <a:rPr lang="en-IN" sz="1700" dirty="0" smtClean="0"/>
              <a:t>(</a:t>
            </a:r>
            <a:r>
              <a:rPr lang="en-IN" sz="1700" dirty="0"/>
              <a:t>d)	If the data in both statement (I) and (II) together are necessary to answer the </a:t>
            </a:r>
            <a:r>
              <a:rPr lang="en-IN" sz="1700" dirty="0" smtClean="0"/>
              <a:t>	question</a:t>
            </a:r>
            <a:r>
              <a:rPr lang="en-IN" sz="1700" dirty="0"/>
              <a:t>.</a:t>
            </a:r>
          </a:p>
          <a:p>
            <a:pPr marL="468000" indent="-468000" algn="just">
              <a:lnSpc>
                <a:spcPct val="120000"/>
              </a:lnSpc>
              <a:spcBef>
                <a:spcPts val="500"/>
              </a:spcBef>
              <a:spcAft>
                <a:spcPts val="500"/>
              </a:spcAft>
            </a:pPr>
            <a:r>
              <a:rPr lang="en-IN" sz="1700" dirty="0">
                <a:latin typeface="+mj-lt"/>
              </a:rPr>
              <a:t>12.	In which direction is </a:t>
            </a:r>
            <a:r>
              <a:rPr lang="en-IN" sz="1700" dirty="0" err="1">
                <a:latin typeface="+mj-lt"/>
              </a:rPr>
              <a:t>Mahatmaji.s</a:t>
            </a:r>
            <a:r>
              <a:rPr lang="en-IN" sz="1700" dirty="0">
                <a:latin typeface="+mj-lt"/>
              </a:rPr>
              <a:t> statue facing?</a:t>
            </a:r>
          </a:p>
          <a:p>
            <a:pPr marL="468000" indent="-468000" algn="just">
              <a:lnSpc>
                <a:spcPct val="120000"/>
              </a:lnSpc>
              <a:spcBef>
                <a:spcPts val="500"/>
              </a:spcBef>
              <a:spcAft>
                <a:spcPts val="500"/>
              </a:spcAft>
            </a:pPr>
            <a:r>
              <a:rPr lang="en-IN" sz="1700" dirty="0">
                <a:latin typeface="+mj-lt"/>
              </a:rPr>
              <a:t>	I. The statue is towards the northern end of the city.</a:t>
            </a:r>
          </a:p>
          <a:p>
            <a:pPr marL="468000" indent="-468000" algn="just">
              <a:lnSpc>
                <a:spcPct val="120000"/>
              </a:lnSpc>
              <a:spcBef>
                <a:spcPts val="500"/>
              </a:spcBef>
              <a:spcAft>
                <a:spcPts val="500"/>
              </a:spcAft>
            </a:pPr>
            <a:r>
              <a:rPr lang="en-IN" sz="1700" dirty="0">
                <a:latin typeface="+mj-lt"/>
              </a:rPr>
              <a:t>	II. The </a:t>
            </a:r>
            <a:r>
              <a:rPr lang="en-IN" sz="1700" dirty="0" err="1">
                <a:latin typeface="+mj-lt"/>
              </a:rPr>
              <a:t>statue.s</a:t>
            </a:r>
            <a:r>
              <a:rPr lang="en-IN" sz="1700" dirty="0">
                <a:latin typeface="+mj-lt"/>
              </a:rPr>
              <a:t> shadow falls towards East at 5 O’clock in the evening.</a:t>
            </a:r>
          </a:p>
          <a:p>
            <a:pPr marL="468000" indent="-468000" algn="just">
              <a:lnSpc>
                <a:spcPct val="120000"/>
              </a:lnSpc>
              <a:spcBef>
                <a:spcPts val="500"/>
              </a:spcBef>
              <a:spcAft>
                <a:spcPts val="500"/>
              </a:spcAft>
            </a:pPr>
            <a:endParaRPr lang="en-IN" sz="1700" dirty="0">
              <a:latin typeface="+mj-lt"/>
            </a:endParaRPr>
          </a:p>
        </p:txBody>
      </p:sp>
    </p:spTree>
    <p:extLst>
      <p:ext uri="{BB962C8B-B14F-4D97-AF65-F5344CB8AC3E}">
        <p14:creationId xmlns:p14="http://schemas.microsoft.com/office/powerpoint/2010/main" val="167896962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78460"/>
          </a:xfrm>
          <a:prstGeom prst="rect">
            <a:avLst/>
          </a:prstGeom>
        </p:spPr>
        <p:txBody>
          <a:bodyPr wrap="square">
            <a:spAutoFit/>
          </a:bodyPr>
          <a:lstStyle/>
          <a:p>
            <a:pPr algn="just">
              <a:lnSpc>
                <a:spcPct val="114000"/>
              </a:lnSpc>
              <a:spcBef>
                <a:spcPts val="300"/>
              </a:spcBef>
              <a:spcAft>
                <a:spcPts val="300"/>
              </a:spcAft>
            </a:pPr>
            <a:r>
              <a:rPr lang="en-IN" sz="1700" b="1" dirty="0"/>
              <a:t>Directions for Q12 to Q16: </a:t>
            </a:r>
            <a:r>
              <a:rPr lang="en-IN" sz="1700" dirty="0"/>
              <a:t>Each of the questions below consists of a question and two statements numbered (I) and (II). You have to decide whether the data provided in the statements are sufficient to answer the question. Give answers.</a:t>
            </a:r>
          </a:p>
          <a:p>
            <a:pPr algn="just">
              <a:lnSpc>
                <a:spcPct val="114000"/>
              </a:lnSpc>
              <a:spcBef>
                <a:spcPts val="300"/>
              </a:spcBef>
              <a:spcAft>
                <a:spcPts val="300"/>
              </a:spcAft>
              <a:tabLst>
                <a:tab pos="533400" algn="l"/>
              </a:tabLst>
            </a:pPr>
            <a:r>
              <a:rPr lang="en-IN" sz="1700" dirty="0" smtClean="0"/>
              <a:t>(</a:t>
            </a:r>
            <a:r>
              <a:rPr lang="en-IN" sz="1700" dirty="0"/>
              <a:t>a)	If the data in statement (I) alone are sufficient to answer the question, while </a:t>
            </a:r>
            <a:r>
              <a:rPr lang="en-IN" sz="1700" dirty="0" smtClean="0"/>
              <a:t>	the </a:t>
            </a:r>
            <a:r>
              <a:rPr lang="en-IN" sz="1700" dirty="0"/>
              <a:t>data in statement (II) alone are not sufficient to answer the question;</a:t>
            </a:r>
          </a:p>
          <a:p>
            <a:pPr algn="just">
              <a:lnSpc>
                <a:spcPct val="114000"/>
              </a:lnSpc>
              <a:spcBef>
                <a:spcPts val="300"/>
              </a:spcBef>
              <a:spcAft>
                <a:spcPts val="300"/>
              </a:spcAft>
              <a:tabLst>
                <a:tab pos="533400" algn="l"/>
              </a:tabLst>
            </a:pPr>
            <a:r>
              <a:rPr lang="en-IN" sz="1700" dirty="0" smtClean="0"/>
              <a:t>(</a:t>
            </a:r>
            <a:r>
              <a:rPr lang="en-IN" sz="1700" dirty="0"/>
              <a:t>b)	If the data in statement (II) alone are sufficient to answer the question, while </a:t>
            </a:r>
            <a:r>
              <a:rPr lang="en-IN" sz="1700" dirty="0" smtClean="0"/>
              <a:t>	the </a:t>
            </a:r>
            <a:r>
              <a:rPr lang="en-IN" sz="1700" dirty="0"/>
              <a:t>data in statement (I) alone are not sufficient to answer the questions; </a:t>
            </a:r>
          </a:p>
          <a:p>
            <a:pPr algn="just">
              <a:lnSpc>
                <a:spcPct val="114000"/>
              </a:lnSpc>
              <a:spcBef>
                <a:spcPts val="300"/>
              </a:spcBef>
              <a:spcAft>
                <a:spcPts val="300"/>
              </a:spcAft>
              <a:tabLst>
                <a:tab pos="533400" algn="l"/>
              </a:tabLst>
            </a:pPr>
            <a:r>
              <a:rPr lang="en-IN" sz="1700" dirty="0" smtClean="0"/>
              <a:t>(</a:t>
            </a:r>
            <a:r>
              <a:rPr lang="en-IN" sz="1700" dirty="0"/>
              <a:t>c)	If the data even in both statements (I) and (II) together are not sufficient to </a:t>
            </a:r>
            <a:r>
              <a:rPr lang="en-IN" sz="1700" dirty="0" smtClean="0"/>
              <a:t>	answer </a:t>
            </a:r>
            <a:r>
              <a:rPr lang="en-IN" sz="1700" dirty="0"/>
              <a:t>the question;</a:t>
            </a:r>
          </a:p>
          <a:p>
            <a:pPr algn="just">
              <a:lnSpc>
                <a:spcPct val="114000"/>
              </a:lnSpc>
              <a:spcBef>
                <a:spcPts val="300"/>
              </a:spcBef>
              <a:spcAft>
                <a:spcPts val="300"/>
              </a:spcAft>
              <a:tabLst>
                <a:tab pos="533400" algn="l"/>
              </a:tabLst>
            </a:pPr>
            <a:r>
              <a:rPr lang="en-IN" sz="1700" dirty="0" smtClean="0"/>
              <a:t>(</a:t>
            </a:r>
            <a:r>
              <a:rPr lang="en-IN" sz="1700" dirty="0"/>
              <a:t>d)	If the data in both statement (I) and (II) together are necessary to answer the </a:t>
            </a:r>
            <a:r>
              <a:rPr lang="en-IN" sz="1700" dirty="0" smtClean="0"/>
              <a:t>	question</a:t>
            </a:r>
            <a:r>
              <a:rPr lang="en-IN" sz="1700" dirty="0"/>
              <a:t>.</a:t>
            </a:r>
          </a:p>
          <a:p>
            <a:pPr marL="468000" indent="-468000" algn="just">
              <a:lnSpc>
                <a:spcPct val="114000"/>
              </a:lnSpc>
              <a:spcBef>
                <a:spcPts val="300"/>
              </a:spcBef>
              <a:spcAft>
                <a:spcPts val="300"/>
              </a:spcAft>
            </a:pPr>
            <a:r>
              <a:rPr lang="en-IN" sz="1700" dirty="0">
                <a:latin typeface="+mj-lt"/>
              </a:rPr>
              <a:t>13.	What is the total number of pupils in the final year class?</a:t>
            </a:r>
          </a:p>
          <a:p>
            <a:pPr marL="468000" indent="-468000" algn="just">
              <a:lnSpc>
                <a:spcPct val="114000"/>
              </a:lnSpc>
              <a:spcBef>
                <a:spcPts val="300"/>
              </a:spcBef>
              <a:spcAft>
                <a:spcPts val="300"/>
              </a:spcAft>
            </a:pPr>
            <a:r>
              <a:rPr lang="en-IN" sz="1700" dirty="0">
                <a:latin typeface="+mj-lt"/>
              </a:rPr>
              <a:t>	I. The number of boys in the final year class is twice as much as the number of girls in that class.</a:t>
            </a:r>
          </a:p>
          <a:p>
            <a:pPr marL="468000" indent="-468000" algn="just">
              <a:lnSpc>
                <a:spcPct val="114000"/>
              </a:lnSpc>
              <a:spcBef>
                <a:spcPts val="300"/>
              </a:spcBef>
              <a:spcAft>
                <a:spcPts val="300"/>
              </a:spcAft>
            </a:pPr>
            <a:r>
              <a:rPr lang="en-IN" sz="1700" dirty="0">
                <a:latin typeface="+mj-lt"/>
              </a:rPr>
              <a:t>	II. The sum of the ages of all the pupils in the class is 399 years and their average age is 19 years.</a:t>
            </a:r>
          </a:p>
        </p:txBody>
      </p:sp>
    </p:spTree>
    <p:extLst>
      <p:ext uri="{BB962C8B-B14F-4D97-AF65-F5344CB8AC3E}">
        <p14:creationId xmlns:p14="http://schemas.microsoft.com/office/powerpoint/2010/main" val="300262323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827236"/>
          </a:xfrm>
          <a:prstGeom prst="rect">
            <a:avLst/>
          </a:prstGeom>
        </p:spPr>
        <p:txBody>
          <a:bodyPr wrap="square">
            <a:spAutoFit/>
          </a:bodyPr>
          <a:lstStyle/>
          <a:p>
            <a:pPr algn="just">
              <a:lnSpc>
                <a:spcPct val="120000"/>
              </a:lnSpc>
              <a:spcBef>
                <a:spcPts val="500"/>
              </a:spcBef>
              <a:spcAft>
                <a:spcPts val="500"/>
              </a:spcAft>
            </a:pPr>
            <a:r>
              <a:rPr lang="en-IN" sz="1700" b="1" dirty="0"/>
              <a:t>Directions for Q12 to Q16: </a:t>
            </a:r>
            <a:r>
              <a:rPr lang="en-IN" sz="1700" dirty="0"/>
              <a:t>Each of the questions below consists of a question and two statements numbered (I) and (II). You have to decide whether the data provided in the statements are sufficient to answer the question. Give answers.</a:t>
            </a:r>
          </a:p>
          <a:p>
            <a:pPr algn="just">
              <a:lnSpc>
                <a:spcPct val="120000"/>
              </a:lnSpc>
              <a:spcBef>
                <a:spcPts val="500"/>
              </a:spcBef>
              <a:spcAft>
                <a:spcPts val="500"/>
              </a:spcAft>
              <a:tabLst>
                <a:tab pos="533400" algn="l"/>
              </a:tabLst>
            </a:pPr>
            <a:r>
              <a:rPr lang="en-IN" sz="1700" dirty="0" smtClean="0"/>
              <a:t>(</a:t>
            </a:r>
            <a:r>
              <a:rPr lang="en-IN" sz="1700" dirty="0"/>
              <a:t>a)	If the data in statement (I) alone are sufficient to answer the question, while </a:t>
            </a:r>
            <a:r>
              <a:rPr lang="en-IN" sz="1700" dirty="0" smtClean="0"/>
              <a:t>	the </a:t>
            </a:r>
            <a:r>
              <a:rPr lang="en-IN" sz="1700" dirty="0"/>
              <a:t>data in statement (II) alone are not sufficient to answer the question;</a:t>
            </a:r>
          </a:p>
          <a:p>
            <a:pPr algn="just">
              <a:lnSpc>
                <a:spcPct val="120000"/>
              </a:lnSpc>
              <a:spcBef>
                <a:spcPts val="500"/>
              </a:spcBef>
              <a:spcAft>
                <a:spcPts val="500"/>
              </a:spcAft>
              <a:tabLst>
                <a:tab pos="533400" algn="l"/>
              </a:tabLst>
            </a:pPr>
            <a:r>
              <a:rPr lang="en-IN" sz="1700" dirty="0" smtClean="0"/>
              <a:t>(</a:t>
            </a:r>
            <a:r>
              <a:rPr lang="en-IN" sz="1700" dirty="0"/>
              <a:t>b)	If the data in statement (II) alone are sufficient to answer the question, while </a:t>
            </a:r>
            <a:r>
              <a:rPr lang="en-IN" sz="1700" dirty="0" smtClean="0"/>
              <a:t>	the </a:t>
            </a:r>
            <a:r>
              <a:rPr lang="en-IN" sz="1700" dirty="0"/>
              <a:t>data in statement (I) alone are not sufficient to answer the questions; </a:t>
            </a:r>
          </a:p>
          <a:p>
            <a:pPr algn="just">
              <a:lnSpc>
                <a:spcPct val="120000"/>
              </a:lnSpc>
              <a:spcBef>
                <a:spcPts val="500"/>
              </a:spcBef>
              <a:spcAft>
                <a:spcPts val="500"/>
              </a:spcAft>
              <a:tabLst>
                <a:tab pos="533400" algn="l"/>
              </a:tabLst>
            </a:pPr>
            <a:r>
              <a:rPr lang="en-IN" sz="1700" dirty="0" smtClean="0"/>
              <a:t>(</a:t>
            </a:r>
            <a:r>
              <a:rPr lang="en-IN" sz="1700" dirty="0"/>
              <a:t>c)	If the data even in both statements (I) and (II) together are not sufficient to </a:t>
            </a:r>
            <a:r>
              <a:rPr lang="en-IN" sz="1700" dirty="0" smtClean="0"/>
              <a:t>	answer </a:t>
            </a:r>
            <a:r>
              <a:rPr lang="en-IN" sz="1700" dirty="0"/>
              <a:t>the question;</a:t>
            </a:r>
          </a:p>
          <a:p>
            <a:pPr algn="just">
              <a:lnSpc>
                <a:spcPct val="120000"/>
              </a:lnSpc>
              <a:spcBef>
                <a:spcPts val="500"/>
              </a:spcBef>
              <a:spcAft>
                <a:spcPts val="500"/>
              </a:spcAft>
              <a:tabLst>
                <a:tab pos="533400" algn="l"/>
              </a:tabLst>
            </a:pPr>
            <a:r>
              <a:rPr lang="en-IN" sz="1700" dirty="0" smtClean="0"/>
              <a:t>(</a:t>
            </a:r>
            <a:r>
              <a:rPr lang="en-IN" sz="1700" dirty="0"/>
              <a:t>d)	If the data in both statement (I) and (II) together are necessary to answer the </a:t>
            </a:r>
            <a:r>
              <a:rPr lang="en-IN" sz="1700" dirty="0" smtClean="0"/>
              <a:t>	question</a:t>
            </a:r>
            <a:r>
              <a:rPr lang="en-IN" sz="1700" dirty="0"/>
              <a:t>.</a:t>
            </a:r>
          </a:p>
          <a:p>
            <a:pPr marL="468000" indent="-468000" algn="just">
              <a:lnSpc>
                <a:spcPct val="120000"/>
              </a:lnSpc>
              <a:spcBef>
                <a:spcPts val="500"/>
              </a:spcBef>
              <a:spcAft>
                <a:spcPts val="500"/>
              </a:spcAft>
            </a:pPr>
            <a:r>
              <a:rPr lang="en-IN" sz="1700" dirty="0">
                <a:latin typeface="+mj-lt"/>
              </a:rPr>
              <a:t>14.	Who is the tallest among A, B, C and D?</a:t>
            </a:r>
          </a:p>
          <a:p>
            <a:pPr marL="468000" indent="-468000" algn="just">
              <a:lnSpc>
                <a:spcPct val="120000"/>
              </a:lnSpc>
              <a:spcBef>
                <a:spcPts val="500"/>
              </a:spcBef>
              <a:spcAft>
                <a:spcPts val="500"/>
              </a:spcAft>
            </a:pPr>
            <a:r>
              <a:rPr lang="en-IN" sz="1700" dirty="0">
                <a:latin typeface="+mj-lt"/>
              </a:rPr>
              <a:t>	I. A is taller than C.</a:t>
            </a:r>
          </a:p>
          <a:p>
            <a:pPr marL="468000" indent="-468000" algn="just">
              <a:lnSpc>
                <a:spcPct val="120000"/>
              </a:lnSpc>
              <a:spcBef>
                <a:spcPts val="500"/>
              </a:spcBef>
              <a:spcAft>
                <a:spcPts val="500"/>
              </a:spcAft>
            </a:pPr>
            <a:r>
              <a:rPr lang="en-IN" sz="1700" dirty="0">
                <a:latin typeface="+mj-lt"/>
              </a:rPr>
              <a:t>	II. B is taller than C and D.</a:t>
            </a:r>
          </a:p>
          <a:p>
            <a:pPr marL="468000" indent="-468000" algn="just">
              <a:lnSpc>
                <a:spcPct val="120000"/>
              </a:lnSpc>
              <a:spcBef>
                <a:spcPts val="500"/>
              </a:spcBef>
              <a:spcAft>
                <a:spcPts val="500"/>
              </a:spcAft>
            </a:pPr>
            <a:endParaRPr lang="en-IN" sz="1700" dirty="0">
              <a:latin typeface="+mj-lt"/>
            </a:endParaRPr>
          </a:p>
        </p:txBody>
      </p:sp>
    </p:spTree>
    <p:extLst>
      <p:ext uri="{BB962C8B-B14F-4D97-AF65-F5344CB8AC3E}">
        <p14:creationId xmlns:p14="http://schemas.microsoft.com/office/powerpoint/2010/main" val="414064685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85064"/>
          </a:xfrm>
          <a:prstGeom prst="rect">
            <a:avLst/>
          </a:prstGeom>
        </p:spPr>
        <p:txBody>
          <a:bodyPr wrap="square">
            <a:spAutoFit/>
          </a:bodyPr>
          <a:lstStyle/>
          <a:p>
            <a:pPr algn="just">
              <a:lnSpc>
                <a:spcPct val="120000"/>
              </a:lnSpc>
              <a:spcBef>
                <a:spcPts val="500"/>
              </a:spcBef>
              <a:spcAft>
                <a:spcPts val="500"/>
              </a:spcAft>
            </a:pPr>
            <a:r>
              <a:rPr lang="en-IN" sz="1700" b="1" dirty="0"/>
              <a:t>Directions for Q12 to Q16: </a:t>
            </a:r>
            <a:r>
              <a:rPr lang="en-IN" sz="1700" dirty="0"/>
              <a:t>Each of the questions below consists of a question and two statements numbered (I) and (II). You have to decide whether the data provided in the statements are sufficient to answer the question. Give answers.</a:t>
            </a:r>
          </a:p>
          <a:p>
            <a:pPr algn="just">
              <a:lnSpc>
                <a:spcPct val="120000"/>
              </a:lnSpc>
              <a:spcBef>
                <a:spcPts val="500"/>
              </a:spcBef>
              <a:spcAft>
                <a:spcPts val="500"/>
              </a:spcAft>
              <a:tabLst>
                <a:tab pos="533400" algn="l"/>
              </a:tabLst>
            </a:pPr>
            <a:r>
              <a:rPr lang="en-IN" sz="1700" dirty="0" smtClean="0"/>
              <a:t>(</a:t>
            </a:r>
            <a:r>
              <a:rPr lang="en-IN" sz="1700" dirty="0"/>
              <a:t>a)	If the data in statement (I) alone are sufficient to answer the question, while </a:t>
            </a:r>
            <a:r>
              <a:rPr lang="en-IN" sz="1700" dirty="0" smtClean="0"/>
              <a:t>	the </a:t>
            </a:r>
            <a:r>
              <a:rPr lang="en-IN" sz="1700" dirty="0"/>
              <a:t>data in statement (II) alone are not sufficient to answer the question;</a:t>
            </a:r>
          </a:p>
          <a:p>
            <a:pPr algn="just">
              <a:lnSpc>
                <a:spcPct val="120000"/>
              </a:lnSpc>
              <a:spcBef>
                <a:spcPts val="500"/>
              </a:spcBef>
              <a:spcAft>
                <a:spcPts val="500"/>
              </a:spcAft>
              <a:tabLst>
                <a:tab pos="533400" algn="l"/>
              </a:tabLst>
            </a:pPr>
            <a:r>
              <a:rPr lang="en-IN" sz="1700" dirty="0" smtClean="0"/>
              <a:t>(</a:t>
            </a:r>
            <a:r>
              <a:rPr lang="en-IN" sz="1700" dirty="0"/>
              <a:t>b)	If the data in statement (II) alone are sufficient to answer the question, while </a:t>
            </a:r>
            <a:r>
              <a:rPr lang="en-IN" sz="1700" dirty="0" smtClean="0"/>
              <a:t>	the </a:t>
            </a:r>
            <a:r>
              <a:rPr lang="en-IN" sz="1700" dirty="0"/>
              <a:t>data in statement (I) alone are not sufficient to answer the questions; </a:t>
            </a:r>
          </a:p>
          <a:p>
            <a:pPr algn="just">
              <a:lnSpc>
                <a:spcPct val="120000"/>
              </a:lnSpc>
              <a:spcBef>
                <a:spcPts val="500"/>
              </a:spcBef>
              <a:spcAft>
                <a:spcPts val="500"/>
              </a:spcAft>
              <a:tabLst>
                <a:tab pos="533400" algn="l"/>
              </a:tabLst>
            </a:pPr>
            <a:r>
              <a:rPr lang="en-IN" sz="1700" dirty="0" smtClean="0"/>
              <a:t>(</a:t>
            </a:r>
            <a:r>
              <a:rPr lang="en-IN" sz="1700" dirty="0"/>
              <a:t>c)	If the data even in both statements (I) and (II) together are not sufficient to </a:t>
            </a:r>
            <a:r>
              <a:rPr lang="en-IN" sz="1700" dirty="0" smtClean="0"/>
              <a:t>	answer </a:t>
            </a:r>
            <a:r>
              <a:rPr lang="en-IN" sz="1700" dirty="0"/>
              <a:t>the question;</a:t>
            </a:r>
          </a:p>
          <a:p>
            <a:pPr algn="just">
              <a:lnSpc>
                <a:spcPct val="120000"/>
              </a:lnSpc>
              <a:spcBef>
                <a:spcPts val="500"/>
              </a:spcBef>
              <a:spcAft>
                <a:spcPts val="500"/>
              </a:spcAft>
              <a:tabLst>
                <a:tab pos="533400" algn="l"/>
              </a:tabLst>
            </a:pPr>
            <a:r>
              <a:rPr lang="en-IN" sz="1700" dirty="0" smtClean="0"/>
              <a:t>(</a:t>
            </a:r>
            <a:r>
              <a:rPr lang="en-IN" sz="1700" dirty="0"/>
              <a:t>d)	If the data in both statement (I) and (II) together are necessary to answer the </a:t>
            </a:r>
            <a:r>
              <a:rPr lang="en-IN" sz="1700" dirty="0" smtClean="0"/>
              <a:t>	question</a:t>
            </a:r>
            <a:r>
              <a:rPr lang="en-IN" sz="1700" dirty="0"/>
              <a:t>.</a:t>
            </a:r>
          </a:p>
          <a:p>
            <a:pPr marL="468000" indent="-468000" algn="just">
              <a:lnSpc>
                <a:spcPct val="120000"/>
              </a:lnSpc>
              <a:spcBef>
                <a:spcPts val="500"/>
              </a:spcBef>
              <a:spcAft>
                <a:spcPts val="500"/>
              </a:spcAft>
            </a:pPr>
            <a:r>
              <a:rPr lang="en-IN" sz="1700" dirty="0">
                <a:latin typeface="+mj-lt"/>
              </a:rPr>
              <a:t>15.	How many Sundays are there in a particular month of a particular year?</a:t>
            </a:r>
          </a:p>
          <a:p>
            <a:pPr marL="468000" indent="-468000" algn="just">
              <a:lnSpc>
                <a:spcPct val="120000"/>
              </a:lnSpc>
              <a:spcBef>
                <a:spcPts val="500"/>
              </a:spcBef>
              <a:spcAft>
                <a:spcPts val="500"/>
              </a:spcAft>
            </a:pPr>
            <a:r>
              <a:rPr lang="en-IN" sz="1700" dirty="0">
                <a:latin typeface="+mj-lt"/>
              </a:rPr>
              <a:t>	I. The month begins on Monday.</a:t>
            </a:r>
          </a:p>
          <a:p>
            <a:pPr marL="468000" indent="-468000" algn="just">
              <a:lnSpc>
                <a:spcPct val="120000"/>
              </a:lnSpc>
              <a:spcBef>
                <a:spcPts val="500"/>
              </a:spcBef>
              <a:spcAft>
                <a:spcPts val="500"/>
              </a:spcAft>
            </a:pPr>
            <a:r>
              <a:rPr lang="en-IN" sz="1700" dirty="0">
                <a:latin typeface="+mj-lt"/>
              </a:rPr>
              <a:t>	II. The month ends on Wednesday.</a:t>
            </a:r>
          </a:p>
        </p:txBody>
      </p:sp>
    </p:spTree>
    <p:extLst>
      <p:ext uri="{BB962C8B-B14F-4D97-AF65-F5344CB8AC3E}">
        <p14:creationId xmlns:p14="http://schemas.microsoft.com/office/powerpoint/2010/main" val="307299704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85064"/>
          </a:xfrm>
          <a:prstGeom prst="rect">
            <a:avLst/>
          </a:prstGeom>
        </p:spPr>
        <p:txBody>
          <a:bodyPr wrap="square">
            <a:spAutoFit/>
          </a:bodyPr>
          <a:lstStyle/>
          <a:p>
            <a:pPr algn="just">
              <a:lnSpc>
                <a:spcPct val="120000"/>
              </a:lnSpc>
              <a:spcBef>
                <a:spcPts val="500"/>
              </a:spcBef>
              <a:spcAft>
                <a:spcPts val="500"/>
              </a:spcAft>
            </a:pPr>
            <a:r>
              <a:rPr lang="en-IN" sz="1700" b="1" dirty="0"/>
              <a:t>Directions for Q12 to Q16: </a:t>
            </a:r>
            <a:r>
              <a:rPr lang="en-IN" sz="1700" dirty="0"/>
              <a:t>Each of the questions below consists of a question and two statements numbered (I) and (II). You have to decide whether the data provided in the statements are sufficient to answer the question. Give answers.</a:t>
            </a:r>
          </a:p>
          <a:p>
            <a:pPr algn="just">
              <a:lnSpc>
                <a:spcPct val="120000"/>
              </a:lnSpc>
              <a:spcBef>
                <a:spcPts val="500"/>
              </a:spcBef>
              <a:spcAft>
                <a:spcPts val="500"/>
              </a:spcAft>
              <a:tabLst>
                <a:tab pos="533400" algn="l"/>
              </a:tabLst>
            </a:pPr>
            <a:r>
              <a:rPr lang="en-IN" sz="1700" dirty="0" smtClean="0"/>
              <a:t>(</a:t>
            </a:r>
            <a:r>
              <a:rPr lang="en-IN" sz="1700" dirty="0"/>
              <a:t>a)	If the data in statement (I) alone are sufficient to answer the question, while </a:t>
            </a:r>
            <a:r>
              <a:rPr lang="en-IN" sz="1700" dirty="0" smtClean="0"/>
              <a:t>	the </a:t>
            </a:r>
            <a:r>
              <a:rPr lang="en-IN" sz="1700" dirty="0"/>
              <a:t>data in statement (II) alone are not sufficient to answer the question;</a:t>
            </a:r>
          </a:p>
          <a:p>
            <a:pPr algn="just">
              <a:lnSpc>
                <a:spcPct val="120000"/>
              </a:lnSpc>
              <a:spcBef>
                <a:spcPts val="500"/>
              </a:spcBef>
              <a:spcAft>
                <a:spcPts val="500"/>
              </a:spcAft>
              <a:tabLst>
                <a:tab pos="533400" algn="l"/>
              </a:tabLst>
            </a:pPr>
            <a:r>
              <a:rPr lang="en-IN" sz="1700" dirty="0" smtClean="0"/>
              <a:t>(</a:t>
            </a:r>
            <a:r>
              <a:rPr lang="en-IN" sz="1700" dirty="0"/>
              <a:t>b)	If the data in statement (II) alone are sufficient to answer the question, while </a:t>
            </a:r>
            <a:r>
              <a:rPr lang="en-IN" sz="1700" dirty="0" smtClean="0"/>
              <a:t>	the </a:t>
            </a:r>
            <a:r>
              <a:rPr lang="en-IN" sz="1700" dirty="0"/>
              <a:t>data in statement (I) alone are not sufficient to answer the questions; </a:t>
            </a:r>
          </a:p>
          <a:p>
            <a:pPr algn="just">
              <a:lnSpc>
                <a:spcPct val="120000"/>
              </a:lnSpc>
              <a:spcBef>
                <a:spcPts val="500"/>
              </a:spcBef>
              <a:spcAft>
                <a:spcPts val="500"/>
              </a:spcAft>
              <a:tabLst>
                <a:tab pos="533400" algn="l"/>
              </a:tabLst>
            </a:pPr>
            <a:r>
              <a:rPr lang="en-IN" sz="1700" dirty="0" smtClean="0"/>
              <a:t>(</a:t>
            </a:r>
            <a:r>
              <a:rPr lang="en-IN" sz="1700" dirty="0"/>
              <a:t>c)	If the data even in both statements (I) and (II) together are not sufficient to </a:t>
            </a:r>
            <a:r>
              <a:rPr lang="en-IN" sz="1700" dirty="0" smtClean="0"/>
              <a:t>	answer </a:t>
            </a:r>
            <a:r>
              <a:rPr lang="en-IN" sz="1700" dirty="0"/>
              <a:t>the question;</a:t>
            </a:r>
          </a:p>
          <a:p>
            <a:pPr algn="just">
              <a:lnSpc>
                <a:spcPct val="120000"/>
              </a:lnSpc>
              <a:spcBef>
                <a:spcPts val="500"/>
              </a:spcBef>
              <a:spcAft>
                <a:spcPts val="500"/>
              </a:spcAft>
              <a:tabLst>
                <a:tab pos="533400" algn="l"/>
              </a:tabLst>
            </a:pPr>
            <a:r>
              <a:rPr lang="en-IN" sz="1700" dirty="0" smtClean="0"/>
              <a:t>(</a:t>
            </a:r>
            <a:r>
              <a:rPr lang="en-IN" sz="1700" dirty="0"/>
              <a:t>d)	If the data in both statement (I) and (II) together are necessary to answer the </a:t>
            </a:r>
            <a:r>
              <a:rPr lang="en-IN" sz="1700" dirty="0" smtClean="0"/>
              <a:t>	question</a:t>
            </a:r>
            <a:r>
              <a:rPr lang="en-IN" sz="1700" dirty="0"/>
              <a:t>.</a:t>
            </a:r>
          </a:p>
          <a:p>
            <a:pPr marL="468000" indent="-468000" algn="just">
              <a:lnSpc>
                <a:spcPct val="120000"/>
              </a:lnSpc>
              <a:spcBef>
                <a:spcPts val="500"/>
              </a:spcBef>
              <a:spcAft>
                <a:spcPts val="500"/>
              </a:spcAft>
            </a:pPr>
            <a:r>
              <a:rPr lang="en-IN" sz="1700" dirty="0">
                <a:latin typeface="+mj-lt"/>
              </a:rPr>
              <a:t>16.	What is the total number of pages in this book?</a:t>
            </a:r>
          </a:p>
          <a:p>
            <a:pPr marL="468000" indent="-468000" algn="just">
              <a:lnSpc>
                <a:spcPct val="120000"/>
              </a:lnSpc>
              <a:spcBef>
                <a:spcPts val="500"/>
              </a:spcBef>
              <a:spcAft>
                <a:spcPts val="500"/>
              </a:spcAft>
            </a:pPr>
            <a:r>
              <a:rPr lang="en-IN" sz="1700" dirty="0">
                <a:latin typeface="+mj-lt"/>
              </a:rPr>
              <a:t>	I. I counted 132 pages from the beginning of this book.</a:t>
            </a:r>
          </a:p>
          <a:p>
            <a:pPr marL="468000" indent="-468000" algn="just">
              <a:lnSpc>
                <a:spcPct val="120000"/>
              </a:lnSpc>
              <a:spcBef>
                <a:spcPts val="500"/>
              </a:spcBef>
              <a:spcAft>
                <a:spcPts val="500"/>
              </a:spcAft>
            </a:pPr>
            <a:r>
              <a:rPr lang="en-IN" sz="1700" dirty="0">
                <a:latin typeface="+mj-lt"/>
              </a:rPr>
              <a:t>	II. My wife counted 138 pages starting from the end of the same book.</a:t>
            </a:r>
          </a:p>
        </p:txBody>
      </p:sp>
    </p:spTree>
    <p:extLst>
      <p:ext uri="{BB962C8B-B14F-4D97-AF65-F5344CB8AC3E}">
        <p14:creationId xmlns:p14="http://schemas.microsoft.com/office/powerpoint/2010/main" val="157942185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385064"/>
          </a:xfrm>
          <a:prstGeom prst="rect">
            <a:avLst/>
          </a:prstGeom>
        </p:spPr>
        <p:txBody>
          <a:bodyPr wrap="square">
            <a:spAutoFit/>
          </a:bodyPr>
          <a:lstStyle/>
          <a:p>
            <a:pPr algn="just">
              <a:lnSpc>
                <a:spcPct val="120000"/>
              </a:lnSpc>
              <a:spcBef>
                <a:spcPts val="500"/>
              </a:spcBef>
              <a:spcAft>
                <a:spcPts val="500"/>
              </a:spcAft>
            </a:pPr>
            <a:r>
              <a:rPr lang="en-IN" sz="1700" b="1" dirty="0"/>
              <a:t>Directions for Q17 to Q21: </a:t>
            </a:r>
            <a:r>
              <a:rPr lang="en-IN" sz="1700" dirty="0"/>
              <a:t>In each of the questions given below, there is a statement followed by three assumptions numbered I, II and III. An assumption is something supposed or taken for granted. You have to consider the statement and assumptions and then decide, which of the assumption(s) is/are implicit in the statement.</a:t>
            </a:r>
          </a:p>
          <a:p>
            <a:pPr marL="468000" indent="-468000" algn="just">
              <a:lnSpc>
                <a:spcPct val="120000"/>
              </a:lnSpc>
              <a:spcBef>
                <a:spcPts val="500"/>
              </a:spcBef>
              <a:spcAft>
                <a:spcPts val="500"/>
              </a:spcAft>
            </a:pPr>
            <a:r>
              <a:rPr lang="en-IN" sz="1700" dirty="0">
                <a:latin typeface="+mj-lt"/>
              </a:rPr>
              <a:t>17.	</a:t>
            </a:r>
            <a:r>
              <a:rPr lang="en-IN" sz="1700" b="1" dirty="0">
                <a:latin typeface="+mj-lt"/>
              </a:rPr>
              <a:t>Statement:</a:t>
            </a:r>
            <a:r>
              <a:rPr lang="en-IN" sz="1700" dirty="0">
                <a:latin typeface="+mj-lt"/>
              </a:rPr>
              <a:t> During pre-harvest </a:t>
            </a:r>
            <a:r>
              <a:rPr lang="en-IN" sz="1700" dirty="0" err="1">
                <a:latin typeface="+mj-lt"/>
              </a:rPr>
              <a:t>kharif</a:t>
            </a:r>
            <a:r>
              <a:rPr lang="en-IN" sz="1700" dirty="0">
                <a:latin typeface="+mj-lt"/>
              </a:rPr>
              <a:t> seasons, the government has decided to release vast quantity of </a:t>
            </a:r>
            <a:r>
              <a:rPr lang="en-IN" sz="1700" dirty="0" err="1">
                <a:latin typeface="+mj-lt"/>
              </a:rPr>
              <a:t>foodgrains</a:t>
            </a:r>
            <a:r>
              <a:rPr lang="en-IN" sz="1700" dirty="0">
                <a:latin typeface="+mj-lt"/>
              </a:rPr>
              <a:t> from FCI.</a:t>
            </a:r>
          </a:p>
          <a:p>
            <a:pPr marL="468000" indent="-468000" algn="just">
              <a:lnSpc>
                <a:spcPct val="120000"/>
              </a:lnSpc>
              <a:spcBef>
                <a:spcPts val="500"/>
              </a:spcBef>
              <a:spcAft>
                <a:spcPts val="500"/>
              </a:spcAft>
            </a:pPr>
            <a:r>
              <a:rPr lang="en-IN" sz="1700" dirty="0">
                <a:latin typeface="+mj-lt"/>
              </a:rPr>
              <a:t>	</a:t>
            </a:r>
            <a:r>
              <a:rPr lang="en-IN" sz="1700" b="1" dirty="0">
                <a:latin typeface="+mj-lt"/>
              </a:rPr>
              <a:t>Assumptions: </a:t>
            </a:r>
          </a:p>
          <a:p>
            <a:pPr marL="468000" indent="-468000" algn="just">
              <a:lnSpc>
                <a:spcPct val="120000"/>
              </a:lnSpc>
              <a:spcBef>
                <a:spcPts val="500"/>
              </a:spcBef>
              <a:spcAft>
                <a:spcPts val="500"/>
              </a:spcAft>
              <a:tabLst>
                <a:tab pos="901700" algn="l"/>
              </a:tabLst>
            </a:pPr>
            <a:r>
              <a:rPr lang="en-IN" sz="1700" dirty="0">
                <a:latin typeface="+mj-lt"/>
              </a:rPr>
              <a:t>	</a:t>
            </a:r>
            <a:r>
              <a:rPr lang="en-IN" sz="1700" dirty="0" smtClean="0">
                <a:latin typeface="+mj-lt"/>
              </a:rPr>
              <a:t>I.	There </a:t>
            </a:r>
            <a:r>
              <a:rPr lang="en-IN" sz="1700" dirty="0">
                <a:latin typeface="+mj-lt"/>
              </a:rPr>
              <a:t>may be a shortage of </a:t>
            </a:r>
            <a:r>
              <a:rPr lang="en-IN" sz="1700" dirty="0" err="1">
                <a:latin typeface="+mj-lt"/>
              </a:rPr>
              <a:t>foodgrains</a:t>
            </a:r>
            <a:r>
              <a:rPr lang="en-IN" sz="1700" dirty="0">
                <a:latin typeface="+mj-lt"/>
              </a:rPr>
              <a:t> in the market during this season.</a:t>
            </a:r>
          </a:p>
          <a:p>
            <a:pPr marL="468000" indent="-468000" algn="just">
              <a:lnSpc>
                <a:spcPct val="120000"/>
              </a:lnSpc>
              <a:spcBef>
                <a:spcPts val="500"/>
              </a:spcBef>
              <a:spcAft>
                <a:spcPts val="500"/>
              </a:spcAft>
              <a:tabLst>
                <a:tab pos="901700" algn="l"/>
              </a:tabLst>
            </a:pPr>
            <a:r>
              <a:rPr lang="en-IN" sz="1700" dirty="0">
                <a:latin typeface="+mj-lt"/>
              </a:rPr>
              <a:t>	</a:t>
            </a:r>
            <a:r>
              <a:rPr lang="en-IN" sz="1700" dirty="0" smtClean="0">
                <a:latin typeface="+mj-lt"/>
              </a:rPr>
              <a:t>II.	The </a:t>
            </a:r>
            <a:r>
              <a:rPr lang="en-IN" sz="1700" dirty="0" err="1">
                <a:latin typeface="+mj-lt"/>
              </a:rPr>
              <a:t>kharif</a:t>
            </a:r>
            <a:r>
              <a:rPr lang="en-IN" sz="1700" dirty="0">
                <a:latin typeface="+mj-lt"/>
              </a:rPr>
              <a:t> crop may be able to replenish the stock of FCI.</a:t>
            </a:r>
          </a:p>
          <a:p>
            <a:pPr marL="468000" indent="-468000" algn="just">
              <a:lnSpc>
                <a:spcPct val="120000"/>
              </a:lnSpc>
              <a:spcBef>
                <a:spcPts val="500"/>
              </a:spcBef>
              <a:spcAft>
                <a:spcPts val="500"/>
              </a:spcAft>
              <a:tabLst>
                <a:tab pos="901700" algn="l"/>
              </a:tabLst>
            </a:pPr>
            <a:r>
              <a:rPr lang="en-IN" sz="1700" dirty="0">
                <a:latin typeface="+mj-lt"/>
              </a:rPr>
              <a:t>	III. There may be a demand from the farmers to procure </a:t>
            </a:r>
            <a:r>
              <a:rPr lang="en-IN" sz="1700" dirty="0" err="1">
                <a:latin typeface="+mj-lt"/>
              </a:rPr>
              <a:t>kharif</a:t>
            </a:r>
            <a:r>
              <a:rPr lang="en-IN" sz="1700" dirty="0">
                <a:latin typeface="+mj-lt"/>
              </a:rPr>
              <a:t> crop </a:t>
            </a:r>
            <a:r>
              <a:rPr lang="en-IN" sz="1700" dirty="0" smtClean="0">
                <a:latin typeface="+mj-lt"/>
              </a:rPr>
              <a:t>	immediately </a:t>
            </a:r>
            <a:r>
              <a:rPr lang="en-IN" sz="1700" dirty="0">
                <a:latin typeface="+mj-lt"/>
              </a:rPr>
              <a:t>after harvest.</a:t>
            </a:r>
          </a:p>
          <a:p>
            <a:pPr marL="468000" indent="-468000" algn="just">
              <a:lnSpc>
                <a:spcPct val="120000"/>
              </a:lnSpc>
              <a:spcBef>
                <a:spcPts val="500"/>
              </a:spcBef>
              <a:spcAft>
                <a:spcPts val="500"/>
              </a:spcAft>
            </a:pPr>
            <a:r>
              <a:rPr lang="en-IN" sz="1700" dirty="0">
                <a:latin typeface="+mj-lt"/>
              </a:rPr>
              <a:t>	(a) None is </a:t>
            </a:r>
            <a:r>
              <a:rPr lang="en-IN" sz="1700" dirty="0" smtClean="0">
                <a:latin typeface="+mj-lt"/>
              </a:rPr>
              <a:t>implicit		</a:t>
            </a:r>
            <a:r>
              <a:rPr lang="en-IN" sz="1700" dirty="0">
                <a:latin typeface="+mj-lt"/>
              </a:rPr>
              <a:t>	(b) Only I and II are implicit </a:t>
            </a:r>
          </a:p>
          <a:p>
            <a:pPr marL="468000" indent="-468000" algn="just">
              <a:lnSpc>
                <a:spcPct val="120000"/>
              </a:lnSpc>
              <a:spcBef>
                <a:spcPts val="500"/>
              </a:spcBef>
              <a:spcAft>
                <a:spcPts val="500"/>
              </a:spcAft>
            </a:pPr>
            <a:r>
              <a:rPr lang="en-IN" sz="1700" dirty="0">
                <a:latin typeface="+mj-lt"/>
              </a:rPr>
              <a:t>	(c) Only II and III are </a:t>
            </a:r>
            <a:r>
              <a:rPr lang="en-IN" sz="1700" dirty="0" smtClean="0">
                <a:latin typeface="+mj-lt"/>
              </a:rPr>
              <a:t>implicit	</a:t>
            </a:r>
            <a:r>
              <a:rPr lang="en-IN" sz="1700" dirty="0">
                <a:latin typeface="+mj-lt"/>
              </a:rPr>
              <a:t>	(d) All are </a:t>
            </a:r>
            <a:r>
              <a:rPr lang="en-IN" sz="1700" dirty="0" smtClean="0">
                <a:latin typeface="+mj-lt"/>
              </a:rPr>
              <a:t>implicit</a:t>
            </a:r>
            <a:endParaRPr lang="en-IN" sz="1700" dirty="0">
              <a:latin typeface="+mj-lt"/>
            </a:endParaRPr>
          </a:p>
        </p:txBody>
      </p:sp>
    </p:spTree>
    <p:extLst>
      <p:ext uri="{BB962C8B-B14F-4D97-AF65-F5344CB8AC3E}">
        <p14:creationId xmlns:p14="http://schemas.microsoft.com/office/powerpoint/2010/main" val="31269299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549" y="3145115"/>
            <a:ext cx="4702302" cy="567771"/>
          </a:xfrm>
        </p:spPr>
        <p:txBody>
          <a:bodyPr/>
          <a:lstStyle/>
          <a:p>
            <a:r>
              <a:rPr lang="en-US" sz="3500" dirty="0" smtClean="0"/>
              <a:t>APTITUDE</a:t>
            </a:r>
            <a:endParaRPr lang="en-IN" sz="3500" dirty="0"/>
          </a:p>
        </p:txBody>
      </p:sp>
    </p:spTree>
    <p:custDataLst>
      <p:tags r:id="rId1"/>
    </p:custDataLst>
    <p:extLst>
      <p:ext uri="{BB962C8B-B14F-4D97-AF65-F5344CB8AC3E}">
        <p14:creationId xmlns:p14="http://schemas.microsoft.com/office/powerpoint/2010/main" val="335176989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22968"/>
          </a:xfrm>
          <a:prstGeom prst="rect">
            <a:avLst/>
          </a:prstGeom>
        </p:spPr>
        <p:txBody>
          <a:bodyPr wrap="square">
            <a:spAutoFit/>
          </a:bodyPr>
          <a:lstStyle/>
          <a:p>
            <a:pPr algn="just">
              <a:lnSpc>
                <a:spcPct val="114000"/>
              </a:lnSpc>
              <a:spcBef>
                <a:spcPts val="200"/>
              </a:spcBef>
              <a:spcAft>
                <a:spcPts val="200"/>
              </a:spcAft>
            </a:pPr>
            <a:r>
              <a:rPr lang="en-IN" sz="1700" b="1" dirty="0"/>
              <a:t>Directions for Q17 to Q21: </a:t>
            </a:r>
            <a:r>
              <a:rPr lang="en-IN" sz="1700" dirty="0"/>
              <a:t>In each of the questions given below, there is a statement followed by three assumptions numbered I, II and III. An assumption is something supposed or taken for granted. You have to consider the statement and assumptions and then decide, which of the assumption(s) is/are implicit in the statement.</a:t>
            </a:r>
          </a:p>
          <a:p>
            <a:pPr marL="468000" indent="-468000" algn="just">
              <a:lnSpc>
                <a:spcPct val="114000"/>
              </a:lnSpc>
              <a:spcBef>
                <a:spcPts val="200"/>
              </a:spcBef>
              <a:spcAft>
                <a:spcPts val="200"/>
              </a:spcAft>
            </a:pPr>
            <a:r>
              <a:rPr lang="en-IN" sz="1700" dirty="0">
                <a:latin typeface="+mj-lt"/>
              </a:rPr>
              <a:t>18.	</a:t>
            </a:r>
            <a:r>
              <a:rPr lang="en-IN" sz="1700" b="1" dirty="0">
                <a:latin typeface="+mj-lt"/>
              </a:rPr>
              <a:t>Statement:</a:t>
            </a:r>
            <a:r>
              <a:rPr lang="en-IN" sz="1700" dirty="0">
                <a:latin typeface="+mj-lt"/>
              </a:rPr>
              <a:t> To improve the employment situation in India, there is a need to recast the present educational system towards implementation of scientific discoveries in daily life.</a:t>
            </a:r>
          </a:p>
          <a:p>
            <a:pPr marL="468000" indent="-468000" algn="just">
              <a:lnSpc>
                <a:spcPct val="114000"/>
              </a:lnSpc>
              <a:spcBef>
                <a:spcPts val="200"/>
              </a:spcBef>
              <a:spcAft>
                <a:spcPts val="200"/>
              </a:spcAft>
            </a:pPr>
            <a:r>
              <a:rPr lang="en-IN" sz="1700" dirty="0">
                <a:latin typeface="+mj-lt"/>
              </a:rPr>
              <a:t>	</a:t>
            </a:r>
            <a:r>
              <a:rPr lang="en-IN" sz="1700" b="1" dirty="0">
                <a:latin typeface="+mj-lt"/>
              </a:rPr>
              <a:t>Assumptions:</a:t>
            </a:r>
          </a:p>
          <a:p>
            <a:pPr marL="468000" indent="-468000" algn="just">
              <a:lnSpc>
                <a:spcPct val="114000"/>
              </a:lnSpc>
              <a:spcBef>
                <a:spcPts val="200"/>
              </a:spcBef>
              <a:spcAft>
                <a:spcPts val="200"/>
              </a:spcAft>
              <a:tabLst>
                <a:tab pos="901700" algn="l"/>
              </a:tabLst>
            </a:pPr>
            <a:r>
              <a:rPr lang="en-IN" sz="1700" dirty="0">
                <a:latin typeface="+mj-lt"/>
              </a:rPr>
              <a:t>	</a:t>
            </a:r>
            <a:r>
              <a:rPr lang="en-IN" sz="1700" dirty="0" smtClean="0">
                <a:latin typeface="+mj-lt"/>
              </a:rPr>
              <a:t>I.	The </a:t>
            </a:r>
            <a:r>
              <a:rPr lang="en-IN" sz="1700" dirty="0">
                <a:latin typeface="+mj-lt"/>
              </a:rPr>
              <a:t>students after completing such education may be able to earn their </a:t>
            </a:r>
            <a:r>
              <a:rPr lang="en-IN" sz="1700" dirty="0" smtClean="0">
                <a:latin typeface="+mj-lt"/>
              </a:rPr>
              <a:t>	livelihood</a:t>
            </a:r>
            <a:r>
              <a:rPr lang="en-IN" sz="1700" dirty="0">
                <a:latin typeface="+mj-lt"/>
              </a:rPr>
              <a:t>.</a:t>
            </a:r>
          </a:p>
          <a:p>
            <a:pPr marL="468000" indent="-468000" algn="just">
              <a:lnSpc>
                <a:spcPct val="114000"/>
              </a:lnSpc>
              <a:spcBef>
                <a:spcPts val="200"/>
              </a:spcBef>
              <a:spcAft>
                <a:spcPts val="200"/>
              </a:spcAft>
              <a:tabLst>
                <a:tab pos="901700" algn="l"/>
              </a:tabLst>
            </a:pPr>
            <a:r>
              <a:rPr lang="en-IN" sz="1700" dirty="0">
                <a:latin typeface="+mj-lt"/>
              </a:rPr>
              <a:t>	</a:t>
            </a:r>
            <a:r>
              <a:rPr lang="en-IN" sz="1700" dirty="0" smtClean="0">
                <a:latin typeface="+mj-lt"/>
              </a:rPr>
              <a:t>II.	This </a:t>
            </a:r>
            <a:r>
              <a:rPr lang="en-IN" sz="1700" dirty="0">
                <a:latin typeface="+mj-lt"/>
              </a:rPr>
              <a:t>may bring meaning of education in the minds of the youth.</a:t>
            </a:r>
          </a:p>
          <a:p>
            <a:pPr marL="468000" indent="-468000" algn="just">
              <a:lnSpc>
                <a:spcPct val="114000"/>
              </a:lnSpc>
              <a:spcBef>
                <a:spcPts val="200"/>
              </a:spcBef>
              <a:spcAft>
                <a:spcPts val="200"/>
              </a:spcAft>
              <a:tabLst>
                <a:tab pos="901700" algn="l"/>
              </a:tabLst>
            </a:pPr>
            <a:r>
              <a:rPr lang="en-IN" sz="1700" dirty="0" smtClean="0">
                <a:latin typeface="+mj-lt"/>
              </a:rPr>
              <a:t>	III.	The </a:t>
            </a:r>
            <a:r>
              <a:rPr lang="en-IN" sz="1700" dirty="0">
                <a:latin typeface="+mj-lt"/>
              </a:rPr>
              <a:t>state may earn more revenue as more and more people will engage </a:t>
            </a:r>
            <a:r>
              <a:rPr lang="en-IN" sz="1700" dirty="0" smtClean="0">
                <a:latin typeface="+mj-lt"/>
              </a:rPr>
              <a:t>	themselves </a:t>
            </a:r>
            <a:r>
              <a:rPr lang="en-IN" sz="1700" dirty="0">
                <a:latin typeface="+mj-lt"/>
              </a:rPr>
              <a:t>in self employment.</a:t>
            </a:r>
          </a:p>
          <a:p>
            <a:pPr marL="468000" indent="-468000" algn="just">
              <a:lnSpc>
                <a:spcPct val="114000"/>
              </a:lnSpc>
              <a:spcBef>
                <a:spcPts val="200"/>
              </a:spcBef>
              <a:spcAft>
                <a:spcPts val="200"/>
              </a:spcAft>
            </a:pPr>
            <a:r>
              <a:rPr lang="en-IN" sz="1700" dirty="0">
                <a:latin typeface="+mj-lt"/>
              </a:rPr>
              <a:t>	(a) Only I and II are </a:t>
            </a:r>
            <a:r>
              <a:rPr lang="en-IN" sz="1700" dirty="0" smtClean="0">
                <a:latin typeface="+mj-lt"/>
              </a:rPr>
              <a:t>implicit	</a:t>
            </a:r>
            <a:r>
              <a:rPr lang="en-IN" sz="1700" dirty="0">
                <a:latin typeface="+mj-lt"/>
              </a:rPr>
              <a:t>	(b) Only III is implicit</a:t>
            </a:r>
          </a:p>
          <a:p>
            <a:pPr marL="468000" indent="-468000" algn="just">
              <a:lnSpc>
                <a:spcPct val="114000"/>
              </a:lnSpc>
              <a:spcBef>
                <a:spcPts val="200"/>
              </a:spcBef>
              <a:spcAft>
                <a:spcPts val="200"/>
              </a:spcAft>
            </a:pPr>
            <a:r>
              <a:rPr lang="en-IN" sz="1700" dirty="0">
                <a:latin typeface="+mj-lt"/>
              </a:rPr>
              <a:t>	(c) Only I and III are </a:t>
            </a:r>
            <a:r>
              <a:rPr lang="en-IN" sz="1700" dirty="0" smtClean="0">
                <a:latin typeface="+mj-lt"/>
              </a:rPr>
              <a:t>implicit	</a:t>
            </a:r>
            <a:r>
              <a:rPr lang="en-IN" sz="1700" dirty="0">
                <a:latin typeface="+mj-lt"/>
              </a:rPr>
              <a:t>	(d) None is implicit</a:t>
            </a:r>
          </a:p>
        </p:txBody>
      </p:sp>
    </p:spTree>
    <p:extLst>
      <p:ext uri="{BB962C8B-B14F-4D97-AF65-F5344CB8AC3E}">
        <p14:creationId xmlns:p14="http://schemas.microsoft.com/office/powerpoint/2010/main" val="423574567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643707"/>
          </a:xfrm>
          <a:prstGeom prst="rect">
            <a:avLst/>
          </a:prstGeom>
        </p:spPr>
        <p:txBody>
          <a:bodyPr wrap="square">
            <a:spAutoFit/>
          </a:bodyPr>
          <a:lstStyle/>
          <a:p>
            <a:pPr algn="just">
              <a:lnSpc>
                <a:spcPct val="118000"/>
              </a:lnSpc>
              <a:spcBef>
                <a:spcPts val="300"/>
              </a:spcBef>
              <a:spcAft>
                <a:spcPts val="300"/>
              </a:spcAft>
            </a:pPr>
            <a:r>
              <a:rPr lang="en-IN" sz="1700" b="1" dirty="0"/>
              <a:t>Directions for Q17 to Q21: </a:t>
            </a:r>
            <a:r>
              <a:rPr lang="en-IN" sz="1700" dirty="0"/>
              <a:t>In each of the questions given below, there is a statement followed by three assumptions numbered I, II and III. An assumption is something supposed or taken for granted. You have to consider the statement and assumptions and then decide, which of the assumption(s) is/are implicit in the statement.</a:t>
            </a:r>
          </a:p>
          <a:p>
            <a:pPr marL="468000" indent="-468000" algn="just">
              <a:lnSpc>
                <a:spcPct val="118000"/>
              </a:lnSpc>
              <a:spcBef>
                <a:spcPts val="300"/>
              </a:spcBef>
              <a:spcAft>
                <a:spcPts val="300"/>
              </a:spcAft>
            </a:pPr>
            <a:r>
              <a:rPr lang="en-IN" sz="1700" dirty="0">
                <a:latin typeface="+mj-lt"/>
              </a:rPr>
              <a:t>19.	</a:t>
            </a:r>
            <a:r>
              <a:rPr lang="en-IN" sz="1700" b="1" dirty="0">
                <a:latin typeface="+mj-lt"/>
              </a:rPr>
              <a:t>Statement:</a:t>
            </a:r>
            <a:r>
              <a:rPr lang="en-IN" sz="1700" dirty="0">
                <a:latin typeface="+mj-lt"/>
              </a:rPr>
              <a:t> To increase profit, the oil exporting countries decided to reduce the production of crude by 5 million barrels per day.</a:t>
            </a:r>
          </a:p>
          <a:p>
            <a:pPr marL="468000" indent="-468000" algn="just">
              <a:lnSpc>
                <a:spcPct val="118000"/>
              </a:lnSpc>
              <a:spcBef>
                <a:spcPts val="300"/>
              </a:spcBef>
              <a:spcAft>
                <a:spcPts val="300"/>
              </a:spcAft>
            </a:pPr>
            <a:r>
              <a:rPr lang="en-IN" sz="1700" dirty="0">
                <a:latin typeface="+mj-lt"/>
              </a:rPr>
              <a:t>	</a:t>
            </a:r>
            <a:r>
              <a:rPr lang="en-IN" sz="1700" b="1" dirty="0">
                <a:latin typeface="+mj-lt"/>
              </a:rPr>
              <a:t>Assumptions:</a:t>
            </a:r>
          </a:p>
          <a:p>
            <a:pPr marL="468000" indent="-468000" algn="just">
              <a:lnSpc>
                <a:spcPct val="118000"/>
              </a:lnSpc>
              <a:spcBef>
                <a:spcPts val="300"/>
              </a:spcBef>
              <a:spcAft>
                <a:spcPts val="300"/>
              </a:spcAft>
            </a:pPr>
            <a:r>
              <a:rPr lang="en-IN" sz="1700" dirty="0">
                <a:latin typeface="+mj-lt"/>
              </a:rPr>
              <a:t>	I. The price of crude may increase due to less production.</a:t>
            </a:r>
          </a:p>
          <a:p>
            <a:pPr marL="468000" indent="-468000" algn="just">
              <a:lnSpc>
                <a:spcPct val="118000"/>
              </a:lnSpc>
              <a:spcBef>
                <a:spcPts val="300"/>
              </a:spcBef>
              <a:spcAft>
                <a:spcPts val="300"/>
              </a:spcAft>
            </a:pPr>
            <a:r>
              <a:rPr lang="en-IN" sz="1700" dirty="0">
                <a:latin typeface="+mj-lt"/>
              </a:rPr>
              <a:t>	II. The demand of crude may remain same in future.</a:t>
            </a:r>
          </a:p>
          <a:p>
            <a:pPr marL="468000" indent="-468000" algn="just">
              <a:lnSpc>
                <a:spcPct val="118000"/>
              </a:lnSpc>
              <a:spcBef>
                <a:spcPts val="300"/>
              </a:spcBef>
              <a:spcAft>
                <a:spcPts val="300"/>
              </a:spcAft>
            </a:pPr>
            <a:r>
              <a:rPr lang="en-IN" sz="1700" dirty="0">
                <a:latin typeface="+mj-lt"/>
              </a:rPr>
              <a:t>	III. Other countries may continue buying crude from these countries.</a:t>
            </a:r>
          </a:p>
          <a:p>
            <a:pPr marL="468000" indent="-468000" algn="just">
              <a:lnSpc>
                <a:spcPct val="118000"/>
              </a:lnSpc>
              <a:spcBef>
                <a:spcPts val="300"/>
              </a:spcBef>
              <a:spcAft>
                <a:spcPts val="300"/>
              </a:spcAft>
            </a:pPr>
            <a:r>
              <a:rPr lang="en-IN" sz="1700" dirty="0">
                <a:latin typeface="+mj-lt"/>
              </a:rPr>
              <a:t>	(a) All are </a:t>
            </a:r>
            <a:r>
              <a:rPr lang="en-IN" sz="1700" dirty="0" smtClean="0">
                <a:latin typeface="+mj-lt"/>
              </a:rPr>
              <a:t>implicit	</a:t>
            </a:r>
            <a:r>
              <a:rPr lang="en-IN" sz="1700" dirty="0">
                <a:latin typeface="+mj-lt"/>
              </a:rPr>
              <a:t>	</a:t>
            </a:r>
            <a:r>
              <a:rPr lang="en-IN" sz="1700" dirty="0" smtClean="0">
                <a:latin typeface="+mj-lt"/>
              </a:rPr>
              <a:t>	(</a:t>
            </a:r>
            <a:r>
              <a:rPr lang="en-IN" sz="1700" dirty="0">
                <a:latin typeface="+mj-lt"/>
              </a:rPr>
              <a:t>b) Only II and III are </a:t>
            </a:r>
            <a:r>
              <a:rPr lang="en-IN" sz="1700" dirty="0" smtClean="0">
                <a:latin typeface="+mj-lt"/>
              </a:rPr>
              <a:t>implicit</a:t>
            </a:r>
          </a:p>
          <a:p>
            <a:pPr marL="468000" indent="-468000" algn="just">
              <a:lnSpc>
                <a:spcPct val="118000"/>
              </a:lnSpc>
              <a:spcBef>
                <a:spcPts val="300"/>
              </a:spcBef>
              <a:spcAft>
                <a:spcPts val="300"/>
              </a:spcAft>
            </a:pPr>
            <a:r>
              <a:rPr lang="en-IN" sz="1700" dirty="0">
                <a:latin typeface="+mj-lt"/>
              </a:rPr>
              <a:t>	(c) Only I and II are implicit </a:t>
            </a:r>
            <a:r>
              <a:rPr lang="en-IN" sz="1700" dirty="0" smtClean="0">
                <a:latin typeface="+mj-lt"/>
              </a:rPr>
              <a:t>		(</a:t>
            </a:r>
            <a:r>
              <a:rPr lang="en-IN" sz="1700" dirty="0">
                <a:latin typeface="+mj-lt"/>
              </a:rPr>
              <a:t>d) None is implicit</a:t>
            </a:r>
          </a:p>
        </p:txBody>
      </p:sp>
    </p:spTree>
    <p:extLst>
      <p:ext uri="{BB962C8B-B14F-4D97-AF65-F5344CB8AC3E}">
        <p14:creationId xmlns:p14="http://schemas.microsoft.com/office/powerpoint/2010/main" val="2121314644"/>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952381"/>
          </a:xfrm>
          <a:prstGeom prst="rect">
            <a:avLst/>
          </a:prstGeom>
        </p:spPr>
        <p:txBody>
          <a:bodyPr wrap="square">
            <a:spAutoFit/>
          </a:bodyPr>
          <a:lstStyle/>
          <a:p>
            <a:pPr algn="just">
              <a:lnSpc>
                <a:spcPct val="118000"/>
              </a:lnSpc>
              <a:spcBef>
                <a:spcPts val="300"/>
              </a:spcBef>
              <a:spcAft>
                <a:spcPts val="300"/>
              </a:spcAft>
            </a:pPr>
            <a:r>
              <a:rPr lang="en-IN" sz="1700" b="1" dirty="0"/>
              <a:t>Directions for Q17 to Q21: </a:t>
            </a:r>
            <a:r>
              <a:rPr lang="en-IN" sz="1700" dirty="0"/>
              <a:t>In each of the questions given below, there is a statement followed by three assumptions numbered I, II and III. An assumption is something supposed or taken for granted. You have to consider the statement and assumptions and then decide, which of the assumption(s) is/are implicit in the statement.</a:t>
            </a:r>
          </a:p>
          <a:p>
            <a:pPr marL="468000" indent="-468000" algn="just">
              <a:lnSpc>
                <a:spcPct val="118000"/>
              </a:lnSpc>
              <a:spcBef>
                <a:spcPts val="300"/>
              </a:spcBef>
              <a:spcAft>
                <a:spcPts val="300"/>
              </a:spcAft>
            </a:pPr>
            <a:r>
              <a:rPr lang="en-IN" sz="1700" dirty="0">
                <a:latin typeface="+mj-lt"/>
              </a:rPr>
              <a:t>20.	</a:t>
            </a:r>
            <a:r>
              <a:rPr lang="en-IN" sz="1700" b="1" dirty="0">
                <a:latin typeface="+mj-lt"/>
              </a:rPr>
              <a:t>Statement:</a:t>
            </a:r>
            <a:r>
              <a:rPr lang="en-IN" sz="1700" dirty="0">
                <a:latin typeface="+mj-lt"/>
              </a:rPr>
              <a:t> We do not want you to see our product on newspaper, visit our shop to get a full view an advertisement.</a:t>
            </a:r>
          </a:p>
          <a:p>
            <a:pPr marL="468000" indent="-468000" algn="just">
              <a:lnSpc>
                <a:spcPct val="118000"/>
              </a:lnSpc>
              <a:spcBef>
                <a:spcPts val="300"/>
              </a:spcBef>
              <a:spcAft>
                <a:spcPts val="300"/>
              </a:spcAft>
            </a:pPr>
            <a:r>
              <a:rPr lang="en-IN" sz="1700" dirty="0">
                <a:latin typeface="+mj-lt"/>
              </a:rPr>
              <a:t>	</a:t>
            </a:r>
            <a:r>
              <a:rPr lang="en-IN" sz="1700" b="1" dirty="0">
                <a:latin typeface="+mj-lt"/>
              </a:rPr>
              <a:t>Assumptions:</a:t>
            </a:r>
          </a:p>
          <a:p>
            <a:pPr marL="468000" indent="-468000" algn="just">
              <a:lnSpc>
                <a:spcPct val="118000"/>
              </a:lnSpc>
              <a:spcBef>
                <a:spcPts val="300"/>
              </a:spcBef>
              <a:spcAft>
                <a:spcPts val="300"/>
              </a:spcAft>
            </a:pPr>
            <a:r>
              <a:rPr lang="en-IN" sz="1700" dirty="0">
                <a:latin typeface="+mj-lt"/>
              </a:rPr>
              <a:t>	I. People generally decide to purchase any product after seeing the name in the advertisement.</a:t>
            </a:r>
          </a:p>
          <a:p>
            <a:pPr marL="468000" indent="-468000" algn="just">
              <a:lnSpc>
                <a:spcPct val="118000"/>
              </a:lnSpc>
              <a:spcBef>
                <a:spcPts val="300"/>
              </a:spcBef>
              <a:spcAft>
                <a:spcPts val="300"/>
              </a:spcAft>
            </a:pPr>
            <a:r>
              <a:rPr lang="en-IN" sz="1700" dirty="0">
                <a:latin typeface="+mj-lt"/>
              </a:rPr>
              <a:t>	II. Uncommon appeal may attract the customers.</a:t>
            </a:r>
          </a:p>
          <a:p>
            <a:pPr marL="468000" indent="-468000" algn="just">
              <a:lnSpc>
                <a:spcPct val="118000"/>
              </a:lnSpc>
              <a:spcBef>
                <a:spcPts val="300"/>
              </a:spcBef>
              <a:spcAft>
                <a:spcPts val="300"/>
              </a:spcAft>
            </a:pPr>
            <a:r>
              <a:rPr lang="en-IN" sz="1700" dirty="0">
                <a:latin typeface="+mj-lt"/>
              </a:rPr>
              <a:t>	III. People may come to see the product. </a:t>
            </a:r>
          </a:p>
          <a:p>
            <a:pPr marL="468000" indent="-468000" algn="just">
              <a:lnSpc>
                <a:spcPct val="118000"/>
              </a:lnSpc>
              <a:spcBef>
                <a:spcPts val="300"/>
              </a:spcBef>
              <a:spcAft>
                <a:spcPts val="300"/>
              </a:spcAft>
            </a:pPr>
            <a:r>
              <a:rPr lang="en-IN" sz="1700" dirty="0">
                <a:latin typeface="+mj-lt"/>
              </a:rPr>
              <a:t>	(a) All are </a:t>
            </a:r>
            <a:r>
              <a:rPr lang="en-IN" sz="1700" dirty="0" smtClean="0">
                <a:latin typeface="+mj-lt"/>
              </a:rPr>
              <a:t>implicit		</a:t>
            </a:r>
            <a:r>
              <a:rPr lang="en-IN" sz="1700" dirty="0">
                <a:latin typeface="+mj-lt"/>
              </a:rPr>
              <a:t>	(b) None is implicit</a:t>
            </a:r>
          </a:p>
          <a:p>
            <a:pPr marL="468000" indent="-468000" algn="just">
              <a:lnSpc>
                <a:spcPct val="118000"/>
              </a:lnSpc>
              <a:spcBef>
                <a:spcPts val="300"/>
              </a:spcBef>
              <a:spcAft>
                <a:spcPts val="300"/>
              </a:spcAft>
            </a:pPr>
            <a:r>
              <a:rPr lang="en-IN" sz="1700" dirty="0">
                <a:latin typeface="+mj-lt"/>
              </a:rPr>
              <a:t>	(c) Only II and III are </a:t>
            </a:r>
            <a:r>
              <a:rPr lang="en-IN" sz="1700" dirty="0" smtClean="0">
                <a:latin typeface="+mj-lt"/>
              </a:rPr>
              <a:t>implicit	</a:t>
            </a:r>
            <a:r>
              <a:rPr lang="en-IN" sz="1700" dirty="0">
                <a:latin typeface="+mj-lt"/>
              </a:rPr>
              <a:t>	(d) Only I and II are </a:t>
            </a:r>
            <a:r>
              <a:rPr lang="en-IN" sz="1700" dirty="0" smtClean="0">
                <a:latin typeface="+mj-lt"/>
              </a:rPr>
              <a:t>implicit</a:t>
            </a:r>
            <a:endParaRPr lang="en-IN" sz="1700" dirty="0">
              <a:latin typeface="+mj-lt"/>
            </a:endParaRPr>
          </a:p>
        </p:txBody>
      </p:sp>
    </p:spTree>
    <p:extLst>
      <p:ext uri="{BB962C8B-B14F-4D97-AF65-F5344CB8AC3E}">
        <p14:creationId xmlns:p14="http://schemas.microsoft.com/office/powerpoint/2010/main" val="1919791412"/>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414944"/>
          </a:xfrm>
          <a:prstGeom prst="rect">
            <a:avLst/>
          </a:prstGeom>
        </p:spPr>
        <p:txBody>
          <a:bodyPr wrap="square">
            <a:spAutoFit/>
          </a:bodyPr>
          <a:lstStyle/>
          <a:p>
            <a:pPr algn="just">
              <a:lnSpc>
                <a:spcPct val="118000"/>
              </a:lnSpc>
              <a:spcBef>
                <a:spcPts val="300"/>
              </a:spcBef>
              <a:spcAft>
                <a:spcPts val="300"/>
              </a:spcAft>
            </a:pPr>
            <a:r>
              <a:rPr lang="en-IN" sz="1700" b="1" dirty="0"/>
              <a:t>Directions for Q17 to Q21: </a:t>
            </a:r>
            <a:r>
              <a:rPr lang="en-IN" sz="1700" dirty="0"/>
              <a:t>In each of the questions given below, there is a statement followed by three assumptions numbered I, II and III. An assumption is something supposed or taken for granted. You have to consider the statement and assumptions and then decide, which of the assumption(s) is/are implicit in the statement.</a:t>
            </a:r>
          </a:p>
          <a:p>
            <a:pPr marL="468000" indent="-468000" algn="just">
              <a:lnSpc>
                <a:spcPct val="118000"/>
              </a:lnSpc>
              <a:spcBef>
                <a:spcPts val="300"/>
              </a:spcBef>
              <a:spcAft>
                <a:spcPts val="300"/>
              </a:spcAft>
            </a:pPr>
            <a:r>
              <a:rPr lang="en-IN" sz="1700" dirty="0">
                <a:latin typeface="+mj-lt"/>
              </a:rPr>
              <a:t>21.	</a:t>
            </a:r>
            <a:r>
              <a:rPr lang="en-IN" sz="1700" b="1" dirty="0">
                <a:latin typeface="+mj-lt"/>
              </a:rPr>
              <a:t>Statement:</a:t>
            </a:r>
            <a:r>
              <a:rPr lang="en-IN" sz="1700" dirty="0">
                <a:latin typeface="+mj-lt"/>
              </a:rPr>
              <a:t> The Reserve Bank of India has directed the banks to refuse fresh loans to major defaulters.</a:t>
            </a:r>
          </a:p>
          <a:p>
            <a:pPr marL="468000" indent="-468000" algn="just">
              <a:lnSpc>
                <a:spcPct val="118000"/>
              </a:lnSpc>
              <a:spcBef>
                <a:spcPts val="300"/>
              </a:spcBef>
              <a:spcAft>
                <a:spcPts val="300"/>
              </a:spcAft>
            </a:pPr>
            <a:r>
              <a:rPr lang="en-IN" sz="1700" dirty="0">
                <a:latin typeface="+mj-lt"/>
              </a:rPr>
              <a:t>	</a:t>
            </a:r>
            <a:r>
              <a:rPr lang="en-IN" sz="1700" b="1" dirty="0">
                <a:latin typeface="+mj-lt"/>
              </a:rPr>
              <a:t>Assumptions:</a:t>
            </a:r>
          </a:p>
          <a:p>
            <a:pPr marL="468000" indent="-468000" algn="just">
              <a:lnSpc>
                <a:spcPct val="118000"/>
              </a:lnSpc>
              <a:spcBef>
                <a:spcPts val="300"/>
              </a:spcBef>
              <a:spcAft>
                <a:spcPts val="300"/>
              </a:spcAft>
            </a:pPr>
            <a:r>
              <a:rPr lang="en-IN" sz="1700" dirty="0">
                <a:latin typeface="+mj-lt"/>
              </a:rPr>
              <a:t>	I. The banks may still give loans to the defaulters.</a:t>
            </a:r>
          </a:p>
          <a:p>
            <a:pPr marL="468000" indent="-468000" algn="just">
              <a:lnSpc>
                <a:spcPct val="118000"/>
              </a:lnSpc>
              <a:spcBef>
                <a:spcPts val="300"/>
              </a:spcBef>
              <a:spcAft>
                <a:spcPts val="300"/>
              </a:spcAft>
            </a:pPr>
            <a:r>
              <a:rPr lang="en-IN" sz="1700" dirty="0">
                <a:latin typeface="+mj-lt"/>
              </a:rPr>
              <a:t>	II. The defaulters may repay the earlier loan to get fresh loan.</a:t>
            </a:r>
          </a:p>
          <a:p>
            <a:pPr marL="468000" indent="-468000" algn="just">
              <a:lnSpc>
                <a:spcPct val="118000"/>
              </a:lnSpc>
              <a:spcBef>
                <a:spcPts val="300"/>
              </a:spcBef>
              <a:spcAft>
                <a:spcPts val="300"/>
              </a:spcAft>
            </a:pPr>
            <a:r>
              <a:rPr lang="en-IN" sz="1700" dirty="0">
                <a:latin typeface="+mj-lt"/>
              </a:rPr>
              <a:t>	III. The banks may recover the bad loans through such harsh measures.</a:t>
            </a:r>
          </a:p>
          <a:p>
            <a:pPr marL="468000" indent="-468000" algn="just">
              <a:lnSpc>
                <a:spcPct val="118000"/>
              </a:lnSpc>
              <a:spcBef>
                <a:spcPts val="300"/>
              </a:spcBef>
              <a:spcAft>
                <a:spcPts val="300"/>
              </a:spcAft>
            </a:pPr>
            <a:r>
              <a:rPr lang="en-IN" sz="1700" dirty="0">
                <a:latin typeface="+mj-lt"/>
              </a:rPr>
              <a:t>	(a) All are implicit</a:t>
            </a:r>
          </a:p>
          <a:p>
            <a:pPr marL="468000" indent="-468000" algn="just">
              <a:lnSpc>
                <a:spcPct val="118000"/>
              </a:lnSpc>
              <a:spcBef>
                <a:spcPts val="300"/>
              </a:spcBef>
              <a:spcAft>
                <a:spcPts val="300"/>
              </a:spcAft>
            </a:pPr>
            <a:r>
              <a:rPr lang="en-IN" sz="1700" dirty="0">
                <a:latin typeface="+mj-lt"/>
              </a:rPr>
              <a:t>	(b) None is implicit</a:t>
            </a:r>
          </a:p>
          <a:p>
            <a:pPr marL="468000" indent="-468000" algn="just">
              <a:lnSpc>
                <a:spcPct val="118000"/>
              </a:lnSpc>
              <a:spcBef>
                <a:spcPts val="300"/>
              </a:spcBef>
              <a:spcAft>
                <a:spcPts val="300"/>
              </a:spcAft>
            </a:pPr>
            <a:r>
              <a:rPr lang="en-IN" sz="1700" dirty="0">
                <a:latin typeface="+mj-lt"/>
              </a:rPr>
              <a:t>	(c) Both II and III are implicit</a:t>
            </a:r>
          </a:p>
          <a:p>
            <a:pPr marL="468000" indent="-468000" algn="just">
              <a:lnSpc>
                <a:spcPct val="118000"/>
              </a:lnSpc>
              <a:spcBef>
                <a:spcPts val="300"/>
              </a:spcBef>
              <a:spcAft>
                <a:spcPts val="300"/>
              </a:spcAft>
            </a:pPr>
            <a:r>
              <a:rPr lang="en-IN" sz="1700" dirty="0">
                <a:latin typeface="+mj-lt"/>
              </a:rPr>
              <a:t>	(d) Both I and II are implicit</a:t>
            </a:r>
          </a:p>
        </p:txBody>
      </p:sp>
    </p:spTree>
    <p:extLst>
      <p:ext uri="{BB962C8B-B14F-4D97-AF65-F5344CB8AC3E}">
        <p14:creationId xmlns:p14="http://schemas.microsoft.com/office/powerpoint/2010/main" val="1053587470"/>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74540"/>
          </a:xfrm>
          <a:prstGeom prst="rect">
            <a:avLst/>
          </a:prstGeom>
        </p:spPr>
        <p:txBody>
          <a:bodyPr wrap="square">
            <a:spAutoFit/>
          </a:bodyPr>
          <a:lstStyle/>
          <a:p>
            <a:pPr algn="just">
              <a:lnSpc>
                <a:spcPct val="118000"/>
              </a:lnSpc>
              <a:spcBef>
                <a:spcPts val="300"/>
              </a:spcBef>
              <a:spcAft>
                <a:spcPts val="300"/>
              </a:spcAft>
            </a:pPr>
            <a:r>
              <a:rPr lang="en-IN" sz="1700" b="1" dirty="0"/>
              <a:t>Directions for Q22 to Q25: </a:t>
            </a:r>
            <a:r>
              <a:rPr lang="en-IN" sz="1700" dirty="0"/>
              <a:t>In questions given below, statements 1 and 2 are followed by conclusions I and II. Taking the statements to be right although they may seem at variance with commonly accepted facts, mark your answers as under.</a:t>
            </a:r>
          </a:p>
          <a:p>
            <a:pPr algn="just">
              <a:lnSpc>
                <a:spcPct val="118000"/>
              </a:lnSpc>
              <a:spcBef>
                <a:spcPts val="300"/>
              </a:spcBef>
              <a:spcAft>
                <a:spcPts val="300"/>
              </a:spcAft>
            </a:pPr>
            <a:r>
              <a:rPr lang="en-IN" sz="1700" dirty="0"/>
              <a:t>(a) If only conclusion I follows.</a:t>
            </a:r>
          </a:p>
          <a:p>
            <a:pPr algn="just">
              <a:lnSpc>
                <a:spcPct val="118000"/>
              </a:lnSpc>
              <a:spcBef>
                <a:spcPts val="300"/>
              </a:spcBef>
              <a:spcAft>
                <a:spcPts val="300"/>
              </a:spcAft>
            </a:pPr>
            <a:r>
              <a:rPr lang="en-IN" sz="1700" dirty="0"/>
              <a:t>(b) If only conclusion II follows.</a:t>
            </a:r>
          </a:p>
          <a:p>
            <a:pPr algn="just">
              <a:lnSpc>
                <a:spcPct val="118000"/>
              </a:lnSpc>
              <a:spcBef>
                <a:spcPts val="300"/>
              </a:spcBef>
              <a:spcAft>
                <a:spcPts val="300"/>
              </a:spcAft>
            </a:pPr>
            <a:r>
              <a:rPr lang="en-IN" sz="1700" dirty="0"/>
              <a:t>(c) If both I and II follows.</a:t>
            </a:r>
          </a:p>
          <a:p>
            <a:pPr algn="just">
              <a:lnSpc>
                <a:spcPct val="118000"/>
              </a:lnSpc>
              <a:spcBef>
                <a:spcPts val="300"/>
              </a:spcBef>
              <a:spcAft>
                <a:spcPts val="300"/>
              </a:spcAft>
            </a:pPr>
            <a:r>
              <a:rPr lang="en-IN" sz="1700" dirty="0"/>
              <a:t>(d) Neither I nor II follows.</a:t>
            </a:r>
          </a:p>
          <a:p>
            <a:pPr marL="468000" indent="-468000" algn="just">
              <a:lnSpc>
                <a:spcPct val="118000"/>
              </a:lnSpc>
              <a:spcBef>
                <a:spcPts val="300"/>
              </a:spcBef>
              <a:spcAft>
                <a:spcPts val="300"/>
              </a:spcAft>
            </a:pPr>
            <a:r>
              <a:rPr lang="en-IN" sz="1700" dirty="0">
                <a:latin typeface="+mj-lt"/>
              </a:rPr>
              <a:t>22.	</a:t>
            </a:r>
            <a:r>
              <a:rPr lang="en-IN" sz="1700" b="1" dirty="0">
                <a:latin typeface="+mj-lt"/>
              </a:rPr>
              <a:t>Statements:</a:t>
            </a:r>
          </a:p>
          <a:p>
            <a:pPr marL="468000" indent="-468000" algn="just">
              <a:lnSpc>
                <a:spcPct val="118000"/>
              </a:lnSpc>
              <a:spcBef>
                <a:spcPts val="300"/>
              </a:spcBef>
              <a:spcAft>
                <a:spcPts val="300"/>
              </a:spcAft>
            </a:pPr>
            <a:r>
              <a:rPr lang="en-IN" sz="1700" dirty="0">
                <a:latin typeface="+mj-lt"/>
              </a:rPr>
              <a:t>	1. All hands are machines.</a:t>
            </a:r>
          </a:p>
          <a:p>
            <a:pPr marL="468000" indent="-468000" algn="just">
              <a:lnSpc>
                <a:spcPct val="118000"/>
              </a:lnSpc>
              <a:spcBef>
                <a:spcPts val="300"/>
              </a:spcBef>
              <a:spcAft>
                <a:spcPts val="300"/>
              </a:spcAft>
            </a:pPr>
            <a:r>
              <a:rPr lang="en-IN" sz="1700" dirty="0">
                <a:latin typeface="+mj-lt"/>
              </a:rPr>
              <a:t>	2. All machines are wheels.</a:t>
            </a:r>
          </a:p>
          <a:p>
            <a:pPr marL="468000" indent="-468000" algn="just">
              <a:lnSpc>
                <a:spcPct val="118000"/>
              </a:lnSpc>
              <a:spcBef>
                <a:spcPts val="300"/>
              </a:spcBef>
              <a:spcAft>
                <a:spcPts val="300"/>
              </a:spcAft>
            </a:pPr>
            <a:r>
              <a:rPr lang="en-IN" sz="1700" dirty="0">
                <a:latin typeface="+mj-lt"/>
              </a:rPr>
              <a:t>	</a:t>
            </a:r>
            <a:r>
              <a:rPr lang="en-IN" sz="1700" b="1" dirty="0">
                <a:latin typeface="+mj-lt"/>
              </a:rPr>
              <a:t>Conclusions:</a:t>
            </a:r>
          </a:p>
          <a:p>
            <a:pPr marL="468000" indent="-468000" algn="just">
              <a:lnSpc>
                <a:spcPct val="118000"/>
              </a:lnSpc>
              <a:spcBef>
                <a:spcPts val="300"/>
              </a:spcBef>
              <a:spcAft>
                <a:spcPts val="300"/>
              </a:spcAft>
            </a:pPr>
            <a:r>
              <a:rPr lang="en-IN" sz="1700" dirty="0">
                <a:latin typeface="+mj-lt"/>
              </a:rPr>
              <a:t>	I. All wheels are hands.</a:t>
            </a:r>
          </a:p>
          <a:p>
            <a:pPr marL="468000" indent="-468000" algn="just">
              <a:lnSpc>
                <a:spcPct val="118000"/>
              </a:lnSpc>
              <a:spcBef>
                <a:spcPts val="300"/>
              </a:spcBef>
              <a:spcAft>
                <a:spcPts val="300"/>
              </a:spcAft>
            </a:pPr>
            <a:r>
              <a:rPr lang="en-IN" sz="1700" dirty="0">
                <a:latin typeface="+mj-lt"/>
              </a:rPr>
              <a:t>	II. All hands are wheels.</a:t>
            </a:r>
          </a:p>
        </p:txBody>
      </p:sp>
    </p:spTree>
    <p:extLst>
      <p:ext uri="{BB962C8B-B14F-4D97-AF65-F5344CB8AC3E}">
        <p14:creationId xmlns:p14="http://schemas.microsoft.com/office/powerpoint/2010/main" val="417528303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74540"/>
          </a:xfrm>
          <a:prstGeom prst="rect">
            <a:avLst/>
          </a:prstGeom>
        </p:spPr>
        <p:txBody>
          <a:bodyPr wrap="square">
            <a:spAutoFit/>
          </a:bodyPr>
          <a:lstStyle/>
          <a:p>
            <a:pPr algn="just">
              <a:lnSpc>
                <a:spcPct val="118000"/>
              </a:lnSpc>
              <a:spcBef>
                <a:spcPts val="300"/>
              </a:spcBef>
              <a:spcAft>
                <a:spcPts val="300"/>
              </a:spcAft>
            </a:pPr>
            <a:r>
              <a:rPr lang="en-IN" sz="1700" b="1" dirty="0"/>
              <a:t>Directions for Q22 to Q25: </a:t>
            </a:r>
            <a:r>
              <a:rPr lang="en-IN" sz="1700" dirty="0"/>
              <a:t>In questions given below, statements 1 and 2 are followed by conclusions I and II. Taking the statements to be right although they may seem at variance with commonly accepted facts, mark your answers as under.</a:t>
            </a:r>
          </a:p>
          <a:p>
            <a:pPr algn="just">
              <a:lnSpc>
                <a:spcPct val="118000"/>
              </a:lnSpc>
              <a:spcBef>
                <a:spcPts val="300"/>
              </a:spcBef>
              <a:spcAft>
                <a:spcPts val="300"/>
              </a:spcAft>
            </a:pPr>
            <a:r>
              <a:rPr lang="en-IN" sz="1700" dirty="0"/>
              <a:t>(a) If only conclusion I follows.</a:t>
            </a:r>
          </a:p>
          <a:p>
            <a:pPr algn="just">
              <a:lnSpc>
                <a:spcPct val="118000"/>
              </a:lnSpc>
              <a:spcBef>
                <a:spcPts val="300"/>
              </a:spcBef>
              <a:spcAft>
                <a:spcPts val="300"/>
              </a:spcAft>
            </a:pPr>
            <a:r>
              <a:rPr lang="en-IN" sz="1700" dirty="0"/>
              <a:t>(b) If only conclusion II follows.</a:t>
            </a:r>
          </a:p>
          <a:p>
            <a:pPr algn="just">
              <a:lnSpc>
                <a:spcPct val="118000"/>
              </a:lnSpc>
              <a:spcBef>
                <a:spcPts val="300"/>
              </a:spcBef>
              <a:spcAft>
                <a:spcPts val="300"/>
              </a:spcAft>
            </a:pPr>
            <a:r>
              <a:rPr lang="en-IN" sz="1700" dirty="0"/>
              <a:t>(c) If both I and II follows.</a:t>
            </a:r>
          </a:p>
          <a:p>
            <a:pPr algn="just">
              <a:lnSpc>
                <a:spcPct val="118000"/>
              </a:lnSpc>
              <a:spcBef>
                <a:spcPts val="300"/>
              </a:spcBef>
              <a:spcAft>
                <a:spcPts val="300"/>
              </a:spcAft>
            </a:pPr>
            <a:r>
              <a:rPr lang="en-IN" sz="1700" dirty="0"/>
              <a:t>(d) Neither I nor II follows.</a:t>
            </a:r>
          </a:p>
          <a:p>
            <a:pPr marL="468000" indent="-468000" algn="just">
              <a:lnSpc>
                <a:spcPct val="118000"/>
              </a:lnSpc>
              <a:spcBef>
                <a:spcPts val="300"/>
              </a:spcBef>
              <a:spcAft>
                <a:spcPts val="300"/>
              </a:spcAft>
            </a:pPr>
            <a:r>
              <a:rPr lang="en-IN" sz="1700" dirty="0">
                <a:latin typeface="+mj-lt"/>
              </a:rPr>
              <a:t>23.	</a:t>
            </a:r>
            <a:r>
              <a:rPr lang="en-IN" sz="1700" b="1" dirty="0">
                <a:latin typeface="+mj-lt"/>
              </a:rPr>
              <a:t>Statements:</a:t>
            </a:r>
          </a:p>
          <a:p>
            <a:pPr marL="468000" indent="-468000" algn="just">
              <a:lnSpc>
                <a:spcPct val="118000"/>
              </a:lnSpc>
              <a:spcBef>
                <a:spcPts val="300"/>
              </a:spcBef>
              <a:spcAft>
                <a:spcPts val="300"/>
              </a:spcAft>
            </a:pPr>
            <a:r>
              <a:rPr lang="en-IN" sz="1700" dirty="0">
                <a:latin typeface="+mj-lt"/>
              </a:rPr>
              <a:t>	1. Some buds are leaves.</a:t>
            </a:r>
          </a:p>
          <a:p>
            <a:pPr marL="468000" indent="-468000" algn="just">
              <a:lnSpc>
                <a:spcPct val="118000"/>
              </a:lnSpc>
              <a:spcBef>
                <a:spcPts val="300"/>
              </a:spcBef>
              <a:spcAft>
                <a:spcPts val="300"/>
              </a:spcAft>
            </a:pPr>
            <a:r>
              <a:rPr lang="en-IN" sz="1700" dirty="0">
                <a:latin typeface="+mj-lt"/>
              </a:rPr>
              <a:t>	2. Some leaves are red. </a:t>
            </a:r>
          </a:p>
          <a:p>
            <a:pPr marL="468000" indent="-468000" algn="just">
              <a:lnSpc>
                <a:spcPct val="118000"/>
              </a:lnSpc>
              <a:spcBef>
                <a:spcPts val="300"/>
              </a:spcBef>
              <a:spcAft>
                <a:spcPts val="300"/>
              </a:spcAft>
            </a:pPr>
            <a:r>
              <a:rPr lang="en-IN" sz="1700" dirty="0">
                <a:latin typeface="+mj-lt"/>
              </a:rPr>
              <a:t>	</a:t>
            </a:r>
            <a:r>
              <a:rPr lang="en-IN" sz="1700" b="1" dirty="0">
                <a:latin typeface="+mj-lt"/>
              </a:rPr>
              <a:t>Conclusions:</a:t>
            </a:r>
          </a:p>
          <a:p>
            <a:pPr marL="468000" indent="-468000" algn="just">
              <a:lnSpc>
                <a:spcPct val="118000"/>
              </a:lnSpc>
              <a:spcBef>
                <a:spcPts val="300"/>
              </a:spcBef>
              <a:spcAft>
                <a:spcPts val="300"/>
              </a:spcAft>
            </a:pPr>
            <a:r>
              <a:rPr lang="en-IN" sz="1700" dirty="0">
                <a:latin typeface="+mj-lt"/>
              </a:rPr>
              <a:t>	I. Some buds are red.</a:t>
            </a:r>
          </a:p>
          <a:p>
            <a:pPr marL="468000" indent="-468000" algn="just">
              <a:lnSpc>
                <a:spcPct val="118000"/>
              </a:lnSpc>
              <a:spcBef>
                <a:spcPts val="300"/>
              </a:spcBef>
              <a:spcAft>
                <a:spcPts val="300"/>
              </a:spcAft>
            </a:pPr>
            <a:r>
              <a:rPr lang="en-IN" sz="1700" dirty="0">
                <a:latin typeface="+mj-lt"/>
              </a:rPr>
              <a:t>	II. Some leaves are not buds.</a:t>
            </a:r>
          </a:p>
        </p:txBody>
      </p:sp>
    </p:spTree>
    <p:extLst>
      <p:ext uri="{BB962C8B-B14F-4D97-AF65-F5344CB8AC3E}">
        <p14:creationId xmlns:p14="http://schemas.microsoft.com/office/powerpoint/2010/main" val="2467258856"/>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74540"/>
          </a:xfrm>
          <a:prstGeom prst="rect">
            <a:avLst/>
          </a:prstGeom>
        </p:spPr>
        <p:txBody>
          <a:bodyPr wrap="square">
            <a:spAutoFit/>
          </a:bodyPr>
          <a:lstStyle/>
          <a:p>
            <a:pPr algn="just">
              <a:lnSpc>
                <a:spcPct val="118000"/>
              </a:lnSpc>
              <a:spcBef>
                <a:spcPts val="300"/>
              </a:spcBef>
              <a:spcAft>
                <a:spcPts val="300"/>
              </a:spcAft>
            </a:pPr>
            <a:r>
              <a:rPr lang="en-IN" sz="1700" b="1" dirty="0"/>
              <a:t>Directions for Q22 to Q25: </a:t>
            </a:r>
            <a:r>
              <a:rPr lang="en-IN" sz="1700" dirty="0"/>
              <a:t>In questions given below, statements 1 and 2 are followed by conclusions I and II. Taking the statements to be right although they may seem at variance with commonly accepted facts, mark your answers as under.</a:t>
            </a:r>
          </a:p>
          <a:p>
            <a:pPr algn="just">
              <a:lnSpc>
                <a:spcPct val="118000"/>
              </a:lnSpc>
              <a:spcBef>
                <a:spcPts val="300"/>
              </a:spcBef>
              <a:spcAft>
                <a:spcPts val="300"/>
              </a:spcAft>
            </a:pPr>
            <a:r>
              <a:rPr lang="en-IN" sz="1700" dirty="0"/>
              <a:t>(a) If only conclusion I follows.</a:t>
            </a:r>
          </a:p>
          <a:p>
            <a:pPr algn="just">
              <a:lnSpc>
                <a:spcPct val="118000"/>
              </a:lnSpc>
              <a:spcBef>
                <a:spcPts val="300"/>
              </a:spcBef>
              <a:spcAft>
                <a:spcPts val="300"/>
              </a:spcAft>
            </a:pPr>
            <a:r>
              <a:rPr lang="en-IN" sz="1700" dirty="0"/>
              <a:t>(b) If only conclusion II follows.</a:t>
            </a:r>
          </a:p>
          <a:p>
            <a:pPr algn="just">
              <a:lnSpc>
                <a:spcPct val="118000"/>
              </a:lnSpc>
              <a:spcBef>
                <a:spcPts val="300"/>
              </a:spcBef>
              <a:spcAft>
                <a:spcPts val="300"/>
              </a:spcAft>
            </a:pPr>
            <a:r>
              <a:rPr lang="en-IN" sz="1700" dirty="0"/>
              <a:t>(c) If both I and II follows.</a:t>
            </a:r>
          </a:p>
          <a:p>
            <a:pPr algn="just">
              <a:lnSpc>
                <a:spcPct val="118000"/>
              </a:lnSpc>
              <a:spcBef>
                <a:spcPts val="300"/>
              </a:spcBef>
              <a:spcAft>
                <a:spcPts val="300"/>
              </a:spcAft>
            </a:pPr>
            <a:r>
              <a:rPr lang="en-IN" sz="1700" dirty="0"/>
              <a:t>(d) Neither I nor II follows.</a:t>
            </a:r>
          </a:p>
          <a:p>
            <a:pPr marL="468000" indent="-468000" algn="just">
              <a:lnSpc>
                <a:spcPct val="118000"/>
              </a:lnSpc>
              <a:spcBef>
                <a:spcPts val="300"/>
              </a:spcBef>
              <a:spcAft>
                <a:spcPts val="300"/>
              </a:spcAft>
            </a:pPr>
            <a:r>
              <a:rPr lang="en-IN" sz="1700" dirty="0">
                <a:latin typeface="+mj-lt"/>
              </a:rPr>
              <a:t>24.	</a:t>
            </a:r>
            <a:r>
              <a:rPr lang="en-IN" sz="1700" b="1" dirty="0">
                <a:latin typeface="+mj-lt"/>
              </a:rPr>
              <a:t>Statements:</a:t>
            </a:r>
          </a:p>
          <a:p>
            <a:pPr marL="468000" indent="-468000" algn="just">
              <a:lnSpc>
                <a:spcPct val="118000"/>
              </a:lnSpc>
              <a:spcBef>
                <a:spcPts val="300"/>
              </a:spcBef>
              <a:spcAft>
                <a:spcPts val="300"/>
              </a:spcAft>
            </a:pPr>
            <a:r>
              <a:rPr lang="en-IN" sz="1700" dirty="0">
                <a:latin typeface="+mj-lt"/>
              </a:rPr>
              <a:t>	1. Some stones are shells.</a:t>
            </a:r>
          </a:p>
          <a:p>
            <a:pPr marL="468000" indent="-468000" algn="just">
              <a:lnSpc>
                <a:spcPct val="118000"/>
              </a:lnSpc>
              <a:spcBef>
                <a:spcPts val="300"/>
              </a:spcBef>
              <a:spcAft>
                <a:spcPts val="300"/>
              </a:spcAft>
            </a:pPr>
            <a:r>
              <a:rPr lang="en-IN" sz="1700" dirty="0">
                <a:latin typeface="+mj-lt"/>
              </a:rPr>
              <a:t>	2. All shells are pearls.</a:t>
            </a:r>
          </a:p>
          <a:p>
            <a:pPr marL="468000" indent="-468000" algn="just">
              <a:lnSpc>
                <a:spcPct val="118000"/>
              </a:lnSpc>
              <a:spcBef>
                <a:spcPts val="300"/>
              </a:spcBef>
              <a:spcAft>
                <a:spcPts val="300"/>
              </a:spcAft>
            </a:pPr>
            <a:r>
              <a:rPr lang="en-IN" sz="1700" dirty="0">
                <a:latin typeface="+mj-lt"/>
              </a:rPr>
              <a:t>	</a:t>
            </a:r>
            <a:r>
              <a:rPr lang="en-IN" sz="1700" b="1" dirty="0">
                <a:latin typeface="+mj-lt"/>
              </a:rPr>
              <a:t>Conclusions:</a:t>
            </a:r>
          </a:p>
          <a:p>
            <a:pPr marL="468000" indent="-468000" algn="just">
              <a:lnSpc>
                <a:spcPct val="118000"/>
              </a:lnSpc>
              <a:spcBef>
                <a:spcPts val="300"/>
              </a:spcBef>
              <a:spcAft>
                <a:spcPts val="300"/>
              </a:spcAft>
            </a:pPr>
            <a:r>
              <a:rPr lang="en-IN" sz="1700" dirty="0">
                <a:latin typeface="+mj-lt"/>
              </a:rPr>
              <a:t>	I. Some stones are pearls.</a:t>
            </a:r>
          </a:p>
          <a:p>
            <a:pPr marL="468000" indent="-468000" algn="just">
              <a:lnSpc>
                <a:spcPct val="118000"/>
              </a:lnSpc>
              <a:spcBef>
                <a:spcPts val="300"/>
              </a:spcBef>
              <a:spcAft>
                <a:spcPts val="300"/>
              </a:spcAft>
            </a:pPr>
            <a:r>
              <a:rPr lang="en-IN" sz="1700" dirty="0">
                <a:latin typeface="+mj-lt"/>
              </a:rPr>
              <a:t>	II. All pearls are shells.</a:t>
            </a:r>
          </a:p>
        </p:txBody>
      </p:sp>
    </p:spTree>
    <p:extLst>
      <p:ext uri="{BB962C8B-B14F-4D97-AF65-F5344CB8AC3E}">
        <p14:creationId xmlns:p14="http://schemas.microsoft.com/office/powerpoint/2010/main" val="77288277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874540"/>
          </a:xfrm>
          <a:prstGeom prst="rect">
            <a:avLst/>
          </a:prstGeom>
        </p:spPr>
        <p:txBody>
          <a:bodyPr wrap="square">
            <a:spAutoFit/>
          </a:bodyPr>
          <a:lstStyle/>
          <a:p>
            <a:pPr algn="just">
              <a:lnSpc>
                <a:spcPct val="118000"/>
              </a:lnSpc>
              <a:spcBef>
                <a:spcPts val="300"/>
              </a:spcBef>
              <a:spcAft>
                <a:spcPts val="300"/>
              </a:spcAft>
            </a:pPr>
            <a:r>
              <a:rPr lang="en-IN" sz="1700" b="1" dirty="0"/>
              <a:t>Directions for Q22 to Q25: </a:t>
            </a:r>
            <a:r>
              <a:rPr lang="en-IN" sz="1700" dirty="0"/>
              <a:t>In questions given below, statements 1 and 2 are followed by conclusions I and II. Taking the statements to be right although they may seem at variance with commonly accepted facts, mark your answers as under.</a:t>
            </a:r>
          </a:p>
          <a:p>
            <a:pPr algn="just">
              <a:lnSpc>
                <a:spcPct val="118000"/>
              </a:lnSpc>
              <a:spcBef>
                <a:spcPts val="300"/>
              </a:spcBef>
              <a:spcAft>
                <a:spcPts val="300"/>
              </a:spcAft>
            </a:pPr>
            <a:r>
              <a:rPr lang="en-IN" sz="1700" dirty="0"/>
              <a:t>(a) If only conclusion I follows.</a:t>
            </a:r>
          </a:p>
          <a:p>
            <a:pPr algn="just">
              <a:lnSpc>
                <a:spcPct val="118000"/>
              </a:lnSpc>
              <a:spcBef>
                <a:spcPts val="300"/>
              </a:spcBef>
              <a:spcAft>
                <a:spcPts val="300"/>
              </a:spcAft>
            </a:pPr>
            <a:r>
              <a:rPr lang="en-IN" sz="1700" dirty="0"/>
              <a:t>(b) If only conclusion II follows.</a:t>
            </a:r>
          </a:p>
          <a:p>
            <a:pPr algn="just">
              <a:lnSpc>
                <a:spcPct val="118000"/>
              </a:lnSpc>
              <a:spcBef>
                <a:spcPts val="300"/>
              </a:spcBef>
              <a:spcAft>
                <a:spcPts val="300"/>
              </a:spcAft>
            </a:pPr>
            <a:r>
              <a:rPr lang="en-IN" sz="1700" dirty="0"/>
              <a:t>(c) If both I and II follows.</a:t>
            </a:r>
          </a:p>
          <a:p>
            <a:pPr algn="just">
              <a:lnSpc>
                <a:spcPct val="118000"/>
              </a:lnSpc>
              <a:spcBef>
                <a:spcPts val="300"/>
              </a:spcBef>
              <a:spcAft>
                <a:spcPts val="300"/>
              </a:spcAft>
            </a:pPr>
            <a:r>
              <a:rPr lang="en-IN" sz="1700" dirty="0"/>
              <a:t>(d) Neither I nor II follows.</a:t>
            </a:r>
          </a:p>
          <a:p>
            <a:pPr marL="468000" indent="-468000" algn="just">
              <a:lnSpc>
                <a:spcPct val="118000"/>
              </a:lnSpc>
              <a:spcBef>
                <a:spcPts val="300"/>
              </a:spcBef>
              <a:spcAft>
                <a:spcPts val="300"/>
              </a:spcAft>
            </a:pPr>
            <a:r>
              <a:rPr lang="en-IN" sz="1700" dirty="0">
                <a:latin typeface="+mj-lt"/>
              </a:rPr>
              <a:t>25.	</a:t>
            </a:r>
            <a:r>
              <a:rPr lang="en-IN" sz="1700" b="1" dirty="0">
                <a:latin typeface="+mj-lt"/>
              </a:rPr>
              <a:t>Statements:</a:t>
            </a:r>
          </a:p>
          <a:p>
            <a:pPr marL="468000" indent="-468000" algn="just">
              <a:lnSpc>
                <a:spcPct val="118000"/>
              </a:lnSpc>
              <a:spcBef>
                <a:spcPts val="300"/>
              </a:spcBef>
              <a:spcAft>
                <a:spcPts val="300"/>
              </a:spcAft>
            </a:pPr>
            <a:r>
              <a:rPr lang="en-IN" sz="1700" dirty="0">
                <a:latin typeface="+mj-lt"/>
              </a:rPr>
              <a:t>	1. Brown is red and blue is green.</a:t>
            </a:r>
          </a:p>
          <a:p>
            <a:pPr marL="468000" indent="-468000" algn="just">
              <a:lnSpc>
                <a:spcPct val="118000"/>
              </a:lnSpc>
              <a:spcBef>
                <a:spcPts val="300"/>
              </a:spcBef>
              <a:spcAft>
                <a:spcPts val="300"/>
              </a:spcAft>
            </a:pPr>
            <a:r>
              <a:rPr lang="en-IN" sz="1700" dirty="0">
                <a:latin typeface="+mj-lt"/>
              </a:rPr>
              <a:t>	2. Green is pink and yellow is red. </a:t>
            </a:r>
          </a:p>
          <a:p>
            <a:pPr marL="468000" indent="-468000" algn="just">
              <a:lnSpc>
                <a:spcPct val="118000"/>
              </a:lnSpc>
              <a:spcBef>
                <a:spcPts val="300"/>
              </a:spcBef>
              <a:spcAft>
                <a:spcPts val="300"/>
              </a:spcAft>
            </a:pPr>
            <a:r>
              <a:rPr lang="en-IN" sz="1700" dirty="0">
                <a:latin typeface="+mj-lt"/>
              </a:rPr>
              <a:t>	</a:t>
            </a:r>
            <a:r>
              <a:rPr lang="en-IN" sz="1700" b="1" dirty="0">
                <a:latin typeface="+mj-lt"/>
              </a:rPr>
              <a:t>Conclusions:</a:t>
            </a:r>
          </a:p>
          <a:p>
            <a:pPr marL="468000" indent="-468000" algn="just">
              <a:lnSpc>
                <a:spcPct val="118000"/>
              </a:lnSpc>
              <a:spcBef>
                <a:spcPts val="300"/>
              </a:spcBef>
              <a:spcAft>
                <a:spcPts val="300"/>
              </a:spcAft>
            </a:pPr>
            <a:r>
              <a:rPr lang="en-IN" sz="1700" dirty="0">
                <a:latin typeface="+mj-lt"/>
              </a:rPr>
              <a:t>	I. Yellow is brown.</a:t>
            </a:r>
          </a:p>
          <a:p>
            <a:pPr marL="468000" indent="-468000" algn="just">
              <a:lnSpc>
                <a:spcPct val="118000"/>
              </a:lnSpc>
              <a:spcBef>
                <a:spcPts val="300"/>
              </a:spcBef>
              <a:spcAft>
                <a:spcPts val="300"/>
              </a:spcAft>
            </a:pPr>
            <a:r>
              <a:rPr lang="en-IN" sz="1700" dirty="0">
                <a:latin typeface="+mj-lt"/>
              </a:rPr>
              <a:t>	II. Pink is blue.</a:t>
            </a:r>
          </a:p>
        </p:txBody>
      </p:sp>
    </p:spTree>
    <p:extLst>
      <p:ext uri="{BB962C8B-B14F-4D97-AF65-F5344CB8AC3E}">
        <p14:creationId xmlns:p14="http://schemas.microsoft.com/office/powerpoint/2010/main" val="190781471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smtClean="0"/>
              <a:t>Thank You …</a:t>
            </a:r>
            <a:endParaRPr lang="en-US" sz="2400" b="1"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24563"/>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1.	If the following numbers are rewritten by interchanging the digits in tens place and hundreds place and then arranging them in the descending order. What will be the second digit of the newly formed fifth number from your right?</a:t>
            </a:r>
          </a:p>
          <a:p>
            <a:pPr marL="468000" indent="-468000" algn="just">
              <a:lnSpc>
                <a:spcPct val="120000"/>
              </a:lnSpc>
              <a:spcBef>
                <a:spcPts val="500"/>
              </a:spcBef>
              <a:spcAft>
                <a:spcPts val="500"/>
              </a:spcAft>
            </a:pPr>
            <a:r>
              <a:rPr lang="en-IN" sz="2000" dirty="0">
                <a:latin typeface="+mj-lt"/>
              </a:rPr>
              <a:t>	479, 736, 895, 978, 389, 675</a:t>
            </a:r>
          </a:p>
          <a:p>
            <a:pPr marL="468000" indent="-468000" algn="just">
              <a:lnSpc>
                <a:spcPct val="120000"/>
              </a:lnSpc>
              <a:spcBef>
                <a:spcPts val="500"/>
              </a:spcBef>
              <a:spcAft>
                <a:spcPts val="500"/>
              </a:spcAft>
            </a:pPr>
            <a:r>
              <a:rPr lang="en-IN" sz="2000" dirty="0">
                <a:latin typeface="+mj-lt"/>
              </a:rPr>
              <a:t>	(a) 3</a:t>
            </a:r>
          </a:p>
          <a:p>
            <a:pPr marL="468000" indent="-468000" algn="just">
              <a:lnSpc>
                <a:spcPct val="120000"/>
              </a:lnSpc>
              <a:spcBef>
                <a:spcPts val="500"/>
              </a:spcBef>
              <a:spcAft>
                <a:spcPts val="500"/>
              </a:spcAft>
            </a:pPr>
            <a:r>
              <a:rPr lang="en-IN" sz="2000" dirty="0">
                <a:latin typeface="+mj-lt"/>
              </a:rPr>
              <a:t>	(b) 4 </a:t>
            </a:r>
          </a:p>
          <a:p>
            <a:pPr marL="468000" indent="-468000" algn="just">
              <a:lnSpc>
                <a:spcPct val="120000"/>
              </a:lnSpc>
              <a:spcBef>
                <a:spcPts val="500"/>
              </a:spcBef>
              <a:spcAft>
                <a:spcPts val="500"/>
              </a:spcAft>
            </a:pPr>
            <a:r>
              <a:rPr lang="en-IN" sz="2000" dirty="0">
                <a:latin typeface="+mj-lt"/>
              </a:rPr>
              <a:t>	(c) 5</a:t>
            </a:r>
          </a:p>
          <a:p>
            <a:pPr marL="468000" indent="-468000" algn="just">
              <a:lnSpc>
                <a:spcPct val="120000"/>
              </a:lnSpc>
              <a:spcBef>
                <a:spcPts val="500"/>
              </a:spcBef>
              <a:spcAft>
                <a:spcPts val="500"/>
              </a:spcAft>
            </a:pPr>
            <a:r>
              <a:rPr lang="en-IN" sz="2000" dirty="0">
                <a:latin typeface="+mj-lt"/>
              </a:rPr>
              <a:t>	(d) 6</a:t>
            </a:r>
            <a:endParaRPr lang="en-IN" sz="2000" dirty="0">
              <a:latin typeface="+mj-lt"/>
            </a:endParaRPr>
          </a:p>
        </p:txBody>
      </p:sp>
    </p:spTree>
    <p:extLst>
      <p:ext uri="{BB962C8B-B14F-4D97-AF65-F5344CB8AC3E}">
        <p14:creationId xmlns:p14="http://schemas.microsoft.com/office/powerpoint/2010/main" val="120420647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2788327"/>
          </a:xfrm>
          <a:prstGeom prst="rect">
            <a:avLst/>
          </a:prstGeom>
        </p:spPr>
        <p:txBody>
          <a:bodyPr wrap="square">
            <a:spAutoFit/>
          </a:bodyPr>
          <a:lstStyle/>
          <a:p>
            <a:pPr marL="468000" indent="-468000" algn="just">
              <a:lnSpc>
                <a:spcPct val="120000"/>
              </a:lnSpc>
              <a:spcBef>
                <a:spcPts val="500"/>
              </a:spcBef>
              <a:spcAft>
                <a:spcPts val="500"/>
              </a:spcAft>
            </a:pPr>
            <a:r>
              <a:rPr lang="en-IN" sz="2000" dirty="0">
                <a:latin typeface="+mj-lt"/>
              </a:rPr>
              <a:t>2.	P is 60 m South-East of Q. R is 60 m North-East of Q. Then R is in which direction of P?</a:t>
            </a:r>
          </a:p>
          <a:p>
            <a:pPr marL="468000" indent="-468000" algn="just">
              <a:lnSpc>
                <a:spcPct val="120000"/>
              </a:lnSpc>
              <a:spcBef>
                <a:spcPts val="500"/>
              </a:spcBef>
              <a:spcAft>
                <a:spcPts val="500"/>
              </a:spcAft>
            </a:pPr>
            <a:r>
              <a:rPr lang="en-IN" sz="2000" dirty="0">
                <a:latin typeface="+mj-lt"/>
              </a:rPr>
              <a:t>	(a) North</a:t>
            </a:r>
          </a:p>
          <a:p>
            <a:pPr marL="468000" indent="-468000" algn="just">
              <a:lnSpc>
                <a:spcPct val="120000"/>
              </a:lnSpc>
              <a:spcBef>
                <a:spcPts val="500"/>
              </a:spcBef>
              <a:spcAft>
                <a:spcPts val="500"/>
              </a:spcAft>
            </a:pPr>
            <a:r>
              <a:rPr lang="en-IN" sz="2000" dirty="0">
                <a:latin typeface="+mj-lt"/>
              </a:rPr>
              <a:t>	(b) North-East</a:t>
            </a:r>
          </a:p>
          <a:p>
            <a:pPr marL="468000" indent="-468000" algn="just">
              <a:lnSpc>
                <a:spcPct val="120000"/>
              </a:lnSpc>
              <a:spcBef>
                <a:spcPts val="500"/>
              </a:spcBef>
              <a:spcAft>
                <a:spcPts val="500"/>
              </a:spcAft>
            </a:pPr>
            <a:r>
              <a:rPr lang="en-IN" sz="2000" dirty="0">
                <a:latin typeface="+mj-lt"/>
              </a:rPr>
              <a:t>	(c) South</a:t>
            </a:r>
          </a:p>
          <a:p>
            <a:pPr marL="468000" indent="-468000" algn="just">
              <a:lnSpc>
                <a:spcPct val="120000"/>
              </a:lnSpc>
              <a:spcBef>
                <a:spcPts val="500"/>
              </a:spcBef>
              <a:spcAft>
                <a:spcPts val="500"/>
              </a:spcAft>
            </a:pPr>
            <a:r>
              <a:rPr lang="en-IN" sz="2000" dirty="0">
                <a:latin typeface="+mj-lt"/>
              </a:rPr>
              <a:t>	(d) South-East</a:t>
            </a:r>
          </a:p>
        </p:txBody>
      </p:sp>
    </p:spTree>
    <p:extLst>
      <p:ext uri="{BB962C8B-B14F-4D97-AF65-F5344CB8AC3E}">
        <p14:creationId xmlns:p14="http://schemas.microsoft.com/office/powerpoint/2010/main" val="359059308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537991"/>
          </a:xfrm>
          <a:prstGeom prst="rect">
            <a:avLst/>
          </a:prstGeom>
        </p:spPr>
        <p:txBody>
          <a:bodyPr wrap="square">
            <a:spAutoFit/>
          </a:bodyPr>
          <a:lstStyle/>
          <a:p>
            <a:pPr algn="just">
              <a:lnSpc>
                <a:spcPct val="120000"/>
              </a:lnSpc>
              <a:spcBef>
                <a:spcPts val="500"/>
              </a:spcBef>
              <a:spcAft>
                <a:spcPts val="500"/>
              </a:spcAft>
            </a:pPr>
            <a:r>
              <a:rPr lang="en-IN" b="1" dirty="0">
                <a:latin typeface="+mj-lt"/>
              </a:rPr>
              <a:t>Directions Q3 to Q5:</a:t>
            </a:r>
            <a:r>
              <a:rPr lang="en-IN" dirty="0">
                <a:latin typeface="+mj-lt"/>
              </a:rPr>
              <a:t> Read the following information for answering the questions that follow. On a playing ground A, B, C, D and E are standing as described below facing the North.</a:t>
            </a:r>
          </a:p>
          <a:p>
            <a:pPr algn="just">
              <a:lnSpc>
                <a:spcPct val="120000"/>
              </a:lnSpc>
              <a:spcBef>
                <a:spcPts val="500"/>
              </a:spcBef>
              <a:spcAft>
                <a:spcPts val="500"/>
              </a:spcAft>
            </a:pPr>
            <a:r>
              <a:rPr lang="en-IN" dirty="0">
                <a:latin typeface="+mj-lt"/>
              </a:rPr>
              <a:t>(i) B is 50 metres to the right of D.</a:t>
            </a:r>
          </a:p>
          <a:p>
            <a:pPr algn="just">
              <a:lnSpc>
                <a:spcPct val="120000"/>
              </a:lnSpc>
              <a:spcBef>
                <a:spcPts val="500"/>
              </a:spcBef>
              <a:spcAft>
                <a:spcPts val="500"/>
              </a:spcAft>
            </a:pPr>
            <a:r>
              <a:rPr lang="en-IN" dirty="0">
                <a:latin typeface="+mj-lt"/>
              </a:rPr>
              <a:t>(ii) A is 60 metres to the South of B</a:t>
            </a:r>
          </a:p>
          <a:p>
            <a:pPr algn="just">
              <a:lnSpc>
                <a:spcPct val="120000"/>
              </a:lnSpc>
              <a:spcBef>
                <a:spcPts val="500"/>
              </a:spcBef>
              <a:spcAft>
                <a:spcPts val="500"/>
              </a:spcAft>
            </a:pPr>
            <a:r>
              <a:rPr lang="en-IN" dirty="0">
                <a:latin typeface="+mj-lt"/>
              </a:rPr>
              <a:t>(iii) C is 40 metres to the West of D.</a:t>
            </a:r>
          </a:p>
          <a:p>
            <a:pPr algn="just">
              <a:lnSpc>
                <a:spcPct val="120000"/>
              </a:lnSpc>
              <a:spcBef>
                <a:spcPts val="500"/>
              </a:spcBef>
              <a:spcAft>
                <a:spcPts val="500"/>
              </a:spcAft>
            </a:pPr>
            <a:r>
              <a:rPr lang="en-IN" dirty="0">
                <a:latin typeface="+mj-lt"/>
              </a:rPr>
              <a:t>(iv) E is 80 metres to the North of A.</a:t>
            </a:r>
          </a:p>
          <a:p>
            <a:pPr marL="468000" indent="-468000" algn="just">
              <a:lnSpc>
                <a:spcPct val="120000"/>
              </a:lnSpc>
              <a:spcBef>
                <a:spcPts val="500"/>
              </a:spcBef>
              <a:spcAft>
                <a:spcPts val="500"/>
              </a:spcAft>
            </a:pPr>
            <a:r>
              <a:rPr lang="en-IN" dirty="0">
                <a:latin typeface="+mj-lt"/>
              </a:rPr>
              <a:t>3.	If a boy walks from C, meets D followed by B, A and then E, how many metres has he walked if he has travelled the straight distance all through?</a:t>
            </a:r>
          </a:p>
          <a:p>
            <a:pPr marL="468000" indent="-468000" algn="just">
              <a:lnSpc>
                <a:spcPct val="120000"/>
              </a:lnSpc>
              <a:spcBef>
                <a:spcPts val="500"/>
              </a:spcBef>
              <a:spcAft>
                <a:spcPts val="500"/>
              </a:spcAft>
            </a:pPr>
            <a:r>
              <a:rPr lang="en-IN" dirty="0">
                <a:latin typeface="+mj-lt"/>
              </a:rPr>
              <a:t>	(a) 120</a:t>
            </a:r>
          </a:p>
          <a:p>
            <a:pPr marL="468000" indent="-468000" algn="just">
              <a:lnSpc>
                <a:spcPct val="120000"/>
              </a:lnSpc>
              <a:spcBef>
                <a:spcPts val="500"/>
              </a:spcBef>
              <a:spcAft>
                <a:spcPts val="500"/>
              </a:spcAft>
            </a:pPr>
            <a:r>
              <a:rPr lang="en-IN" dirty="0">
                <a:latin typeface="+mj-lt"/>
              </a:rPr>
              <a:t>	(b) 150</a:t>
            </a:r>
          </a:p>
          <a:p>
            <a:pPr marL="468000" indent="-468000" algn="just">
              <a:lnSpc>
                <a:spcPct val="120000"/>
              </a:lnSpc>
              <a:spcBef>
                <a:spcPts val="500"/>
              </a:spcBef>
              <a:spcAft>
                <a:spcPts val="500"/>
              </a:spcAft>
            </a:pPr>
            <a:r>
              <a:rPr lang="en-IN" dirty="0">
                <a:latin typeface="+mj-lt"/>
              </a:rPr>
              <a:t>	(c) 170</a:t>
            </a:r>
          </a:p>
          <a:p>
            <a:pPr marL="468000" indent="-468000" algn="just">
              <a:lnSpc>
                <a:spcPct val="120000"/>
              </a:lnSpc>
              <a:spcBef>
                <a:spcPts val="500"/>
              </a:spcBef>
              <a:spcAft>
                <a:spcPts val="500"/>
              </a:spcAft>
            </a:pPr>
            <a:r>
              <a:rPr lang="en-IN" dirty="0">
                <a:latin typeface="+mj-lt"/>
              </a:rPr>
              <a:t>	(d) 230</a:t>
            </a:r>
          </a:p>
        </p:txBody>
      </p:sp>
    </p:spTree>
    <p:extLst>
      <p:ext uri="{BB962C8B-B14F-4D97-AF65-F5344CB8AC3E}">
        <p14:creationId xmlns:p14="http://schemas.microsoft.com/office/powerpoint/2010/main" val="3416102384"/>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35279"/>
          </a:xfrm>
          <a:prstGeom prst="rect">
            <a:avLst/>
          </a:prstGeom>
        </p:spPr>
        <p:txBody>
          <a:bodyPr wrap="square">
            <a:spAutoFit/>
          </a:bodyPr>
          <a:lstStyle/>
          <a:p>
            <a:pPr algn="just">
              <a:lnSpc>
                <a:spcPct val="120000"/>
              </a:lnSpc>
              <a:spcBef>
                <a:spcPts val="500"/>
              </a:spcBef>
              <a:spcAft>
                <a:spcPts val="500"/>
              </a:spcAft>
            </a:pPr>
            <a:r>
              <a:rPr lang="en-IN" b="1" dirty="0">
                <a:latin typeface="+mj-lt"/>
              </a:rPr>
              <a:t>Directions Q3 to Q5:</a:t>
            </a:r>
            <a:r>
              <a:rPr lang="en-IN" dirty="0">
                <a:latin typeface="+mj-lt"/>
              </a:rPr>
              <a:t> Read the following information for answering the questions that follow. On a playing ground A, B, C, D and E are standing as described below facing the North.</a:t>
            </a:r>
          </a:p>
          <a:p>
            <a:pPr algn="just">
              <a:lnSpc>
                <a:spcPct val="120000"/>
              </a:lnSpc>
              <a:spcBef>
                <a:spcPts val="500"/>
              </a:spcBef>
              <a:spcAft>
                <a:spcPts val="500"/>
              </a:spcAft>
            </a:pPr>
            <a:r>
              <a:rPr lang="en-IN" dirty="0">
                <a:latin typeface="+mj-lt"/>
              </a:rPr>
              <a:t>(i) B is 50 metres to the right of D.</a:t>
            </a:r>
          </a:p>
          <a:p>
            <a:pPr algn="just">
              <a:lnSpc>
                <a:spcPct val="120000"/>
              </a:lnSpc>
              <a:spcBef>
                <a:spcPts val="500"/>
              </a:spcBef>
              <a:spcAft>
                <a:spcPts val="500"/>
              </a:spcAft>
            </a:pPr>
            <a:r>
              <a:rPr lang="en-IN" dirty="0">
                <a:latin typeface="+mj-lt"/>
              </a:rPr>
              <a:t>(ii) A is 60 metres to the South of B</a:t>
            </a:r>
          </a:p>
          <a:p>
            <a:pPr algn="just">
              <a:lnSpc>
                <a:spcPct val="120000"/>
              </a:lnSpc>
              <a:spcBef>
                <a:spcPts val="500"/>
              </a:spcBef>
              <a:spcAft>
                <a:spcPts val="500"/>
              </a:spcAft>
            </a:pPr>
            <a:r>
              <a:rPr lang="en-IN" dirty="0">
                <a:latin typeface="+mj-lt"/>
              </a:rPr>
              <a:t>(iii) C is 40 metres to the West of D.</a:t>
            </a:r>
          </a:p>
          <a:p>
            <a:pPr algn="just">
              <a:lnSpc>
                <a:spcPct val="120000"/>
              </a:lnSpc>
              <a:spcBef>
                <a:spcPts val="500"/>
              </a:spcBef>
              <a:spcAft>
                <a:spcPts val="500"/>
              </a:spcAft>
            </a:pPr>
            <a:r>
              <a:rPr lang="en-IN" dirty="0">
                <a:latin typeface="+mj-lt"/>
              </a:rPr>
              <a:t>(iv) E is 80 metres to the North of A.</a:t>
            </a:r>
          </a:p>
          <a:p>
            <a:pPr marL="468000" indent="-468000" algn="just">
              <a:lnSpc>
                <a:spcPct val="120000"/>
              </a:lnSpc>
              <a:spcBef>
                <a:spcPts val="500"/>
              </a:spcBef>
              <a:spcAft>
                <a:spcPts val="500"/>
              </a:spcAft>
            </a:pPr>
            <a:r>
              <a:rPr lang="en-IN" dirty="0">
                <a:latin typeface="+mj-lt"/>
              </a:rPr>
              <a:t>4.	</a:t>
            </a:r>
            <a:r>
              <a:rPr lang="en-IN" spc="-50" dirty="0">
                <a:latin typeface="+mj-lt"/>
              </a:rPr>
              <a:t>What is the minimum distance (in metre approximately) between C and E?</a:t>
            </a:r>
          </a:p>
          <a:p>
            <a:pPr marL="468000" indent="-468000" algn="just">
              <a:lnSpc>
                <a:spcPct val="120000"/>
              </a:lnSpc>
              <a:spcBef>
                <a:spcPts val="500"/>
              </a:spcBef>
              <a:spcAft>
                <a:spcPts val="500"/>
              </a:spcAft>
            </a:pPr>
            <a:r>
              <a:rPr lang="en-IN" dirty="0">
                <a:latin typeface="+mj-lt"/>
              </a:rPr>
              <a:t>	(a) 53</a:t>
            </a:r>
          </a:p>
          <a:p>
            <a:pPr marL="468000" indent="-468000" algn="just">
              <a:lnSpc>
                <a:spcPct val="120000"/>
              </a:lnSpc>
              <a:spcBef>
                <a:spcPts val="500"/>
              </a:spcBef>
              <a:spcAft>
                <a:spcPts val="500"/>
              </a:spcAft>
            </a:pPr>
            <a:r>
              <a:rPr lang="en-IN" dirty="0">
                <a:latin typeface="+mj-lt"/>
              </a:rPr>
              <a:t>	(b) 78</a:t>
            </a:r>
          </a:p>
          <a:p>
            <a:pPr marL="468000" indent="-468000" algn="just">
              <a:lnSpc>
                <a:spcPct val="120000"/>
              </a:lnSpc>
              <a:spcBef>
                <a:spcPts val="500"/>
              </a:spcBef>
              <a:spcAft>
                <a:spcPts val="500"/>
              </a:spcAft>
            </a:pPr>
            <a:r>
              <a:rPr lang="en-IN" dirty="0">
                <a:latin typeface="+mj-lt"/>
              </a:rPr>
              <a:t>	(c) 92</a:t>
            </a:r>
          </a:p>
          <a:p>
            <a:pPr marL="468000" indent="-468000" algn="just">
              <a:lnSpc>
                <a:spcPct val="120000"/>
              </a:lnSpc>
              <a:spcBef>
                <a:spcPts val="500"/>
              </a:spcBef>
              <a:spcAft>
                <a:spcPts val="500"/>
              </a:spcAft>
            </a:pPr>
            <a:r>
              <a:rPr lang="en-IN" dirty="0">
                <a:latin typeface="+mj-lt"/>
              </a:rPr>
              <a:t>	(d) 120</a:t>
            </a:r>
          </a:p>
        </p:txBody>
      </p:sp>
    </p:spTree>
    <p:extLst>
      <p:ext uri="{BB962C8B-B14F-4D97-AF65-F5344CB8AC3E}">
        <p14:creationId xmlns:p14="http://schemas.microsoft.com/office/powerpoint/2010/main" val="289053529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5235279"/>
          </a:xfrm>
          <a:prstGeom prst="rect">
            <a:avLst/>
          </a:prstGeom>
        </p:spPr>
        <p:txBody>
          <a:bodyPr wrap="square">
            <a:spAutoFit/>
          </a:bodyPr>
          <a:lstStyle/>
          <a:p>
            <a:pPr algn="just">
              <a:lnSpc>
                <a:spcPct val="120000"/>
              </a:lnSpc>
              <a:spcBef>
                <a:spcPts val="500"/>
              </a:spcBef>
              <a:spcAft>
                <a:spcPts val="500"/>
              </a:spcAft>
            </a:pPr>
            <a:r>
              <a:rPr lang="en-IN" b="1" dirty="0">
                <a:latin typeface="+mj-lt"/>
              </a:rPr>
              <a:t>Directions Q3 to Q5:</a:t>
            </a:r>
            <a:r>
              <a:rPr lang="en-IN" dirty="0">
                <a:latin typeface="+mj-lt"/>
              </a:rPr>
              <a:t> Read the following information for answering the questions that follow. On a playing ground A, B, C, D and E are standing as described below facing the North.</a:t>
            </a:r>
          </a:p>
          <a:p>
            <a:pPr algn="just">
              <a:lnSpc>
                <a:spcPct val="120000"/>
              </a:lnSpc>
              <a:spcBef>
                <a:spcPts val="500"/>
              </a:spcBef>
              <a:spcAft>
                <a:spcPts val="500"/>
              </a:spcAft>
            </a:pPr>
            <a:r>
              <a:rPr lang="en-IN" dirty="0">
                <a:latin typeface="+mj-lt"/>
              </a:rPr>
              <a:t>(i) B is 50 metres to the right of D.</a:t>
            </a:r>
          </a:p>
          <a:p>
            <a:pPr algn="just">
              <a:lnSpc>
                <a:spcPct val="120000"/>
              </a:lnSpc>
              <a:spcBef>
                <a:spcPts val="500"/>
              </a:spcBef>
              <a:spcAft>
                <a:spcPts val="500"/>
              </a:spcAft>
            </a:pPr>
            <a:r>
              <a:rPr lang="en-IN" dirty="0">
                <a:latin typeface="+mj-lt"/>
              </a:rPr>
              <a:t>(ii) A is 60 metres to the South of B</a:t>
            </a:r>
          </a:p>
          <a:p>
            <a:pPr algn="just">
              <a:lnSpc>
                <a:spcPct val="120000"/>
              </a:lnSpc>
              <a:spcBef>
                <a:spcPts val="500"/>
              </a:spcBef>
              <a:spcAft>
                <a:spcPts val="500"/>
              </a:spcAft>
            </a:pPr>
            <a:r>
              <a:rPr lang="en-IN" dirty="0">
                <a:latin typeface="+mj-lt"/>
              </a:rPr>
              <a:t>(iii) C is 40 metres to the West of D.</a:t>
            </a:r>
          </a:p>
          <a:p>
            <a:pPr algn="just">
              <a:lnSpc>
                <a:spcPct val="120000"/>
              </a:lnSpc>
              <a:spcBef>
                <a:spcPts val="500"/>
              </a:spcBef>
              <a:spcAft>
                <a:spcPts val="500"/>
              </a:spcAft>
            </a:pPr>
            <a:r>
              <a:rPr lang="en-IN" dirty="0">
                <a:latin typeface="+mj-lt"/>
              </a:rPr>
              <a:t>(iv) E is 80 metres to the North of A.</a:t>
            </a:r>
          </a:p>
          <a:p>
            <a:pPr marL="468000" indent="-468000" algn="just">
              <a:lnSpc>
                <a:spcPct val="120000"/>
              </a:lnSpc>
              <a:spcBef>
                <a:spcPts val="500"/>
              </a:spcBef>
              <a:spcAft>
                <a:spcPts val="500"/>
              </a:spcAft>
            </a:pPr>
            <a:r>
              <a:rPr lang="en-IN" dirty="0">
                <a:latin typeface="+mj-lt"/>
              </a:rPr>
              <a:t>5.	Who is to the South-East of the person who is to the left of D?</a:t>
            </a:r>
          </a:p>
          <a:p>
            <a:pPr marL="468000" indent="-468000" algn="just">
              <a:lnSpc>
                <a:spcPct val="120000"/>
              </a:lnSpc>
              <a:spcBef>
                <a:spcPts val="500"/>
              </a:spcBef>
              <a:spcAft>
                <a:spcPts val="500"/>
              </a:spcAft>
            </a:pPr>
            <a:r>
              <a:rPr lang="en-IN" dirty="0">
                <a:latin typeface="+mj-lt"/>
              </a:rPr>
              <a:t>	(a) A</a:t>
            </a:r>
          </a:p>
          <a:p>
            <a:pPr marL="468000" indent="-468000" algn="just">
              <a:lnSpc>
                <a:spcPct val="120000"/>
              </a:lnSpc>
              <a:spcBef>
                <a:spcPts val="500"/>
              </a:spcBef>
              <a:spcAft>
                <a:spcPts val="500"/>
              </a:spcAft>
            </a:pPr>
            <a:r>
              <a:rPr lang="en-IN" dirty="0">
                <a:latin typeface="+mj-lt"/>
              </a:rPr>
              <a:t>	(b) B</a:t>
            </a:r>
          </a:p>
          <a:p>
            <a:pPr marL="468000" indent="-468000" algn="just">
              <a:lnSpc>
                <a:spcPct val="120000"/>
              </a:lnSpc>
              <a:spcBef>
                <a:spcPts val="500"/>
              </a:spcBef>
              <a:spcAft>
                <a:spcPts val="500"/>
              </a:spcAft>
            </a:pPr>
            <a:r>
              <a:rPr lang="en-IN" dirty="0">
                <a:latin typeface="+mj-lt"/>
              </a:rPr>
              <a:t>	(c) C</a:t>
            </a:r>
          </a:p>
          <a:p>
            <a:pPr marL="468000" indent="-468000" algn="just">
              <a:lnSpc>
                <a:spcPct val="120000"/>
              </a:lnSpc>
              <a:spcBef>
                <a:spcPts val="500"/>
              </a:spcBef>
              <a:spcAft>
                <a:spcPts val="500"/>
              </a:spcAft>
            </a:pPr>
            <a:r>
              <a:rPr lang="en-IN" dirty="0">
                <a:latin typeface="+mj-lt"/>
              </a:rPr>
              <a:t>	(d) E</a:t>
            </a:r>
          </a:p>
        </p:txBody>
      </p:sp>
    </p:spTree>
    <p:extLst>
      <p:ext uri="{BB962C8B-B14F-4D97-AF65-F5344CB8AC3E}">
        <p14:creationId xmlns:p14="http://schemas.microsoft.com/office/powerpoint/2010/main" val="75687802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024563"/>
          </a:xfrm>
          <a:prstGeom prst="rect">
            <a:avLst/>
          </a:prstGeom>
        </p:spPr>
        <p:txBody>
          <a:bodyPr wrap="square">
            <a:spAutoFit/>
          </a:bodyPr>
          <a:lstStyle/>
          <a:p>
            <a:pPr marL="468000" indent="-468000" algn="just">
              <a:lnSpc>
                <a:spcPct val="120000"/>
              </a:lnSpc>
              <a:spcBef>
                <a:spcPts val="500"/>
              </a:spcBef>
              <a:spcAft>
                <a:spcPts val="500"/>
              </a:spcAft>
            </a:pPr>
            <a:r>
              <a:rPr lang="en-IN" sz="2000" dirty="0" smtClean="0">
                <a:latin typeface="+mj-lt"/>
              </a:rPr>
              <a:t>6</a:t>
            </a:r>
            <a:r>
              <a:rPr lang="en-IN" sz="2000" dirty="0">
                <a:latin typeface="+mj-lt"/>
              </a:rPr>
              <a:t>.	A man was walking in the evening just before the sun set. His wife said that, his shadow fell on his right. If the wife was walking in the opposite direction of the man, then which direction the wife was facing?</a:t>
            </a:r>
          </a:p>
          <a:p>
            <a:pPr marL="468000" indent="-468000" algn="just">
              <a:lnSpc>
                <a:spcPct val="120000"/>
              </a:lnSpc>
              <a:spcBef>
                <a:spcPts val="500"/>
              </a:spcBef>
              <a:spcAft>
                <a:spcPts val="500"/>
              </a:spcAft>
            </a:pPr>
            <a:r>
              <a:rPr lang="en-IN" sz="2000" dirty="0">
                <a:latin typeface="+mj-lt"/>
              </a:rPr>
              <a:t>	(a) North</a:t>
            </a:r>
          </a:p>
          <a:p>
            <a:pPr marL="468000" indent="-468000" algn="just">
              <a:lnSpc>
                <a:spcPct val="120000"/>
              </a:lnSpc>
              <a:spcBef>
                <a:spcPts val="500"/>
              </a:spcBef>
              <a:spcAft>
                <a:spcPts val="500"/>
              </a:spcAft>
            </a:pPr>
            <a:r>
              <a:rPr lang="en-IN" sz="2000" dirty="0">
                <a:latin typeface="+mj-lt"/>
              </a:rPr>
              <a:t>	(b) West</a:t>
            </a:r>
          </a:p>
          <a:p>
            <a:pPr marL="468000" indent="-468000" algn="just">
              <a:lnSpc>
                <a:spcPct val="120000"/>
              </a:lnSpc>
              <a:spcBef>
                <a:spcPts val="500"/>
              </a:spcBef>
              <a:spcAft>
                <a:spcPts val="500"/>
              </a:spcAft>
            </a:pPr>
            <a:r>
              <a:rPr lang="en-IN" sz="2000" dirty="0">
                <a:latin typeface="+mj-lt"/>
              </a:rPr>
              <a:t>	(c) South</a:t>
            </a:r>
          </a:p>
          <a:p>
            <a:pPr marL="468000" indent="-468000" algn="just">
              <a:lnSpc>
                <a:spcPct val="120000"/>
              </a:lnSpc>
              <a:spcBef>
                <a:spcPts val="500"/>
              </a:spcBef>
              <a:spcAft>
                <a:spcPts val="500"/>
              </a:spcAft>
            </a:pPr>
            <a:r>
              <a:rPr lang="en-IN" sz="2000" dirty="0">
                <a:latin typeface="+mj-lt"/>
              </a:rPr>
              <a:t>	(d) East</a:t>
            </a: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393574937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4152804"/>
          </a:xfrm>
          <a:prstGeom prst="rect">
            <a:avLst/>
          </a:prstGeom>
        </p:spPr>
        <p:txBody>
          <a:bodyPr wrap="square">
            <a:spAutoFit/>
          </a:bodyPr>
          <a:lstStyle/>
          <a:p>
            <a:pPr algn="just">
              <a:lnSpc>
                <a:spcPct val="120000"/>
              </a:lnSpc>
              <a:spcBef>
                <a:spcPts val="500"/>
              </a:spcBef>
              <a:spcAft>
                <a:spcPts val="500"/>
              </a:spcAft>
            </a:pPr>
            <a:r>
              <a:rPr lang="en-IN" sz="2000" b="1" dirty="0"/>
              <a:t>Directions Q7 to Q11: </a:t>
            </a:r>
            <a:r>
              <a:rPr lang="en-IN" sz="2000" dirty="0"/>
              <a:t>In each of the following questions choose the set of numbers from the four alternative sets that is similar to the given set.</a:t>
            </a:r>
            <a:endParaRPr lang="en-IN" sz="2000" dirty="0">
              <a:latin typeface="+mj-lt"/>
            </a:endParaRPr>
          </a:p>
          <a:p>
            <a:pPr marL="468000" indent="-468000" algn="just">
              <a:lnSpc>
                <a:spcPct val="120000"/>
              </a:lnSpc>
              <a:spcBef>
                <a:spcPts val="500"/>
              </a:spcBef>
              <a:spcAft>
                <a:spcPts val="500"/>
              </a:spcAft>
            </a:pPr>
            <a:r>
              <a:rPr lang="en-IN" sz="2000" dirty="0">
                <a:latin typeface="+mj-lt"/>
              </a:rPr>
              <a:t>7.	Given set : (4, 9, 18)</a:t>
            </a:r>
          </a:p>
          <a:p>
            <a:pPr marL="468000" indent="-468000" algn="just">
              <a:lnSpc>
                <a:spcPct val="120000"/>
              </a:lnSpc>
              <a:spcBef>
                <a:spcPts val="500"/>
              </a:spcBef>
              <a:spcAft>
                <a:spcPts val="500"/>
              </a:spcAft>
            </a:pPr>
            <a:r>
              <a:rPr lang="en-IN" sz="2000" dirty="0">
                <a:latin typeface="+mj-lt"/>
              </a:rPr>
              <a:t>	(a) (8, 14, 22)</a:t>
            </a:r>
          </a:p>
          <a:p>
            <a:pPr marL="468000" indent="-468000" algn="just">
              <a:lnSpc>
                <a:spcPct val="120000"/>
              </a:lnSpc>
              <a:spcBef>
                <a:spcPts val="500"/>
              </a:spcBef>
              <a:spcAft>
                <a:spcPts val="500"/>
              </a:spcAft>
            </a:pPr>
            <a:r>
              <a:rPr lang="en-IN" sz="2000" dirty="0">
                <a:latin typeface="+mj-lt"/>
              </a:rPr>
              <a:t>	(b) (10, 15, 25)</a:t>
            </a:r>
          </a:p>
          <a:p>
            <a:pPr marL="468000" indent="-468000" algn="just">
              <a:lnSpc>
                <a:spcPct val="120000"/>
              </a:lnSpc>
              <a:spcBef>
                <a:spcPts val="500"/>
              </a:spcBef>
              <a:spcAft>
                <a:spcPts val="500"/>
              </a:spcAft>
            </a:pPr>
            <a:r>
              <a:rPr lang="en-IN" sz="2000" dirty="0">
                <a:latin typeface="+mj-lt"/>
              </a:rPr>
              <a:t>	(c) (6, 12, 23)</a:t>
            </a:r>
          </a:p>
          <a:p>
            <a:pPr marL="468000" indent="-468000" algn="just">
              <a:lnSpc>
                <a:spcPct val="120000"/>
              </a:lnSpc>
              <a:spcBef>
                <a:spcPts val="500"/>
              </a:spcBef>
              <a:spcAft>
                <a:spcPts val="500"/>
              </a:spcAft>
            </a:pPr>
            <a:r>
              <a:rPr lang="en-IN" sz="2000" dirty="0">
                <a:latin typeface="+mj-lt"/>
              </a:rPr>
              <a:t>	(d) (12, 17, 26)</a:t>
            </a:r>
          </a:p>
          <a:p>
            <a:pPr marL="468000" indent="-468000" algn="just">
              <a:lnSpc>
                <a:spcPct val="120000"/>
              </a:lnSpc>
              <a:spcBef>
                <a:spcPts val="500"/>
              </a:spcBef>
              <a:spcAft>
                <a:spcPts val="500"/>
              </a:spcAft>
            </a:pPr>
            <a:endParaRPr lang="en-IN" sz="2000" dirty="0">
              <a:latin typeface="+mj-lt"/>
            </a:endParaRPr>
          </a:p>
        </p:txBody>
      </p:sp>
    </p:spTree>
    <p:extLst>
      <p:ext uri="{BB962C8B-B14F-4D97-AF65-F5344CB8AC3E}">
        <p14:creationId xmlns:p14="http://schemas.microsoft.com/office/powerpoint/2010/main" val="1502594989"/>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1377</Words>
  <Application>Microsoft Office PowerPoint</Application>
  <PresentationFormat>On-screen Show (4:3)</PresentationFormat>
  <Paragraphs>239</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Smart_ppt_Theme</vt:lpstr>
      <vt:lpstr>DXC</vt:lpstr>
      <vt:lpstr>APTITUDE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2021-06-04T07:32:34Z</dcterms:modified>
</cp:coreProperties>
</file>