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66"/>
  </p:notesMasterIdLst>
  <p:sldIdLst>
    <p:sldId id="259" r:id="rId2"/>
    <p:sldId id="1001" r:id="rId3"/>
    <p:sldId id="972" r:id="rId4"/>
    <p:sldId id="1002" r:id="rId5"/>
    <p:sldId id="1003" r:id="rId6"/>
    <p:sldId id="1004" r:id="rId7"/>
    <p:sldId id="1005" r:id="rId8"/>
    <p:sldId id="1006" r:id="rId9"/>
    <p:sldId id="1007" r:id="rId10"/>
    <p:sldId id="1008" r:id="rId11"/>
    <p:sldId id="1009" r:id="rId12"/>
    <p:sldId id="1010" r:id="rId13"/>
    <p:sldId id="1011" r:id="rId14"/>
    <p:sldId id="1012" r:id="rId15"/>
    <p:sldId id="1013" r:id="rId16"/>
    <p:sldId id="1014" r:id="rId17"/>
    <p:sldId id="1015" r:id="rId18"/>
    <p:sldId id="1016" r:id="rId19"/>
    <p:sldId id="1017" r:id="rId20"/>
    <p:sldId id="1018" r:id="rId21"/>
    <p:sldId id="1019" r:id="rId22"/>
    <p:sldId id="1020" r:id="rId23"/>
    <p:sldId id="1021" r:id="rId24"/>
    <p:sldId id="1022" r:id="rId25"/>
    <p:sldId id="1023" r:id="rId26"/>
    <p:sldId id="1024" r:id="rId27"/>
    <p:sldId id="1025" r:id="rId28"/>
    <p:sldId id="1026" r:id="rId29"/>
    <p:sldId id="1027" r:id="rId30"/>
    <p:sldId id="1028" r:id="rId31"/>
    <p:sldId id="1029" r:id="rId32"/>
    <p:sldId id="1030" r:id="rId33"/>
    <p:sldId id="1031" r:id="rId34"/>
    <p:sldId id="1032" r:id="rId35"/>
    <p:sldId id="1033" r:id="rId36"/>
    <p:sldId id="1034" r:id="rId37"/>
    <p:sldId id="1035" r:id="rId38"/>
    <p:sldId id="1036" r:id="rId39"/>
    <p:sldId id="1037" r:id="rId40"/>
    <p:sldId id="1038" r:id="rId41"/>
    <p:sldId id="1039" r:id="rId42"/>
    <p:sldId id="1040" r:id="rId43"/>
    <p:sldId id="1041" r:id="rId44"/>
    <p:sldId id="1042" r:id="rId45"/>
    <p:sldId id="1043" r:id="rId46"/>
    <p:sldId id="1044" r:id="rId47"/>
    <p:sldId id="1045" r:id="rId48"/>
    <p:sldId id="1046" r:id="rId49"/>
    <p:sldId id="1047" r:id="rId50"/>
    <p:sldId id="1048" r:id="rId51"/>
    <p:sldId id="1049" r:id="rId52"/>
    <p:sldId id="1050" r:id="rId53"/>
    <p:sldId id="1051" r:id="rId54"/>
    <p:sldId id="1052" r:id="rId55"/>
    <p:sldId id="1053" r:id="rId56"/>
    <p:sldId id="1054" r:id="rId57"/>
    <p:sldId id="1055" r:id="rId58"/>
    <p:sldId id="1056" r:id="rId59"/>
    <p:sldId id="1057" r:id="rId60"/>
    <p:sldId id="1058" r:id="rId61"/>
    <p:sldId id="1059" r:id="rId62"/>
    <p:sldId id="1060" r:id="rId63"/>
    <p:sldId id="1061" r:id="rId64"/>
    <p:sldId id="96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1001"/>
            <p14:sldId id="972"/>
            <p14:sldId id="1002"/>
            <p14:sldId id="1003"/>
            <p14:sldId id="1004"/>
            <p14:sldId id="1005"/>
            <p14:sldId id="1006"/>
            <p14:sldId id="1007"/>
            <p14:sldId id="1008"/>
            <p14:sldId id="1009"/>
            <p14:sldId id="1010"/>
            <p14:sldId id="1011"/>
            <p14:sldId id="1012"/>
            <p14:sldId id="1013"/>
            <p14:sldId id="1014"/>
            <p14:sldId id="1015"/>
            <p14:sldId id="1016"/>
            <p14:sldId id="1017"/>
            <p14:sldId id="1018"/>
            <p14:sldId id="1019"/>
            <p14:sldId id="1020"/>
            <p14:sldId id="1021"/>
            <p14:sldId id="1022"/>
            <p14:sldId id="1023"/>
            <p14:sldId id="1024"/>
            <p14:sldId id="1025"/>
            <p14:sldId id="1026"/>
            <p14:sldId id="1027"/>
            <p14:sldId id="1028"/>
            <p14:sldId id="1029"/>
            <p14:sldId id="1030"/>
            <p14:sldId id="1031"/>
            <p14:sldId id="1032"/>
            <p14:sldId id="1033"/>
            <p14:sldId id="1034"/>
            <p14:sldId id="1035"/>
            <p14:sldId id="1036"/>
            <p14:sldId id="1037"/>
            <p14:sldId id="1038"/>
            <p14:sldId id="1039"/>
            <p14:sldId id="1040"/>
            <p14:sldId id="1041"/>
            <p14:sldId id="1042"/>
            <p14:sldId id="1043"/>
            <p14:sldId id="1044"/>
            <p14:sldId id="1045"/>
            <p14:sldId id="1046"/>
            <p14:sldId id="1047"/>
            <p14:sldId id="1048"/>
            <p14:sldId id="1049"/>
            <p14:sldId id="1050"/>
            <p14:sldId id="1051"/>
            <p14:sldId id="1052"/>
            <p14:sldId id="1053"/>
            <p14:sldId id="1054"/>
            <p14:sldId id="1055"/>
            <p14:sldId id="1056"/>
            <p14:sldId id="1057"/>
            <p14:sldId id="1058"/>
            <p14:sldId id="1059"/>
            <p14:sldId id="1060"/>
            <p14:sldId id="1061"/>
            <p14:sldId id="967"/>
          </p14:sldIdLst>
        </p14:section>
        <p14:section name="Appendix" id="{E35CCD6A-2288-476E-BC93-C75323AE1F32}">
          <p14:sldIdLst/>
        </p14:section>
      </p14:sectionLst>
    </p:ext>
    <p:ext uri="{EFAFB233-063F-42B5-8137-9DF3F51BA10A}">
      <p15:sldGuideLst xmlns:p15="http://schemas.microsoft.com/office/powerpoint/2012/main" xmlns="">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88225" autoAdjust="0"/>
  </p:normalViewPr>
  <p:slideViewPr>
    <p:cSldViewPr>
      <p:cViewPr>
        <p:scale>
          <a:sx n="75" d="100"/>
          <a:sy n="75" d="100"/>
        </p:scale>
        <p:origin x="-1140" y="-72"/>
      </p:cViewPr>
      <p:guideLst>
        <p:guide orient="horz" pos="2160"/>
        <p:guide orient="horz" pos="576"/>
        <p:guide pos="3072"/>
        <p:guide pos="384"/>
        <p:guide pos="5472"/>
      </p:guideLst>
    </p:cSldViewPr>
  </p:slideViewPr>
  <p:outlineViewPr>
    <p:cViewPr>
      <p:scale>
        <a:sx n="33" d="100"/>
        <a:sy n="33" d="100"/>
      </p:scale>
      <p:origin x="0" y="2784"/>
    </p:cViewPr>
  </p:outlineViewPr>
  <p:notesTextViewPr>
    <p:cViewPr>
      <p:scale>
        <a:sx n="300" d="100"/>
        <a:sy n="3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6/4/2021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87549" y="3145115"/>
            <a:ext cx="4702302" cy="567771"/>
          </a:xfrm>
        </p:spPr>
        <p:txBody>
          <a:bodyPr/>
          <a:lstStyle/>
          <a:p>
            <a:r>
              <a:rPr lang="en-US" sz="3500" dirty="0" smtClean="0"/>
              <a:t>DXC</a:t>
            </a:r>
            <a:endParaRPr lang="en-IN" sz="35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37386"/>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8.	What is the output?</a:t>
            </a:r>
          </a:p>
          <a:p>
            <a:pPr marL="468000" indent="-468000" algn="just">
              <a:lnSpc>
                <a:spcPct val="120000"/>
              </a:lnSpc>
              <a:spcBef>
                <a:spcPts val="500"/>
              </a:spcBef>
              <a:spcAft>
                <a:spcPts val="500"/>
              </a:spcAft>
            </a:pPr>
            <a:r>
              <a:rPr lang="en-IN" sz="2000" dirty="0">
                <a:latin typeface="+mj-lt"/>
              </a:rPr>
              <a:t>	main()</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extern </a:t>
            </a:r>
            <a:r>
              <a:rPr lang="en-IN" sz="2000" dirty="0" err="1">
                <a:latin typeface="+mj-lt"/>
              </a:rPr>
              <a:t>int</a:t>
            </a:r>
            <a:r>
              <a:rPr lang="en-IN" sz="2000" dirty="0">
                <a:latin typeface="+mj-lt"/>
              </a:rPr>
              <a:t> </a:t>
            </a:r>
            <a:r>
              <a:rPr lang="en-IN" sz="2000" dirty="0" err="1">
                <a:latin typeface="+mj-lt"/>
              </a:rPr>
              <a:t>iExtern</a:t>
            </a:r>
            <a:r>
              <a:rPr lang="en-IN" sz="2000" dirty="0">
                <a:latin typeface="+mj-lt"/>
              </a:rPr>
              <a:t>;</a:t>
            </a:r>
          </a:p>
          <a:p>
            <a:pPr marL="468000" indent="-468000" algn="just">
              <a:lnSpc>
                <a:spcPct val="120000"/>
              </a:lnSpc>
              <a:spcBef>
                <a:spcPts val="500"/>
              </a:spcBef>
              <a:spcAft>
                <a:spcPts val="500"/>
              </a:spcAft>
            </a:pPr>
            <a:r>
              <a:rPr lang="en-IN" sz="2000" dirty="0">
                <a:latin typeface="+mj-lt"/>
              </a:rPr>
              <a:t>	</a:t>
            </a:r>
            <a:r>
              <a:rPr lang="en-IN" sz="2000" dirty="0" err="1">
                <a:latin typeface="+mj-lt"/>
              </a:rPr>
              <a:t>iExtern</a:t>
            </a:r>
            <a:r>
              <a:rPr lang="en-IN" sz="2000" dirty="0">
                <a:latin typeface="+mj-lt"/>
              </a:rPr>
              <a:t> = 20;</a:t>
            </a: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%d ,</a:t>
            </a:r>
            <a:r>
              <a:rPr lang="en-IN" sz="2000" dirty="0" err="1">
                <a:latin typeface="+mj-lt"/>
              </a:rPr>
              <a:t>iExtern</a:t>
            </a:r>
            <a:r>
              <a:rPr lang="en-IN" sz="2000" dirty="0">
                <a:latin typeface="+mj-lt"/>
              </a:rPr>
              <a:t>);</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 2 </a:t>
            </a:r>
          </a:p>
          <a:p>
            <a:pPr marL="468000" indent="-468000" algn="just">
              <a:lnSpc>
                <a:spcPct val="120000"/>
              </a:lnSpc>
              <a:spcBef>
                <a:spcPts val="500"/>
              </a:spcBef>
              <a:spcAft>
                <a:spcPts val="500"/>
              </a:spcAft>
            </a:pPr>
            <a:r>
              <a:rPr lang="en-IN" sz="2000" dirty="0">
                <a:latin typeface="+mj-lt"/>
              </a:rPr>
              <a:t>	(b) 20 </a:t>
            </a:r>
          </a:p>
          <a:p>
            <a:pPr marL="468000" indent="-468000" algn="just">
              <a:lnSpc>
                <a:spcPct val="120000"/>
              </a:lnSpc>
              <a:spcBef>
                <a:spcPts val="500"/>
              </a:spcBef>
              <a:spcAft>
                <a:spcPts val="500"/>
              </a:spcAft>
            </a:pPr>
            <a:r>
              <a:rPr lang="en-IN" sz="2000" dirty="0">
                <a:latin typeface="+mj-lt"/>
              </a:rPr>
              <a:t>	(c) compile error </a:t>
            </a:r>
          </a:p>
          <a:p>
            <a:pPr marL="468000" indent="-468000" algn="just">
              <a:lnSpc>
                <a:spcPct val="120000"/>
              </a:lnSpc>
              <a:spcBef>
                <a:spcPts val="500"/>
              </a:spcBef>
              <a:spcAft>
                <a:spcPts val="500"/>
              </a:spcAft>
            </a:pPr>
            <a:r>
              <a:rPr lang="en-IN" sz="2000" dirty="0">
                <a:latin typeface="+mj-lt"/>
              </a:rPr>
              <a:t>	(d) linker error</a:t>
            </a:r>
          </a:p>
        </p:txBody>
      </p:sp>
    </p:spTree>
    <p:extLst>
      <p:ext uri="{BB962C8B-B14F-4D97-AF65-F5344CB8AC3E}">
        <p14:creationId xmlns:p14="http://schemas.microsoft.com/office/powerpoint/2010/main" val="4012844040"/>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06856"/>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9.	What is the output?</a:t>
            </a:r>
          </a:p>
          <a:p>
            <a:pPr marL="468000" indent="-468000" algn="just">
              <a:lnSpc>
                <a:spcPct val="120000"/>
              </a:lnSpc>
              <a:spcBef>
                <a:spcPts val="500"/>
              </a:spcBef>
              <a:spcAft>
                <a:spcPts val="500"/>
              </a:spcAft>
            </a:pPr>
            <a:r>
              <a:rPr lang="en-IN" sz="2000" dirty="0">
                <a:latin typeface="+mj-lt"/>
              </a:rPr>
              <a:t>	#define </a:t>
            </a:r>
            <a:r>
              <a:rPr lang="en-IN" sz="2000" dirty="0" err="1">
                <a:latin typeface="+mj-lt"/>
              </a:rPr>
              <a:t>clrscr</a:t>
            </a:r>
            <a:r>
              <a:rPr lang="en-IN" sz="2000" dirty="0">
                <a:latin typeface="+mj-lt"/>
              </a:rPr>
              <a:t>() 100</a:t>
            </a:r>
          </a:p>
          <a:p>
            <a:pPr marL="468000" indent="-468000" algn="just">
              <a:lnSpc>
                <a:spcPct val="120000"/>
              </a:lnSpc>
              <a:spcBef>
                <a:spcPts val="500"/>
              </a:spcBef>
              <a:spcAft>
                <a:spcPts val="500"/>
              </a:spcAft>
            </a:pPr>
            <a:r>
              <a:rPr lang="en-IN" sz="2000" dirty="0">
                <a:latin typeface="+mj-lt"/>
              </a:rPr>
              <a:t>	main(){</a:t>
            </a:r>
          </a:p>
          <a:p>
            <a:pPr marL="468000" indent="-468000" algn="just">
              <a:lnSpc>
                <a:spcPct val="120000"/>
              </a:lnSpc>
              <a:spcBef>
                <a:spcPts val="500"/>
              </a:spcBef>
              <a:spcAft>
                <a:spcPts val="500"/>
              </a:spcAft>
            </a:pPr>
            <a:r>
              <a:rPr lang="en-IN" sz="2000" dirty="0">
                <a:latin typeface="+mj-lt"/>
              </a:rPr>
              <a:t>	</a:t>
            </a:r>
            <a:r>
              <a:rPr lang="en-IN" sz="2000" dirty="0" err="1">
                <a:latin typeface="+mj-lt"/>
              </a:rPr>
              <a:t>clrscr</a:t>
            </a:r>
            <a:r>
              <a:rPr lang="en-IN" sz="2000" dirty="0">
                <a:latin typeface="+mj-lt"/>
              </a:rPr>
              <a:t>();</a:t>
            </a: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%d\n\t , </a:t>
            </a:r>
            <a:r>
              <a:rPr lang="en-IN" sz="2000" dirty="0" err="1">
                <a:latin typeface="+mj-lt"/>
              </a:rPr>
              <a:t>clrscr</a:t>
            </a:r>
            <a:r>
              <a:rPr lang="en-IN" sz="2000" dirty="0">
                <a:latin typeface="+mj-lt"/>
              </a:rPr>
              <a:t>());</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 100 </a:t>
            </a:r>
          </a:p>
          <a:p>
            <a:pPr marL="468000" indent="-468000" algn="just">
              <a:lnSpc>
                <a:spcPct val="120000"/>
              </a:lnSpc>
              <a:spcBef>
                <a:spcPts val="500"/>
              </a:spcBef>
              <a:spcAft>
                <a:spcPts val="500"/>
              </a:spcAft>
            </a:pPr>
            <a:r>
              <a:rPr lang="en-IN" sz="2000" dirty="0">
                <a:latin typeface="+mj-lt"/>
              </a:rPr>
              <a:t>	(b) 10 </a:t>
            </a:r>
          </a:p>
          <a:p>
            <a:pPr marL="468000" indent="-468000" algn="just">
              <a:lnSpc>
                <a:spcPct val="120000"/>
              </a:lnSpc>
              <a:spcBef>
                <a:spcPts val="500"/>
              </a:spcBef>
              <a:spcAft>
                <a:spcPts val="500"/>
              </a:spcAft>
            </a:pPr>
            <a:r>
              <a:rPr lang="en-IN" sz="2000" dirty="0">
                <a:latin typeface="+mj-lt"/>
              </a:rPr>
              <a:t>	(c) compiler error</a:t>
            </a:r>
          </a:p>
          <a:p>
            <a:pPr marL="468000" indent="-468000" algn="just">
              <a:lnSpc>
                <a:spcPct val="120000"/>
              </a:lnSpc>
              <a:spcBef>
                <a:spcPts val="500"/>
              </a:spcBef>
              <a:spcAft>
                <a:spcPts val="500"/>
              </a:spcAft>
            </a:pPr>
            <a:r>
              <a:rPr lang="en-IN" sz="2000" dirty="0">
                <a:latin typeface="+mj-lt"/>
              </a:rPr>
              <a:t>	(d) linkage error</a:t>
            </a:r>
          </a:p>
        </p:txBody>
      </p:sp>
    </p:spTree>
    <p:extLst>
      <p:ext uri="{BB962C8B-B14F-4D97-AF65-F5344CB8AC3E}">
        <p14:creationId xmlns:p14="http://schemas.microsoft.com/office/powerpoint/2010/main" val="3954216951"/>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542223"/>
          </a:xfrm>
          <a:prstGeom prst="rect">
            <a:avLst/>
          </a:prstGeom>
        </p:spPr>
        <p:txBody>
          <a:bodyPr wrap="square">
            <a:spAutoFit/>
          </a:bodyPr>
          <a:lstStyle/>
          <a:p>
            <a:pPr marL="468000" indent="-468000" algn="just">
              <a:lnSpc>
                <a:spcPct val="112000"/>
              </a:lnSpc>
              <a:spcBef>
                <a:spcPts val="300"/>
              </a:spcBef>
              <a:spcAft>
                <a:spcPts val="300"/>
              </a:spcAft>
            </a:pPr>
            <a:r>
              <a:rPr lang="en-IN" sz="1700" dirty="0">
                <a:latin typeface="+mj-lt"/>
              </a:rPr>
              <a:t>10.	what is the output?</a:t>
            </a:r>
          </a:p>
          <a:p>
            <a:pPr marL="468000" indent="-468000" algn="just">
              <a:lnSpc>
                <a:spcPct val="112000"/>
              </a:lnSpc>
              <a:spcBef>
                <a:spcPts val="300"/>
              </a:spcBef>
              <a:spcAft>
                <a:spcPts val="300"/>
              </a:spcAft>
            </a:pPr>
            <a:r>
              <a:rPr lang="en-IN" sz="1700" dirty="0">
                <a:latin typeface="+mj-lt"/>
              </a:rPr>
              <a:t>	main()</a:t>
            </a:r>
          </a:p>
          <a:p>
            <a:pPr marL="468000" indent="-468000" algn="just">
              <a:lnSpc>
                <a:spcPct val="112000"/>
              </a:lnSpc>
              <a:spcBef>
                <a:spcPts val="300"/>
              </a:spcBef>
              <a:spcAft>
                <a:spcPts val="300"/>
              </a:spcAft>
            </a:pPr>
            <a:r>
              <a:rPr lang="en-IN" sz="1700" dirty="0">
                <a:latin typeface="+mj-lt"/>
              </a:rPr>
              <a:t>	{</a:t>
            </a:r>
          </a:p>
          <a:p>
            <a:pPr marL="468000" indent="-468000" algn="just">
              <a:lnSpc>
                <a:spcPct val="112000"/>
              </a:lnSpc>
              <a:spcBef>
                <a:spcPts val="300"/>
              </a:spcBef>
              <a:spcAft>
                <a:spcPts val="300"/>
              </a:spcAft>
            </a:pPr>
            <a:r>
              <a:rPr lang="en-IN" sz="1700" dirty="0">
                <a:latin typeface="+mj-lt"/>
              </a:rPr>
              <a:t>	void </a:t>
            </a:r>
            <a:r>
              <a:rPr lang="en-IN" sz="1700" dirty="0" err="1">
                <a:latin typeface="+mj-lt"/>
              </a:rPr>
              <a:t>vpointer</a:t>
            </a:r>
            <a:r>
              <a:rPr lang="en-IN" sz="1700" dirty="0">
                <a:latin typeface="+mj-lt"/>
              </a:rPr>
              <a:t>;</a:t>
            </a:r>
          </a:p>
          <a:p>
            <a:pPr marL="468000" indent="-468000" algn="just">
              <a:lnSpc>
                <a:spcPct val="112000"/>
              </a:lnSpc>
              <a:spcBef>
                <a:spcPts val="300"/>
              </a:spcBef>
              <a:spcAft>
                <a:spcPts val="300"/>
              </a:spcAft>
            </a:pPr>
            <a:r>
              <a:rPr lang="en-IN" sz="1700" dirty="0">
                <a:latin typeface="+mj-lt"/>
              </a:rPr>
              <a:t>	char </a:t>
            </a:r>
            <a:r>
              <a:rPr lang="en-IN" sz="1700" dirty="0" err="1">
                <a:latin typeface="+mj-lt"/>
              </a:rPr>
              <a:t>cHar</a:t>
            </a:r>
            <a:r>
              <a:rPr lang="en-IN" sz="1700" dirty="0">
                <a:latin typeface="+mj-lt"/>
              </a:rPr>
              <a:t> = g , *</a:t>
            </a:r>
            <a:r>
              <a:rPr lang="en-IN" sz="1700" dirty="0" err="1">
                <a:latin typeface="+mj-lt"/>
              </a:rPr>
              <a:t>cHarpointer</a:t>
            </a:r>
            <a:r>
              <a:rPr lang="en-IN" sz="1700" dirty="0">
                <a:latin typeface="+mj-lt"/>
              </a:rPr>
              <a:t> = GOOGLE ;</a:t>
            </a:r>
          </a:p>
          <a:p>
            <a:pPr marL="468000" indent="-468000" algn="just">
              <a:lnSpc>
                <a:spcPct val="112000"/>
              </a:lnSpc>
              <a:spcBef>
                <a:spcPts val="300"/>
              </a:spcBef>
              <a:spcAft>
                <a:spcPts val="300"/>
              </a:spcAft>
            </a:pPr>
            <a:r>
              <a:rPr lang="en-IN" sz="1700" dirty="0">
                <a:latin typeface="+mj-lt"/>
              </a:rPr>
              <a:t>	</a:t>
            </a:r>
            <a:r>
              <a:rPr lang="en-IN" sz="1700" dirty="0" err="1">
                <a:latin typeface="+mj-lt"/>
              </a:rPr>
              <a:t>int</a:t>
            </a:r>
            <a:r>
              <a:rPr lang="en-IN" sz="1700" dirty="0">
                <a:latin typeface="+mj-lt"/>
              </a:rPr>
              <a:t> j = 40;</a:t>
            </a:r>
          </a:p>
          <a:p>
            <a:pPr marL="468000" indent="-468000" algn="just">
              <a:lnSpc>
                <a:spcPct val="112000"/>
              </a:lnSpc>
              <a:spcBef>
                <a:spcPts val="300"/>
              </a:spcBef>
              <a:spcAft>
                <a:spcPts val="300"/>
              </a:spcAft>
            </a:pPr>
            <a:r>
              <a:rPr lang="en-IN" sz="1700" dirty="0">
                <a:latin typeface="+mj-lt"/>
              </a:rPr>
              <a:t>	</a:t>
            </a:r>
            <a:r>
              <a:rPr lang="en-IN" sz="1700" dirty="0" err="1">
                <a:latin typeface="+mj-lt"/>
              </a:rPr>
              <a:t>vpointer</a:t>
            </a:r>
            <a:r>
              <a:rPr lang="en-IN" sz="1700" dirty="0">
                <a:latin typeface="+mj-lt"/>
              </a:rPr>
              <a:t> = &amp;</a:t>
            </a:r>
            <a:r>
              <a:rPr lang="en-IN" sz="1700" dirty="0" err="1">
                <a:latin typeface="+mj-lt"/>
              </a:rPr>
              <a:t>cHar</a:t>
            </a:r>
            <a:r>
              <a:rPr lang="en-IN" sz="1700" dirty="0">
                <a:latin typeface="+mj-lt"/>
              </a:rPr>
              <a:t>;</a:t>
            </a:r>
          </a:p>
          <a:p>
            <a:pPr marL="468000" indent="-468000" algn="just">
              <a:lnSpc>
                <a:spcPct val="112000"/>
              </a:lnSpc>
              <a:spcBef>
                <a:spcPts val="300"/>
              </a:spcBef>
              <a:spcAft>
                <a:spcPts val="300"/>
              </a:spcAft>
            </a:pPr>
            <a:r>
              <a:rPr lang="en-IN" sz="1700" dirty="0">
                <a:latin typeface="+mj-lt"/>
              </a:rPr>
              <a:t>	</a:t>
            </a:r>
            <a:r>
              <a:rPr lang="en-IN" sz="1700" dirty="0" err="1">
                <a:latin typeface="+mj-lt"/>
              </a:rPr>
              <a:t>printf</a:t>
            </a:r>
            <a:r>
              <a:rPr lang="en-IN" sz="1700" dirty="0">
                <a:latin typeface="+mj-lt"/>
              </a:rPr>
              <a:t>( %c ,*(char*)</a:t>
            </a:r>
            <a:r>
              <a:rPr lang="en-IN" sz="1700" dirty="0" err="1">
                <a:latin typeface="+mj-lt"/>
              </a:rPr>
              <a:t>vpointer</a:t>
            </a:r>
            <a:r>
              <a:rPr lang="en-IN" sz="1700" dirty="0">
                <a:latin typeface="+mj-lt"/>
              </a:rPr>
              <a:t>);</a:t>
            </a:r>
          </a:p>
          <a:p>
            <a:pPr marL="468000" indent="-468000" algn="just">
              <a:lnSpc>
                <a:spcPct val="112000"/>
              </a:lnSpc>
              <a:spcBef>
                <a:spcPts val="300"/>
              </a:spcBef>
              <a:spcAft>
                <a:spcPts val="300"/>
              </a:spcAft>
            </a:pPr>
            <a:r>
              <a:rPr lang="en-IN" sz="1700" dirty="0">
                <a:latin typeface="+mj-lt"/>
              </a:rPr>
              <a:t>	</a:t>
            </a:r>
            <a:r>
              <a:rPr lang="en-IN" sz="1700" dirty="0" err="1">
                <a:latin typeface="+mj-lt"/>
              </a:rPr>
              <a:t>vpointer</a:t>
            </a:r>
            <a:r>
              <a:rPr lang="en-IN" sz="1700" dirty="0">
                <a:latin typeface="+mj-lt"/>
              </a:rPr>
              <a:t> = &amp;j;</a:t>
            </a:r>
          </a:p>
          <a:p>
            <a:pPr marL="468000" indent="-468000" algn="just">
              <a:lnSpc>
                <a:spcPct val="112000"/>
              </a:lnSpc>
              <a:spcBef>
                <a:spcPts val="300"/>
              </a:spcBef>
              <a:spcAft>
                <a:spcPts val="300"/>
              </a:spcAft>
            </a:pPr>
            <a:r>
              <a:rPr lang="en-IN" sz="1700" dirty="0">
                <a:latin typeface="+mj-lt"/>
              </a:rPr>
              <a:t>	</a:t>
            </a:r>
            <a:r>
              <a:rPr lang="en-IN" sz="1700" dirty="0" err="1">
                <a:latin typeface="+mj-lt"/>
              </a:rPr>
              <a:t>printf</a:t>
            </a:r>
            <a:r>
              <a:rPr lang="en-IN" sz="1700" dirty="0">
                <a:latin typeface="+mj-lt"/>
              </a:rPr>
              <a:t>( %d ,*(</a:t>
            </a:r>
            <a:r>
              <a:rPr lang="en-IN" sz="1700" dirty="0" err="1">
                <a:latin typeface="+mj-lt"/>
              </a:rPr>
              <a:t>int</a:t>
            </a:r>
            <a:r>
              <a:rPr lang="en-IN" sz="1700" dirty="0">
                <a:latin typeface="+mj-lt"/>
              </a:rPr>
              <a:t> *)</a:t>
            </a:r>
            <a:r>
              <a:rPr lang="en-IN" sz="1700" dirty="0" err="1">
                <a:latin typeface="+mj-lt"/>
              </a:rPr>
              <a:t>vpointer</a:t>
            </a:r>
            <a:r>
              <a:rPr lang="en-IN" sz="1700" dirty="0">
                <a:latin typeface="+mj-lt"/>
              </a:rPr>
              <a:t>);</a:t>
            </a:r>
          </a:p>
          <a:p>
            <a:pPr marL="468000" indent="-468000" algn="just">
              <a:lnSpc>
                <a:spcPct val="112000"/>
              </a:lnSpc>
              <a:spcBef>
                <a:spcPts val="300"/>
              </a:spcBef>
              <a:spcAft>
                <a:spcPts val="300"/>
              </a:spcAft>
            </a:pPr>
            <a:r>
              <a:rPr lang="en-IN" sz="1700" dirty="0">
                <a:latin typeface="+mj-lt"/>
              </a:rPr>
              <a:t>	</a:t>
            </a:r>
            <a:r>
              <a:rPr lang="en-IN" sz="1700" dirty="0" err="1">
                <a:latin typeface="+mj-lt"/>
              </a:rPr>
              <a:t>vpointer</a:t>
            </a:r>
            <a:r>
              <a:rPr lang="en-IN" sz="1700" dirty="0">
                <a:latin typeface="+mj-lt"/>
              </a:rPr>
              <a:t> = </a:t>
            </a:r>
            <a:r>
              <a:rPr lang="en-IN" sz="1700" dirty="0" err="1">
                <a:latin typeface="+mj-lt"/>
              </a:rPr>
              <a:t>cHarpointer</a:t>
            </a:r>
            <a:r>
              <a:rPr lang="en-IN" sz="1700" dirty="0">
                <a:latin typeface="+mj-lt"/>
              </a:rPr>
              <a:t>;</a:t>
            </a:r>
          </a:p>
          <a:p>
            <a:pPr marL="468000" indent="-468000" algn="just">
              <a:lnSpc>
                <a:spcPct val="112000"/>
              </a:lnSpc>
              <a:spcBef>
                <a:spcPts val="300"/>
              </a:spcBef>
              <a:spcAft>
                <a:spcPts val="300"/>
              </a:spcAft>
            </a:pPr>
            <a:r>
              <a:rPr lang="en-IN" sz="1700" dirty="0">
                <a:latin typeface="+mj-lt"/>
              </a:rPr>
              <a:t>	</a:t>
            </a:r>
            <a:r>
              <a:rPr lang="en-IN" sz="1700" dirty="0" err="1">
                <a:latin typeface="+mj-lt"/>
              </a:rPr>
              <a:t>printf</a:t>
            </a:r>
            <a:r>
              <a:rPr lang="en-IN" sz="1700" dirty="0">
                <a:latin typeface="+mj-lt"/>
              </a:rPr>
              <a:t>( %s ,(char*)</a:t>
            </a:r>
            <a:r>
              <a:rPr lang="en-IN" sz="1700" dirty="0" err="1">
                <a:latin typeface="+mj-lt"/>
              </a:rPr>
              <a:t>vpointer</a:t>
            </a:r>
            <a:r>
              <a:rPr lang="en-IN" sz="1700" dirty="0">
                <a:latin typeface="+mj-lt"/>
              </a:rPr>
              <a:t> +3);</a:t>
            </a:r>
          </a:p>
          <a:p>
            <a:pPr marL="468000" indent="-468000" algn="just">
              <a:lnSpc>
                <a:spcPct val="112000"/>
              </a:lnSpc>
              <a:spcBef>
                <a:spcPts val="300"/>
              </a:spcBef>
              <a:spcAft>
                <a:spcPts val="300"/>
              </a:spcAft>
            </a:pPr>
            <a:r>
              <a:rPr lang="en-IN" sz="1700" dirty="0">
                <a:latin typeface="+mj-lt"/>
              </a:rPr>
              <a:t>	}</a:t>
            </a:r>
          </a:p>
          <a:p>
            <a:pPr marL="468000" indent="-468000" algn="just">
              <a:lnSpc>
                <a:spcPct val="112000"/>
              </a:lnSpc>
              <a:spcBef>
                <a:spcPts val="300"/>
              </a:spcBef>
              <a:spcAft>
                <a:spcPts val="300"/>
              </a:spcAft>
            </a:pPr>
            <a:r>
              <a:rPr lang="en-IN" sz="1700" dirty="0">
                <a:latin typeface="+mj-lt"/>
              </a:rPr>
              <a:t>	(a) g40GLE </a:t>
            </a:r>
            <a:r>
              <a:rPr lang="en-IN" sz="1700" dirty="0" smtClean="0">
                <a:latin typeface="+mj-lt"/>
              </a:rPr>
              <a:t>		</a:t>
            </a:r>
            <a:r>
              <a:rPr lang="en-IN" sz="1700" dirty="0">
                <a:latin typeface="+mj-lt"/>
              </a:rPr>
              <a:t>	(b) g40GOOGLE </a:t>
            </a:r>
          </a:p>
          <a:p>
            <a:pPr marL="468000" indent="-468000" algn="just">
              <a:lnSpc>
                <a:spcPct val="112000"/>
              </a:lnSpc>
              <a:spcBef>
                <a:spcPts val="300"/>
              </a:spcBef>
              <a:spcAft>
                <a:spcPts val="300"/>
              </a:spcAft>
            </a:pPr>
            <a:r>
              <a:rPr lang="en-IN" sz="1700" dirty="0">
                <a:latin typeface="+mj-lt"/>
              </a:rPr>
              <a:t>	(c) g0GLE </a:t>
            </a:r>
            <a:r>
              <a:rPr lang="en-IN" sz="1700" dirty="0" smtClean="0">
                <a:latin typeface="+mj-lt"/>
              </a:rPr>
              <a:t>		</a:t>
            </a:r>
            <a:r>
              <a:rPr lang="en-IN" sz="1700" dirty="0">
                <a:latin typeface="+mj-lt"/>
              </a:rPr>
              <a:t>	(d) g4GOO</a:t>
            </a:r>
          </a:p>
        </p:txBody>
      </p:sp>
    </p:spTree>
    <p:extLst>
      <p:ext uri="{BB962C8B-B14F-4D97-AF65-F5344CB8AC3E}">
        <p14:creationId xmlns:p14="http://schemas.microsoft.com/office/powerpoint/2010/main" val="836259125"/>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307158"/>
          </a:xfrm>
          <a:prstGeom prst="rect">
            <a:avLst/>
          </a:prstGeom>
        </p:spPr>
        <p:txBody>
          <a:bodyPr wrap="square">
            <a:spAutoFit/>
          </a:bodyPr>
          <a:lstStyle/>
          <a:p>
            <a:pPr marL="468000" indent="-468000" algn="just">
              <a:lnSpc>
                <a:spcPct val="120000"/>
              </a:lnSpc>
              <a:spcBef>
                <a:spcPts val="300"/>
              </a:spcBef>
              <a:spcAft>
                <a:spcPts val="300"/>
              </a:spcAft>
            </a:pPr>
            <a:r>
              <a:rPr lang="en-IN" dirty="0">
                <a:latin typeface="+mj-lt"/>
              </a:rPr>
              <a:t>11.	What is the output?</a:t>
            </a:r>
          </a:p>
          <a:p>
            <a:pPr marL="468000" indent="-468000" algn="just">
              <a:lnSpc>
                <a:spcPct val="120000"/>
              </a:lnSpc>
              <a:spcBef>
                <a:spcPts val="300"/>
              </a:spcBef>
              <a:spcAft>
                <a:spcPts val="300"/>
              </a:spcAft>
            </a:pPr>
            <a:r>
              <a:rPr lang="en-IN" dirty="0">
                <a:latin typeface="+mj-lt"/>
              </a:rPr>
              <a:t>	#define FALSE -1</a:t>
            </a:r>
          </a:p>
          <a:p>
            <a:pPr marL="468000" indent="-468000" algn="just">
              <a:lnSpc>
                <a:spcPct val="120000"/>
              </a:lnSpc>
              <a:spcBef>
                <a:spcPts val="300"/>
              </a:spcBef>
              <a:spcAft>
                <a:spcPts val="300"/>
              </a:spcAft>
            </a:pPr>
            <a:r>
              <a:rPr lang="en-IN" dirty="0">
                <a:latin typeface="+mj-lt"/>
              </a:rPr>
              <a:t>	#define TRUE 1</a:t>
            </a:r>
          </a:p>
          <a:p>
            <a:pPr marL="468000" indent="-468000" algn="just">
              <a:lnSpc>
                <a:spcPct val="120000"/>
              </a:lnSpc>
              <a:spcBef>
                <a:spcPts val="300"/>
              </a:spcBef>
              <a:spcAft>
                <a:spcPts val="300"/>
              </a:spcAft>
            </a:pPr>
            <a:r>
              <a:rPr lang="en-IN" dirty="0">
                <a:latin typeface="+mj-lt"/>
              </a:rPr>
              <a:t>	#define NULL 0</a:t>
            </a:r>
          </a:p>
          <a:p>
            <a:pPr marL="468000" indent="-468000" algn="just">
              <a:lnSpc>
                <a:spcPct val="120000"/>
              </a:lnSpc>
              <a:spcBef>
                <a:spcPts val="300"/>
              </a:spcBef>
              <a:spcAft>
                <a:spcPts val="300"/>
              </a:spcAft>
            </a:pPr>
            <a:r>
              <a:rPr lang="en-IN" dirty="0">
                <a:latin typeface="+mj-lt"/>
              </a:rPr>
              <a:t>	main() {</a:t>
            </a:r>
          </a:p>
          <a:p>
            <a:pPr marL="468000" indent="-468000" algn="just">
              <a:lnSpc>
                <a:spcPct val="120000"/>
              </a:lnSpc>
              <a:spcBef>
                <a:spcPts val="300"/>
              </a:spcBef>
              <a:spcAft>
                <a:spcPts val="300"/>
              </a:spcAft>
            </a:pPr>
            <a:r>
              <a:rPr lang="en-IN" dirty="0">
                <a:latin typeface="+mj-lt"/>
              </a:rPr>
              <a:t>	if (NULL)</a:t>
            </a:r>
          </a:p>
          <a:p>
            <a:pPr marL="468000" indent="-468000" algn="just">
              <a:lnSpc>
                <a:spcPct val="120000"/>
              </a:lnSpc>
              <a:spcBef>
                <a:spcPts val="300"/>
              </a:spcBef>
              <a:spcAft>
                <a:spcPts val="300"/>
              </a:spcAft>
            </a:pPr>
            <a:r>
              <a:rPr lang="en-IN" dirty="0">
                <a:latin typeface="+mj-lt"/>
              </a:rPr>
              <a:t>	puts ( NULL );</a:t>
            </a:r>
          </a:p>
          <a:p>
            <a:pPr marL="468000" indent="-468000" algn="just">
              <a:lnSpc>
                <a:spcPct val="120000"/>
              </a:lnSpc>
              <a:spcBef>
                <a:spcPts val="300"/>
              </a:spcBef>
              <a:spcAft>
                <a:spcPts val="300"/>
              </a:spcAft>
            </a:pPr>
            <a:r>
              <a:rPr lang="en-IN" dirty="0">
                <a:latin typeface="+mj-lt"/>
              </a:rPr>
              <a:t>	else if(FALSE)</a:t>
            </a:r>
          </a:p>
          <a:p>
            <a:pPr marL="468000" indent="-468000" algn="just">
              <a:lnSpc>
                <a:spcPct val="120000"/>
              </a:lnSpc>
              <a:spcBef>
                <a:spcPts val="300"/>
              </a:spcBef>
              <a:spcAft>
                <a:spcPts val="300"/>
              </a:spcAft>
            </a:pPr>
            <a:r>
              <a:rPr lang="en-IN" dirty="0">
                <a:latin typeface="+mj-lt"/>
              </a:rPr>
              <a:t>	puts ( TRUE );</a:t>
            </a:r>
          </a:p>
          <a:p>
            <a:pPr marL="468000" indent="-468000" algn="just">
              <a:lnSpc>
                <a:spcPct val="120000"/>
              </a:lnSpc>
              <a:spcBef>
                <a:spcPts val="300"/>
              </a:spcBef>
              <a:spcAft>
                <a:spcPts val="300"/>
              </a:spcAft>
            </a:pPr>
            <a:r>
              <a:rPr lang="en-IN" dirty="0">
                <a:latin typeface="+mj-lt"/>
              </a:rPr>
              <a:t>	else</a:t>
            </a:r>
          </a:p>
          <a:p>
            <a:pPr marL="468000" indent="-468000" algn="just">
              <a:lnSpc>
                <a:spcPct val="120000"/>
              </a:lnSpc>
              <a:spcBef>
                <a:spcPts val="300"/>
              </a:spcBef>
              <a:spcAft>
                <a:spcPts val="300"/>
              </a:spcAft>
            </a:pPr>
            <a:r>
              <a:rPr lang="en-IN" dirty="0">
                <a:latin typeface="+mj-lt"/>
              </a:rPr>
              <a:t>	puts ( FALSE );</a:t>
            </a:r>
          </a:p>
          <a:p>
            <a:pPr marL="468000" indent="-468000" algn="just">
              <a:lnSpc>
                <a:spcPct val="120000"/>
              </a:lnSpc>
              <a:spcBef>
                <a:spcPts val="300"/>
              </a:spcBef>
              <a:spcAft>
                <a:spcPts val="300"/>
              </a:spcAft>
            </a:pPr>
            <a:r>
              <a:rPr lang="en-IN" dirty="0">
                <a:latin typeface="+mj-lt"/>
              </a:rPr>
              <a:t>	}</a:t>
            </a:r>
          </a:p>
          <a:p>
            <a:pPr marL="468000" indent="-468000" algn="just">
              <a:lnSpc>
                <a:spcPct val="120000"/>
              </a:lnSpc>
              <a:spcBef>
                <a:spcPts val="300"/>
              </a:spcBef>
              <a:spcAft>
                <a:spcPts val="300"/>
              </a:spcAft>
            </a:pPr>
            <a:r>
              <a:rPr lang="en-IN" dirty="0">
                <a:latin typeface="+mj-lt"/>
              </a:rPr>
              <a:t>	</a:t>
            </a:r>
            <a:r>
              <a:rPr lang="en-IN" dirty="0" smtClean="0">
                <a:latin typeface="+mj-lt"/>
              </a:rPr>
              <a:t>(</a:t>
            </a:r>
            <a:r>
              <a:rPr lang="en-IN" dirty="0">
                <a:latin typeface="+mj-lt"/>
              </a:rPr>
              <a:t>a) NULL </a:t>
            </a:r>
            <a:r>
              <a:rPr lang="en-IN" dirty="0" smtClean="0">
                <a:latin typeface="+mj-lt"/>
              </a:rPr>
              <a:t>	</a:t>
            </a:r>
            <a:r>
              <a:rPr lang="en-IN" dirty="0">
                <a:latin typeface="+mj-lt"/>
              </a:rPr>
              <a:t>	(b) TRUE </a:t>
            </a:r>
            <a:r>
              <a:rPr lang="en-IN" dirty="0" smtClean="0">
                <a:latin typeface="+mj-lt"/>
              </a:rPr>
              <a:t>	(</a:t>
            </a:r>
            <a:r>
              <a:rPr lang="en-IN" dirty="0">
                <a:latin typeface="+mj-lt"/>
              </a:rPr>
              <a:t>c) FALSE 	(d) 0</a:t>
            </a:r>
          </a:p>
        </p:txBody>
      </p:sp>
    </p:spTree>
    <p:extLst>
      <p:ext uri="{BB962C8B-B14F-4D97-AF65-F5344CB8AC3E}">
        <p14:creationId xmlns:p14="http://schemas.microsoft.com/office/powerpoint/2010/main" val="2750457982"/>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09284"/>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12.	What is the output?</a:t>
            </a:r>
          </a:p>
          <a:p>
            <a:pPr marL="468000" indent="-468000" algn="just">
              <a:lnSpc>
                <a:spcPct val="120000"/>
              </a:lnSpc>
              <a:spcBef>
                <a:spcPts val="500"/>
              </a:spcBef>
              <a:spcAft>
                <a:spcPts val="500"/>
              </a:spcAft>
            </a:pPr>
            <a:r>
              <a:rPr lang="en-IN" sz="2000" dirty="0">
                <a:latin typeface="+mj-lt"/>
              </a:rPr>
              <a:t>	main() {</a:t>
            </a:r>
          </a:p>
          <a:p>
            <a:pPr marL="468000" indent="-468000" algn="just">
              <a:lnSpc>
                <a:spcPct val="120000"/>
              </a:lnSpc>
              <a:spcBef>
                <a:spcPts val="500"/>
              </a:spcBef>
              <a:spcAft>
                <a:spcPts val="500"/>
              </a:spcAft>
            </a:pPr>
            <a:r>
              <a:rPr lang="en-IN" sz="2000" dirty="0">
                <a:latin typeface="+mj-lt"/>
              </a:rPr>
              <a:t>	</a:t>
            </a:r>
            <a:r>
              <a:rPr lang="en-IN" sz="2000" dirty="0" err="1">
                <a:latin typeface="+mj-lt"/>
              </a:rPr>
              <a:t>int</a:t>
            </a:r>
            <a:r>
              <a:rPr lang="en-IN" sz="2000" dirty="0">
                <a:latin typeface="+mj-lt"/>
              </a:rPr>
              <a:t> i =5,j= 6, z;</a:t>
            </a: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%d ,i+++j);</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 13 </a:t>
            </a:r>
          </a:p>
          <a:p>
            <a:pPr marL="468000" indent="-468000" algn="just">
              <a:lnSpc>
                <a:spcPct val="120000"/>
              </a:lnSpc>
              <a:spcBef>
                <a:spcPts val="500"/>
              </a:spcBef>
              <a:spcAft>
                <a:spcPts val="500"/>
              </a:spcAft>
            </a:pPr>
            <a:r>
              <a:rPr lang="en-IN" sz="2000" dirty="0">
                <a:latin typeface="+mj-lt"/>
              </a:rPr>
              <a:t>	(b) 12 </a:t>
            </a:r>
          </a:p>
          <a:p>
            <a:pPr marL="468000" indent="-468000" algn="just">
              <a:lnSpc>
                <a:spcPct val="120000"/>
              </a:lnSpc>
              <a:spcBef>
                <a:spcPts val="500"/>
              </a:spcBef>
              <a:spcAft>
                <a:spcPts val="500"/>
              </a:spcAft>
            </a:pPr>
            <a:r>
              <a:rPr lang="en-IN" sz="2000" dirty="0">
                <a:latin typeface="+mj-lt"/>
              </a:rPr>
              <a:t>	(c) 11 </a:t>
            </a:r>
          </a:p>
          <a:p>
            <a:pPr marL="468000" indent="-468000" algn="just">
              <a:lnSpc>
                <a:spcPct val="120000"/>
              </a:lnSpc>
              <a:spcBef>
                <a:spcPts val="500"/>
              </a:spcBef>
              <a:spcAft>
                <a:spcPts val="500"/>
              </a:spcAft>
            </a:pPr>
            <a:r>
              <a:rPr lang="en-IN" sz="2000" dirty="0">
                <a:latin typeface="+mj-lt"/>
              </a:rPr>
              <a:t>	(d) compiler error</a:t>
            </a:r>
          </a:p>
        </p:txBody>
      </p:sp>
    </p:spTree>
    <p:extLst>
      <p:ext uri="{BB962C8B-B14F-4D97-AF65-F5344CB8AC3E}">
        <p14:creationId xmlns:p14="http://schemas.microsoft.com/office/powerpoint/2010/main" val="4199306935"/>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39814"/>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13.	What is the output?</a:t>
            </a:r>
          </a:p>
          <a:p>
            <a:pPr marL="468000" indent="-468000" algn="just">
              <a:lnSpc>
                <a:spcPct val="120000"/>
              </a:lnSpc>
              <a:spcBef>
                <a:spcPts val="500"/>
              </a:spcBef>
              <a:spcAft>
                <a:spcPts val="500"/>
              </a:spcAft>
            </a:pPr>
            <a:r>
              <a:rPr lang="en-IN" sz="2000" dirty="0">
                <a:latin typeface="+mj-lt"/>
              </a:rPr>
              <a:t>	main() {</a:t>
            </a:r>
          </a:p>
          <a:p>
            <a:pPr marL="468000" indent="-468000" algn="just">
              <a:lnSpc>
                <a:spcPct val="120000"/>
              </a:lnSpc>
              <a:spcBef>
                <a:spcPts val="500"/>
              </a:spcBef>
              <a:spcAft>
                <a:spcPts val="500"/>
              </a:spcAft>
            </a:pPr>
            <a:r>
              <a:rPr lang="en-IN" sz="2000" dirty="0">
                <a:latin typeface="+mj-lt"/>
              </a:rPr>
              <a:t>	</a:t>
            </a:r>
            <a:r>
              <a:rPr lang="en-IN" sz="2000" dirty="0" err="1">
                <a:latin typeface="+mj-lt"/>
              </a:rPr>
              <a:t>int</a:t>
            </a:r>
            <a:r>
              <a:rPr lang="en-IN" sz="2000" dirty="0">
                <a:latin typeface="+mj-lt"/>
              </a:rPr>
              <a:t> i ;</a:t>
            </a:r>
          </a:p>
          <a:p>
            <a:pPr marL="468000" indent="-468000" algn="just">
              <a:lnSpc>
                <a:spcPct val="120000"/>
              </a:lnSpc>
              <a:spcBef>
                <a:spcPts val="500"/>
              </a:spcBef>
              <a:spcAft>
                <a:spcPts val="500"/>
              </a:spcAft>
            </a:pPr>
            <a:r>
              <a:rPr lang="en-IN" sz="2000" dirty="0">
                <a:latin typeface="+mj-lt"/>
              </a:rPr>
              <a:t>	i = accumulator();</a:t>
            </a: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%d ,i);</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accumulator(){</a:t>
            </a:r>
          </a:p>
          <a:p>
            <a:pPr marL="468000" indent="-468000" algn="just">
              <a:lnSpc>
                <a:spcPct val="120000"/>
              </a:lnSpc>
              <a:spcBef>
                <a:spcPts val="500"/>
              </a:spcBef>
              <a:spcAft>
                <a:spcPts val="500"/>
              </a:spcAft>
            </a:pPr>
            <a:r>
              <a:rPr lang="en-IN" sz="2000" dirty="0">
                <a:latin typeface="+mj-lt"/>
              </a:rPr>
              <a:t>	_AX =1000;</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 1 </a:t>
            </a:r>
            <a:r>
              <a:rPr lang="en-IN" sz="2000" dirty="0" smtClean="0">
                <a:latin typeface="+mj-lt"/>
              </a:rPr>
              <a:t>	</a:t>
            </a:r>
            <a:r>
              <a:rPr lang="en-IN" sz="2000" dirty="0">
                <a:latin typeface="+mj-lt"/>
              </a:rPr>
              <a:t>	(b) 10 </a:t>
            </a:r>
            <a:r>
              <a:rPr lang="en-IN" sz="2000" dirty="0" smtClean="0">
                <a:latin typeface="+mj-lt"/>
              </a:rPr>
              <a:t>	</a:t>
            </a:r>
            <a:r>
              <a:rPr lang="en-IN" sz="2000" dirty="0">
                <a:latin typeface="+mj-lt"/>
              </a:rPr>
              <a:t>	(c) </a:t>
            </a:r>
            <a:r>
              <a:rPr lang="en-IN" sz="2000" dirty="0" smtClean="0">
                <a:latin typeface="+mj-lt"/>
              </a:rPr>
              <a:t>100	 </a:t>
            </a:r>
            <a:r>
              <a:rPr lang="en-IN" sz="2000" dirty="0">
                <a:latin typeface="+mj-lt"/>
              </a:rPr>
              <a:t>	(d) 1000</a:t>
            </a:r>
          </a:p>
        </p:txBody>
      </p:sp>
    </p:spTree>
    <p:extLst>
      <p:ext uri="{BB962C8B-B14F-4D97-AF65-F5344CB8AC3E}">
        <p14:creationId xmlns:p14="http://schemas.microsoft.com/office/powerpoint/2010/main" val="2453473539"/>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04428"/>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14.	What is the output?</a:t>
            </a:r>
          </a:p>
          <a:p>
            <a:pPr marL="468000" indent="-468000" algn="just">
              <a:lnSpc>
                <a:spcPct val="120000"/>
              </a:lnSpc>
              <a:spcBef>
                <a:spcPts val="500"/>
              </a:spcBef>
              <a:spcAft>
                <a:spcPts val="500"/>
              </a:spcAft>
            </a:pPr>
            <a:r>
              <a:rPr lang="en-IN" sz="2000" dirty="0">
                <a:latin typeface="+mj-lt"/>
              </a:rPr>
              <a:t>	main() {</a:t>
            </a:r>
          </a:p>
          <a:p>
            <a:pPr marL="468000" indent="-468000" algn="just">
              <a:lnSpc>
                <a:spcPct val="120000"/>
              </a:lnSpc>
              <a:spcBef>
                <a:spcPts val="500"/>
              </a:spcBef>
              <a:spcAft>
                <a:spcPts val="500"/>
              </a:spcAft>
            </a:pPr>
            <a:r>
              <a:rPr lang="en-IN" sz="2000" dirty="0">
                <a:latin typeface="+mj-lt"/>
              </a:rPr>
              <a:t>	</a:t>
            </a:r>
            <a:r>
              <a:rPr lang="en-IN" sz="2000" dirty="0" err="1">
                <a:latin typeface="+mj-lt"/>
              </a:rPr>
              <a:t>int</a:t>
            </a:r>
            <a:r>
              <a:rPr lang="en-IN" sz="2000" dirty="0">
                <a:latin typeface="+mj-lt"/>
              </a:rPr>
              <a:t> i =0;</a:t>
            </a:r>
          </a:p>
          <a:p>
            <a:pPr marL="468000" indent="-468000" algn="just">
              <a:lnSpc>
                <a:spcPct val="120000"/>
              </a:lnSpc>
              <a:spcBef>
                <a:spcPts val="500"/>
              </a:spcBef>
              <a:spcAft>
                <a:spcPts val="500"/>
              </a:spcAft>
            </a:pPr>
            <a:r>
              <a:rPr lang="en-IN" sz="2000" dirty="0">
                <a:latin typeface="+mj-lt"/>
              </a:rPr>
              <a:t>	while(+(+i--)!= 0)</a:t>
            </a:r>
          </a:p>
          <a:p>
            <a:pPr marL="468000" indent="-468000" algn="just">
              <a:lnSpc>
                <a:spcPct val="120000"/>
              </a:lnSpc>
              <a:spcBef>
                <a:spcPts val="500"/>
              </a:spcBef>
              <a:spcAft>
                <a:spcPts val="500"/>
              </a:spcAft>
            </a:pPr>
            <a:r>
              <a:rPr lang="en-IN" sz="2000" dirty="0">
                <a:latin typeface="+mj-lt"/>
              </a:rPr>
              <a:t>	i- = i++;</a:t>
            </a: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%d ,i);</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 –1 </a:t>
            </a:r>
          </a:p>
          <a:p>
            <a:pPr marL="468000" indent="-468000" algn="just">
              <a:lnSpc>
                <a:spcPct val="120000"/>
              </a:lnSpc>
              <a:spcBef>
                <a:spcPts val="500"/>
              </a:spcBef>
              <a:spcAft>
                <a:spcPts val="500"/>
              </a:spcAft>
            </a:pPr>
            <a:r>
              <a:rPr lang="en-IN" sz="2000" dirty="0">
                <a:latin typeface="+mj-lt"/>
              </a:rPr>
              <a:t>	(b) 0 </a:t>
            </a:r>
          </a:p>
          <a:p>
            <a:pPr marL="468000" indent="-468000" algn="just">
              <a:lnSpc>
                <a:spcPct val="120000"/>
              </a:lnSpc>
              <a:spcBef>
                <a:spcPts val="500"/>
              </a:spcBef>
              <a:spcAft>
                <a:spcPts val="500"/>
              </a:spcAft>
            </a:pPr>
            <a:r>
              <a:rPr lang="en-IN" sz="2000" dirty="0">
                <a:latin typeface="+mj-lt"/>
              </a:rPr>
              <a:t>	(c) 1 </a:t>
            </a:r>
          </a:p>
          <a:p>
            <a:pPr marL="468000" indent="-468000" algn="just">
              <a:lnSpc>
                <a:spcPct val="120000"/>
              </a:lnSpc>
              <a:spcBef>
                <a:spcPts val="500"/>
              </a:spcBef>
              <a:spcAft>
                <a:spcPts val="500"/>
              </a:spcAft>
            </a:pPr>
            <a:r>
              <a:rPr lang="en-IN" sz="2000" dirty="0">
                <a:latin typeface="+mj-lt"/>
              </a:rPr>
              <a:t>	(d) will go in an infinite loop</a:t>
            </a:r>
          </a:p>
        </p:txBody>
      </p:sp>
    </p:spTree>
    <p:extLst>
      <p:ext uri="{BB962C8B-B14F-4D97-AF65-F5344CB8AC3E}">
        <p14:creationId xmlns:p14="http://schemas.microsoft.com/office/powerpoint/2010/main" val="1181131752"/>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06856"/>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15.	What is the output?</a:t>
            </a:r>
          </a:p>
          <a:p>
            <a:pPr marL="468000" indent="-468000" algn="just">
              <a:lnSpc>
                <a:spcPct val="120000"/>
              </a:lnSpc>
              <a:spcBef>
                <a:spcPts val="500"/>
              </a:spcBef>
              <a:spcAft>
                <a:spcPts val="500"/>
              </a:spcAft>
            </a:pPr>
            <a:r>
              <a:rPr lang="en-IN" sz="2000" dirty="0">
                <a:latin typeface="+mj-lt"/>
              </a:rPr>
              <a:t>	main(){</a:t>
            </a:r>
          </a:p>
          <a:p>
            <a:pPr marL="468000" indent="-468000" algn="just">
              <a:lnSpc>
                <a:spcPct val="120000"/>
              </a:lnSpc>
              <a:spcBef>
                <a:spcPts val="500"/>
              </a:spcBef>
              <a:spcAft>
                <a:spcPts val="500"/>
              </a:spcAft>
            </a:pPr>
            <a:r>
              <a:rPr lang="en-IN" sz="2000" dirty="0">
                <a:latin typeface="+mj-lt"/>
              </a:rPr>
              <a:t>	</a:t>
            </a:r>
            <a:r>
              <a:rPr lang="en-IN" sz="2000" dirty="0" err="1">
                <a:latin typeface="+mj-lt"/>
              </a:rPr>
              <a:t>int</a:t>
            </a:r>
            <a:r>
              <a:rPr lang="en-IN" sz="2000" dirty="0">
                <a:latin typeface="+mj-lt"/>
              </a:rPr>
              <a:t> i =3;</a:t>
            </a:r>
          </a:p>
          <a:p>
            <a:pPr marL="468000" indent="-468000" algn="just">
              <a:lnSpc>
                <a:spcPct val="120000"/>
              </a:lnSpc>
              <a:spcBef>
                <a:spcPts val="500"/>
              </a:spcBef>
              <a:spcAft>
                <a:spcPts val="500"/>
              </a:spcAft>
            </a:pPr>
            <a:r>
              <a:rPr lang="en-IN" sz="2000" dirty="0">
                <a:latin typeface="+mj-lt"/>
              </a:rPr>
              <a:t>	for(; i++=0;)</a:t>
            </a: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%d ,i);</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 1 </a:t>
            </a:r>
          </a:p>
          <a:p>
            <a:pPr marL="468000" indent="-468000" algn="just">
              <a:lnSpc>
                <a:spcPct val="120000"/>
              </a:lnSpc>
              <a:spcBef>
                <a:spcPts val="500"/>
              </a:spcBef>
              <a:spcAft>
                <a:spcPts val="500"/>
              </a:spcAft>
            </a:pPr>
            <a:r>
              <a:rPr lang="en-IN" sz="2000" dirty="0">
                <a:latin typeface="+mj-lt"/>
              </a:rPr>
              <a:t>	(b) 2</a:t>
            </a:r>
          </a:p>
          <a:p>
            <a:pPr marL="468000" indent="-468000" algn="just">
              <a:lnSpc>
                <a:spcPct val="120000"/>
              </a:lnSpc>
              <a:spcBef>
                <a:spcPts val="500"/>
              </a:spcBef>
              <a:spcAft>
                <a:spcPts val="500"/>
              </a:spcAft>
            </a:pPr>
            <a:r>
              <a:rPr lang="en-IN" sz="2000" dirty="0">
                <a:latin typeface="+mj-lt"/>
              </a:rPr>
              <a:t>	(c) 1 2 3</a:t>
            </a:r>
          </a:p>
          <a:p>
            <a:pPr marL="468000" indent="-468000" algn="just">
              <a:lnSpc>
                <a:spcPct val="120000"/>
              </a:lnSpc>
              <a:spcBef>
                <a:spcPts val="500"/>
              </a:spcBef>
              <a:spcAft>
                <a:spcPts val="500"/>
              </a:spcAft>
            </a:pPr>
            <a:r>
              <a:rPr lang="en-IN" sz="2000" dirty="0">
                <a:latin typeface="+mj-lt"/>
              </a:rPr>
              <a:t>	(d) compiler error : L value </a:t>
            </a:r>
            <a:r>
              <a:rPr lang="en-IN" sz="2000" dirty="0" smtClean="0">
                <a:latin typeface="+mj-lt"/>
              </a:rPr>
              <a:t>required</a:t>
            </a:r>
            <a:endParaRPr lang="en-IN" sz="2000" dirty="0">
              <a:latin typeface="+mj-lt"/>
            </a:endParaRPr>
          </a:p>
        </p:txBody>
      </p:sp>
    </p:spTree>
    <p:extLst>
      <p:ext uri="{BB962C8B-B14F-4D97-AF65-F5344CB8AC3E}">
        <p14:creationId xmlns:p14="http://schemas.microsoft.com/office/powerpoint/2010/main" val="3722499237"/>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06856"/>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16.	What is the output?</a:t>
            </a:r>
          </a:p>
          <a:p>
            <a:pPr marL="468000" indent="-468000" algn="just">
              <a:lnSpc>
                <a:spcPct val="120000"/>
              </a:lnSpc>
              <a:spcBef>
                <a:spcPts val="500"/>
              </a:spcBef>
              <a:spcAft>
                <a:spcPts val="500"/>
              </a:spcAft>
            </a:pPr>
            <a:r>
              <a:rPr lang="en-IN" sz="2000" dirty="0">
                <a:latin typeface="+mj-lt"/>
              </a:rPr>
              <a:t>	main(){</a:t>
            </a:r>
          </a:p>
          <a:p>
            <a:pPr marL="468000" indent="-468000" algn="just">
              <a:lnSpc>
                <a:spcPct val="120000"/>
              </a:lnSpc>
              <a:spcBef>
                <a:spcPts val="500"/>
              </a:spcBef>
              <a:spcAft>
                <a:spcPts val="500"/>
              </a:spcAft>
            </a:pPr>
            <a:r>
              <a:rPr lang="en-IN" sz="2000" dirty="0">
                <a:latin typeface="+mj-lt"/>
              </a:rPr>
              <a:t>	</a:t>
            </a:r>
            <a:r>
              <a:rPr lang="en-IN" sz="2000" dirty="0" err="1">
                <a:latin typeface="+mj-lt"/>
              </a:rPr>
              <a:t>int</a:t>
            </a:r>
            <a:r>
              <a:rPr lang="en-IN" sz="2000" dirty="0">
                <a:latin typeface="+mj-lt"/>
              </a:rPr>
              <a:t> i = 10, j =20;</a:t>
            </a:r>
          </a:p>
          <a:p>
            <a:pPr marL="468000" indent="-468000" algn="just">
              <a:lnSpc>
                <a:spcPct val="120000"/>
              </a:lnSpc>
              <a:spcBef>
                <a:spcPts val="500"/>
              </a:spcBef>
              <a:spcAft>
                <a:spcPts val="500"/>
              </a:spcAft>
            </a:pPr>
            <a:r>
              <a:rPr lang="en-IN" sz="2000" dirty="0">
                <a:latin typeface="+mj-lt"/>
              </a:rPr>
              <a:t>	j = i ,j?(</a:t>
            </a:r>
            <a:r>
              <a:rPr lang="en-IN" sz="2000" dirty="0" err="1">
                <a:latin typeface="+mj-lt"/>
              </a:rPr>
              <a:t>i,j</a:t>
            </a:r>
            <a:r>
              <a:rPr lang="en-IN" sz="2000" dirty="0">
                <a:latin typeface="+mj-lt"/>
              </a:rPr>
              <a:t>)?i :</a:t>
            </a:r>
            <a:r>
              <a:rPr lang="en-IN" sz="2000" dirty="0" err="1">
                <a:latin typeface="+mj-lt"/>
              </a:rPr>
              <a:t>j:j</a:t>
            </a:r>
            <a:r>
              <a:rPr lang="en-IN" sz="2000" dirty="0">
                <a:latin typeface="+mj-lt"/>
              </a:rPr>
              <a:t>;</a:t>
            </a: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a:t>
            </a:r>
            <a:r>
              <a:rPr lang="en-IN" sz="2000" dirty="0" err="1">
                <a:latin typeface="+mj-lt"/>
              </a:rPr>
              <a:t>d%d</a:t>
            </a:r>
            <a:r>
              <a:rPr lang="en-IN" sz="2000" dirty="0">
                <a:latin typeface="+mj-lt"/>
              </a:rPr>
              <a:t> ,</a:t>
            </a:r>
            <a:r>
              <a:rPr lang="en-IN" sz="2000" dirty="0" err="1">
                <a:latin typeface="+mj-lt"/>
              </a:rPr>
              <a:t>i,j</a:t>
            </a:r>
            <a:r>
              <a:rPr lang="en-IN" sz="2000" dirty="0">
                <a:latin typeface="+mj-lt"/>
              </a:rPr>
              <a:t>);</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 20 </a:t>
            </a:r>
          </a:p>
          <a:p>
            <a:pPr marL="468000" indent="-468000" algn="just">
              <a:lnSpc>
                <a:spcPct val="120000"/>
              </a:lnSpc>
              <a:spcBef>
                <a:spcPts val="500"/>
              </a:spcBef>
              <a:spcAft>
                <a:spcPts val="500"/>
              </a:spcAft>
            </a:pPr>
            <a:r>
              <a:rPr lang="en-IN" sz="2000" dirty="0">
                <a:latin typeface="+mj-lt"/>
              </a:rPr>
              <a:t>	(b) 20 </a:t>
            </a:r>
          </a:p>
          <a:p>
            <a:pPr marL="468000" indent="-468000" algn="just">
              <a:lnSpc>
                <a:spcPct val="120000"/>
              </a:lnSpc>
              <a:spcBef>
                <a:spcPts val="500"/>
              </a:spcBef>
              <a:spcAft>
                <a:spcPts val="500"/>
              </a:spcAft>
            </a:pPr>
            <a:r>
              <a:rPr lang="en-IN" sz="2000" dirty="0">
                <a:latin typeface="+mj-lt"/>
              </a:rPr>
              <a:t>	(c) 10 </a:t>
            </a:r>
          </a:p>
          <a:p>
            <a:pPr marL="468000" indent="-468000" algn="just">
              <a:lnSpc>
                <a:spcPct val="120000"/>
              </a:lnSpc>
              <a:spcBef>
                <a:spcPts val="500"/>
              </a:spcBef>
              <a:spcAft>
                <a:spcPts val="500"/>
              </a:spcAft>
            </a:pPr>
            <a:r>
              <a:rPr lang="en-IN" sz="2000" dirty="0">
                <a:latin typeface="+mj-lt"/>
              </a:rPr>
              <a:t>	(d) 10</a:t>
            </a:r>
          </a:p>
        </p:txBody>
      </p:sp>
    </p:spTree>
    <p:extLst>
      <p:ext uri="{BB962C8B-B14F-4D97-AF65-F5344CB8AC3E}">
        <p14:creationId xmlns:p14="http://schemas.microsoft.com/office/powerpoint/2010/main" val="1749046948"/>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62073"/>
          </a:xfrm>
          <a:prstGeom prst="rect">
            <a:avLst/>
          </a:prstGeom>
        </p:spPr>
        <p:txBody>
          <a:bodyPr wrap="square">
            <a:spAutoFit/>
          </a:bodyPr>
          <a:lstStyle/>
          <a:p>
            <a:pPr marL="468000" indent="-468000" algn="just">
              <a:lnSpc>
                <a:spcPct val="120000"/>
              </a:lnSpc>
              <a:spcBef>
                <a:spcPts val="500"/>
              </a:spcBef>
              <a:spcAft>
                <a:spcPts val="500"/>
              </a:spcAft>
            </a:pPr>
            <a:r>
              <a:rPr lang="en-IN" dirty="0">
                <a:latin typeface="+mj-lt"/>
              </a:rPr>
              <a:t>17.	What is the output?</a:t>
            </a:r>
          </a:p>
          <a:p>
            <a:pPr marL="468000" indent="-468000" algn="just">
              <a:lnSpc>
                <a:spcPct val="120000"/>
              </a:lnSpc>
              <a:spcBef>
                <a:spcPts val="500"/>
              </a:spcBef>
              <a:spcAft>
                <a:spcPts val="500"/>
              </a:spcAft>
            </a:pPr>
            <a:r>
              <a:rPr lang="en-IN" dirty="0">
                <a:latin typeface="+mj-lt"/>
              </a:rPr>
              <a:t>	main(){</a:t>
            </a:r>
          </a:p>
          <a:p>
            <a:pPr marL="468000" indent="-468000" algn="just">
              <a:lnSpc>
                <a:spcPct val="120000"/>
              </a:lnSpc>
              <a:spcBef>
                <a:spcPts val="500"/>
              </a:spcBef>
              <a:spcAft>
                <a:spcPts val="500"/>
              </a:spcAft>
            </a:pPr>
            <a:r>
              <a:rPr lang="en-IN" dirty="0">
                <a:latin typeface="+mj-lt"/>
              </a:rPr>
              <a:t>	extern i;</a:t>
            </a:r>
          </a:p>
          <a:p>
            <a:pPr marL="468000" indent="-468000" algn="just">
              <a:lnSpc>
                <a:spcPct val="120000"/>
              </a:lnSpc>
              <a:spcBef>
                <a:spcPts val="500"/>
              </a:spcBef>
              <a:spcAft>
                <a:spcPts val="500"/>
              </a:spcAft>
            </a:pPr>
            <a:r>
              <a:rPr lang="en-IN" dirty="0">
                <a:latin typeface="+mj-lt"/>
              </a:rPr>
              <a:t>	</a:t>
            </a:r>
            <a:r>
              <a:rPr lang="en-IN" dirty="0" err="1">
                <a:latin typeface="+mj-lt"/>
              </a:rPr>
              <a:t>printf</a:t>
            </a:r>
            <a:r>
              <a:rPr lang="en-IN" dirty="0">
                <a:latin typeface="+mj-lt"/>
              </a:rPr>
              <a:t>( %d\t ,i);{</a:t>
            </a:r>
          </a:p>
          <a:p>
            <a:pPr marL="468000" indent="-468000" algn="just">
              <a:lnSpc>
                <a:spcPct val="120000"/>
              </a:lnSpc>
              <a:spcBef>
                <a:spcPts val="500"/>
              </a:spcBef>
              <a:spcAft>
                <a:spcPts val="500"/>
              </a:spcAft>
            </a:pPr>
            <a:r>
              <a:rPr lang="en-IN" dirty="0">
                <a:latin typeface="+mj-lt"/>
              </a:rPr>
              <a:t>	</a:t>
            </a:r>
            <a:r>
              <a:rPr lang="en-IN" dirty="0" err="1">
                <a:latin typeface="+mj-lt"/>
              </a:rPr>
              <a:t>int</a:t>
            </a:r>
            <a:r>
              <a:rPr lang="en-IN" dirty="0">
                <a:latin typeface="+mj-lt"/>
              </a:rPr>
              <a:t> i =20;</a:t>
            </a:r>
          </a:p>
          <a:p>
            <a:pPr marL="468000" indent="-468000" algn="just">
              <a:lnSpc>
                <a:spcPct val="120000"/>
              </a:lnSpc>
              <a:spcBef>
                <a:spcPts val="500"/>
              </a:spcBef>
              <a:spcAft>
                <a:spcPts val="500"/>
              </a:spcAft>
            </a:pPr>
            <a:r>
              <a:rPr lang="en-IN" dirty="0">
                <a:latin typeface="+mj-lt"/>
              </a:rPr>
              <a:t>	</a:t>
            </a:r>
            <a:r>
              <a:rPr lang="en-IN" dirty="0" err="1">
                <a:latin typeface="+mj-lt"/>
              </a:rPr>
              <a:t>printf</a:t>
            </a:r>
            <a:r>
              <a:rPr lang="en-IN" dirty="0">
                <a:latin typeface="+mj-lt"/>
              </a:rPr>
              <a:t>( %d\t ,i);</a:t>
            </a:r>
          </a:p>
          <a:p>
            <a:pPr marL="468000" indent="-468000" algn="just">
              <a:lnSpc>
                <a:spcPct val="120000"/>
              </a:lnSpc>
              <a:spcBef>
                <a:spcPts val="500"/>
              </a:spcBef>
              <a:spcAft>
                <a:spcPts val="500"/>
              </a:spcAft>
            </a:pPr>
            <a:r>
              <a:rPr lang="en-IN" dirty="0">
                <a:latin typeface="+mj-lt"/>
              </a:rPr>
              <a:t>	}</a:t>
            </a:r>
          </a:p>
          <a:p>
            <a:pPr marL="468000" indent="-468000" algn="just">
              <a:lnSpc>
                <a:spcPct val="120000"/>
              </a:lnSpc>
              <a:spcBef>
                <a:spcPts val="500"/>
              </a:spcBef>
              <a:spcAft>
                <a:spcPts val="500"/>
              </a:spcAft>
            </a:pPr>
            <a:r>
              <a:rPr lang="en-IN" dirty="0">
                <a:latin typeface="+mj-lt"/>
              </a:rPr>
              <a:t>	}</a:t>
            </a:r>
          </a:p>
          <a:p>
            <a:pPr marL="468000" indent="-468000" algn="just">
              <a:lnSpc>
                <a:spcPct val="120000"/>
              </a:lnSpc>
              <a:spcBef>
                <a:spcPts val="500"/>
              </a:spcBef>
              <a:spcAft>
                <a:spcPts val="500"/>
              </a:spcAft>
            </a:pPr>
            <a:r>
              <a:rPr lang="en-IN" dirty="0">
                <a:latin typeface="+mj-lt"/>
              </a:rPr>
              <a:t>	(a) Extern value of i 20 </a:t>
            </a:r>
            <a:r>
              <a:rPr lang="en-IN" dirty="0" smtClean="0">
                <a:latin typeface="+mj-lt"/>
              </a:rPr>
              <a:t>	</a:t>
            </a:r>
          </a:p>
          <a:p>
            <a:pPr marL="468000" indent="-468000" algn="just">
              <a:lnSpc>
                <a:spcPct val="120000"/>
              </a:lnSpc>
              <a:spcBef>
                <a:spcPts val="500"/>
              </a:spcBef>
              <a:spcAft>
                <a:spcPts val="500"/>
              </a:spcAft>
            </a:pPr>
            <a:r>
              <a:rPr lang="en-IN" dirty="0" smtClean="0">
                <a:latin typeface="+mj-lt"/>
              </a:rPr>
              <a:t>	(b) Extern value of i </a:t>
            </a:r>
          </a:p>
          <a:p>
            <a:pPr marL="468000" indent="-468000" algn="just">
              <a:lnSpc>
                <a:spcPct val="120000"/>
              </a:lnSpc>
              <a:spcBef>
                <a:spcPts val="500"/>
              </a:spcBef>
              <a:spcAft>
                <a:spcPts val="500"/>
              </a:spcAft>
            </a:pPr>
            <a:r>
              <a:rPr lang="en-IN" dirty="0">
                <a:latin typeface="+mj-lt"/>
              </a:rPr>
              <a:t>	(c) </a:t>
            </a:r>
            <a:r>
              <a:rPr lang="en-IN" dirty="0" smtClean="0">
                <a:latin typeface="+mj-lt"/>
              </a:rPr>
              <a:t>20</a:t>
            </a:r>
          </a:p>
          <a:p>
            <a:pPr marL="468000" indent="-468000" algn="just">
              <a:lnSpc>
                <a:spcPct val="120000"/>
              </a:lnSpc>
              <a:spcBef>
                <a:spcPts val="500"/>
              </a:spcBef>
              <a:spcAft>
                <a:spcPts val="500"/>
              </a:spcAft>
            </a:pPr>
            <a:r>
              <a:rPr lang="en-IN" dirty="0" smtClean="0">
                <a:latin typeface="+mj-lt"/>
              </a:rPr>
              <a:t>	(d) linker Error : unresolved external symbol i</a:t>
            </a:r>
            <a:endParaRPr lang="en-IN" dirty="0">
              <a:latin typeface="+mj-lt"/>
            </a:endParaRPr>
          </a:p>
        </p:txBody>
      </p:sp>
    </p:spTree>
    <p:extLst>
      <p:ext uri="{BB962C8B-B14F-4D97-AF65-F5344CB8AC3E}">
        <p14:creationId xmlns:p14="http://schemas.microsoft.com/office/powerpoint/2010/main" val="2684037442"/>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87549" y="3145115"/>
            <a:ext cx="4702302" cy="567771"/>
          </a:xfrm>
        </p:spPr>
        <p:txBody>
          <a:bodyPr/>
          <a:lstStyle/>
          <a:p>
            <a:r>
              <a:rPr lang="en-US" sz="3500" dirty="0" smtClean="0"/>
              <a:t>TECHNICAL -2</a:t>
            </a:r>
            <a:endParaRPr lang="en-IN" sz="3500" dirty="0"/>
          </a:p>
        </p:txBody>
      </p:sp>
    </p:spTree>
    <p:custDataLst>
      <p:tags r:id="rId1"/>
    </p:custDataLst>
    <p:extLst>
      <p:ext uri="{BB962C8B-B14F-4D97-AF65-F5344CB8AC3E}">
        <p14:creationId xmlns:p14="http://schemas.microsoft.com/office/powerpoint/2010/main" val="3351769896"/>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04428"/>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18.	What is the output?</a:t>
            </a:r>
          </a:p>
          <a:p>
            <a:pPr marL="468000" indent="-468000" algn="just">
              <a:lnSpc>
                <a:spcPct val="120000"/>
              </a:lnSpc>
              <a:spcBef>
                <a:spcPts val="500"/>
              </a:spcBef>
              <a:spcAft>
                <a:spcPts val="500"/>
              </a:spcAft>
            </a:pPr>
            <a:r>
              <a:rPr lang="en-IN" sz="2000" dirty="0">
                <a:latin typeface="+mj-lt"/>
              </a:rPr>
              <a:t>	</a:t>
            </a:r>
            <a:r>
              <a:rPr lang="en-IN" sz="2000" dirty="0" err="1">
                <a:latin typeface="+mj-lt"/>
              </a:rPr>
              <a:t>int</a:t>
            </a:r>
            <a:r>
              <a:rPr lang="en-IN" sz="2000" dirty="0">
                <a:latin typeface="+mj-lt"/>
              </a:rPr>
              <a:t> </a:t>
            </a:r>
            <a:r>
              <a:rPr lang="en-IN" sz="2000" dirty="0" err="1">
                <a:latin typeface="+mj-lt"/>
              </a:rPr>
              <a:t>DIMension</a:t>
            </a:r>
            <a:r>
              <a:rPr lang="en-IN" sz="2000" dirty="0">
                <a:latin typeface="+mj-lt"/>
              </a:rPr>
              <a:t>(</a:t>
            </a:r>
            <a:r>
              <a:rPr lang="en-IN" sz="2000" dirty="0" err="1">
                <a:latin typeface="+mj-lt"/>
              </a:rPr>
              <a:t>int</a:t>
            </a:r>
            <a:r>
              <a:rPr lang="en-IN" sz="2000" dirty="0">
                <a:latin typeface="+mj-lt"/>
              </a:rPr>
              <a:t> array[]){</a:t>
            </a:r>
          </a:p>
          <a:p>
            <a:pPr marL="468000" indent="-468000" algn="just">
              <a:lnSpc>
                <a:spcPct val="120000"/>
              </a:lnSpc>
              <a:spcBef>
                <a:spcPts val="500"/>
              </a:spcBef>
              <a:spcAft>
                <a:spcPts val="500"/>
              </a:spcAft>
            </a:pPr>
            <a:r>
              <a:rPr lang="en-IN" sz="2000" dirty="0">
                <a:latin typeface="+mj-lt"/>
              </a:rPr>
              <a:t>	return </a:t>
            </a:r>
            <a:r>
              <a:rPr lang="en-IN" sz="2000" dirty="0" err="1">
                <a:latin typeface="+mj-lt"/>
              </a:rPr>
              <a:t>sizeof</a:t>
            </a:r>
            <a:r>
              <a:rPr lang="en-IN" sz="2000" dirty="0">
                <a:latin typeface="+mj-lt"/>
              </a:rPr>
              <a:t>(array/</a:t>
            </a:r>
            <a:r>
              <a:rPr lang="en-IN" sz="2000" dirty="0" err="1">
                <a:latin typeface="+mj-lt"/>
              </a:rPr>
              <a:t>sizeof</a:t>
            </a:r>
            <a:r>
              <a:rPr lang="en-IN" sz="2000" dirty="0">
                <a:latin typeface="+mj-lt"/>
              </a:rPr>
              <a:t>(</a:t>
            </a:r>
            <a:r>
              <a:rPr lang="en-IN" sz="2000" dirty="0" err="1">
                <a:latin typeface="+mj-lt"/>
              </a:rPr>
              <a:t>int</a:t>
            </a:r>
            <a:r>
              <a:rPr lang="en-IN" sz="2000" dirty="0">
                <a:latin typeface="+mj-lt"/>
              </a:rPr>
              <a:t>);}</a:t>
            </a:r>
          </a:p>
          <a:p>
            <a:pPr marL="468000" indent="-468000" algn="just">
              <a:lnSpc>
                <a:spcPct val="120000"/>
              </a:lnSpc>
              <a:spcBef>
                <a:spcPts val="500"/>
              </a:spcBef>
              <a:spcAft>
                <a:spcPts val="500"/>
              </a:spcAft>
            </a:pPr>
            <a:r>
              <a:rPr lang="en-IN" sz="2000" dirty="0">
                <a:latin typeface="+mj-lt"/>
              </a:rPr>
              <a:t>	main(){</a:t>
            </a:r>
          </a:p>
          <a:p>
            <a:pPr marL="468000" indent="-468000" algn="just">
              <a:lnSpc>
                <a:spcPct val="120000"/>
              </a:lnSpc>
              <a:spcBef>
                <a:spcPts val="500"/>
              </a:spcBef>
              <a:spcAft>
                <a:spcPts val="500"/>
              </a:spcAft>
            </a:pPr>
            <a:r>
              <a:rPr lang="en-IN" sz="2000" dirty="0">
                <a:latin typeface="+mj-lt"/>
              </a:rPr>
              <a:t>	</a:t>
            </a:r>
            <a:r>
              <a:rPr lang="en-IN" sz="2000" dirty="0" err="1">
                <a:latin typeface="+mj-lt"/>
              </a:rPr>
              <a:t>int</a:t>
            </a:r>
            <a:r>
              <a:rPr lang="en-IN" sz="2000" dirty="0">
                <a:latin typeface="+mj-lt"/>
              </a:rPr>
              <a:t> </a:t>
            </a:r>
            <a:r>
              <a:rPr lang="en-IN" sz="2000" dirty="0" err="1">
                <a:latin typeface="+mj-lt"/>
              </a:rPr>
              <a:t>arr</a:t>
            </a:r>
            <a:r>
              <a:rPr lang="en-IN" sz="2000" dirty="0">
                <a:latin typeface="+mj-lt"/>
              </a:rPr>
              <a:t>[10];</a:t>
            </a: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Array dimension is %d ,</a:t>
            </a:r>
            <a:r>
              <a:rPr lang="en-IN" sz="2000" dirty="0" err="1">
                <a:latin typeface="+mj-lt"/>
              </a:rPr>
              <a:t>DIMension</a:t>
            </a:r>
            <a:r>
              <a:rPr lang="en-IN" sz="2000" dirty="0">
                <a:latin typeface="+mj-lt"/>
              </a:rPr>
              <a:t>(</a:t>
            </a:r>
            <a:r>
              <a:rPr lang="en-IN" sz="2000" dirty="0" err="1">
                <a:latin typeface="+mj-lt"/>
              </a:rPr>
              <a:t>arr</a:t>
            </a:r>
            <a:r>
              <a:rPr lang="en-IN" sz="2000" dirty="0">
                <a:latin typeface="+mj-lt"/>
              </a:rPr>
              <a:t>));</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 array dimension is 10 </a:t>
            </a:r>
          </a:p>
          <a:p>
            <a:pPr marL="468000" indent="-468000" algn="just">
              <a:lnSpc>
                <a:spcPct val="120000"/>
              </a:lnSpc>
              <a:spcBef>
                <a:spcPts val="500"/>
              </a:spcBef>
              <a:spcAft>
                <a:spcPts val="500"/>
              </a:spcAft>
            </a:pPr>
            <a:r>
              <a:rPr lang="en-IN" sz="2000" dirty="0">
                <a:latin typeface="+mj-lt"/>
              </a:rPr>
              <a:t>	(b) array dimension is 1</a:t>
            </a:r>
          </a:p>
          <a:p>
            <a:pPr marL="468000" indent="-468000" algn="just">
              <a:lnSpc>
                <a:spcPct val="120000"/>
              </a:lnSpc>
              <a:spcBef>
                <a:spcPts val="500"/>
              </a:spcBef>
              <a:spcAft>
                <a:spcPts val="500"/>
              </a:spcAft>
            </a:pPr>
            <a:r>
              <a:rPr lang="en-IN" sz="2000" dirty="0">
                <a:latin typeface="+mj-lt"/>
              </a:rPr>
              <a:t>	(c) array dimension is 2 </a:t>
            </a:r>
          </a:p>
          <a:p>
            <a:pPr marL="468000" indent="-468000" algn="just">
              <a:lnSpc>
                <a:spcPct val="120000"/>
              </a:lnSpc>
              <a:spcBef>
                <a:spcPts val="500"/>
              </a:spcBef>
              <a:spcAft>
                <a:spcPts val="500"/>
              </a:spcAft>
            </a:pPr>
            <a:r>
              <a:rPr lang="en-IN" sz="2000" dirty="0">
                <a:latin typeface="+mj-lt"/>
              </a:rPr>
              <a:t>	(d) array dimension is 5</a:t>
            </a:r>
          </a:p>
        </p:txBody>
      </p:sp>
    </p:spTree>
    <p:extLst>
      <p:ext uri="{BB962C8B-B14F-4D97-AF65-F5344CB8AC3E}">
        <p14:creationId xmlns:p14="http://schemas.microsoft.com/office/powerpoint/2010/main" val="2820362745"/>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91760"/>
          </a:xfrm>
          <a:prstGeom prst="rect">
            <a:avLst/>
          </a:prstGeom>
        </p:spPr>
        <p:txBody>
          <a:bodyPr wrap="square">
            <a:spAutoFit/>
          </a:bodyPr>
          <a:lstStyle/>
          <a:p>
            <a:pPr marL="468000" indent="-468000" algn="just">
              <a:lnSpc>
                <a:spcPct val="120000"/>
              </a:lnSpc>
              <a:spcBef>
                <a:spcPts val="500"/>
              </a:spcBef>
              <a:spcAft>
                <a:spcPts val="500"/>
              </a:spcAft>
            </a:pPr>
            <a:r>
              <a:rPr lang="en-IN" dirty="0">
                <a:latin typeface="+mj-lt"/>
              </a:rPr>
              <a:t>19.	What is the output?</a:t>
            </a:r>
          </a:p>
          <a:p>
            <a:pPr marL="468000" indent="-468000" algn="just">
              <a:lnSpc>
                <a:spcPct val="120000"/>
              </a:lnSpc>
              <a:spcBef>
                <a:spcPts val="500"/>
              </a:spcBef>
              <a:spcAft>
                <a:spcPts val="500"/>
              </a:spcAft>
            </a:pPr>
            <a:r>
              <a:rPr lang="en-IN" dirty="0">
                <a:latin typeface="+mj-lt"/>
              </a:rPr>
              <a:t>	main()</a:t>
            </a:r>
          </a:p>
          <a:p>
            <a:pPr marL="468000" indent="-468000" algn="just">
              <a:lnSpc>
                <a:spcPct val="120000"/>
              </a:lnSpc>
              <a:spcBef>
                <a:spcPts val="500"/>
              </a:spcBef>
              <a:spcAft>
                <a:spcPts val="500"/>
              </a:spcAft>
            </a:pPr>
            <a:r>
              <a:rPr lang="en-IN" dirty="0">
                <a:latin typeface="+mj-lt"/>
              </a:rPr>
              <a:t>	{</a:t>
            </a:r>
          </a:p>
          <a:p>
            <a:pPr marL="468000" indent="-468000" algn="just">
              <a:lnSpc>
                <a:spcPct val="120000"/>
              </a:lnSpc>
              <a:spcBef>
                <a:spcPts val="500"/>
              </a:spcBef>
              <a:spcAft>
                <a:spcPts val="500"/>
              </a:spcAft>
            </a:pPr>
            <a:r>
              <a:rPr lang="en-IN" dirty="0">
                <a:latin typeface="+mj-lt"/>
              </a:rPr>
              <a:t>	void swap();</a:t>
            </a:r>
          </a:p>
          <a:p>
            <a:pPr marL="468000" indent="-468000" algn="just">
              <a:lnSpc>
                <a:spcPct val="120000"/>
              </a:lnSpc>
              <a:spcBef>
                <a:spcPts val="500"/>
              </a:spcBef>
              <a:spcAft>
                <a:spcPts val="500"/>
              </a:spcAft>
            </a:pPr>
            <a:r>
              <a:rPr lang="en-IN" dirty="0">
                <a:latin typeface="+mj-lt"/>
              </a:rPr>
              <a:t>	</a:t>
            </a:r>
            <a:r>
              <a:rPr lang="en-IN" dirty="0" err="1">
                <a:latin typeface="+mj-lt"/>
              </a:rPr>
              <a:t>int</a:t>
            </a:r>
            <a:r>
              <a:rPr lang="en-IN" dirty="0">
                <a:latin typeface="+mj-lt"/>
              </a:rPr>
              <a:t> x = 45, y = 15;</a:t>
            </a:r>
          </a:p>
          <a:p>
            <a:pPr marL="468000" indent="-468000" algn="just">
              <a:lnSpc>
                <a:spcPct val="120000"/>
              </a:lnSpc>
              <a:spcBef>
                <a:spcPts val="500"/>
              </a:spcBef>
              <a:spcAft>
                <a:spcPts val="500"/>
              </a:spcAft>
            </a:pPr>
            <a:r>
              <a:rPr lang="en-IN" dirty="0">
                <a:latin typeface="+mj-lt"/>
              </a:rPr>
              <a:t>	swap(&amp;</a:t>
            </a:r>
            <a:r>
              <a:rPr lang="en-IN" dirty="0" err="1">
                <a:latin typeface="+mj-lt"/>
              </a:rPr>
              <a:t>x,&amp;y</a:t>
            </a:r>
            <a:r>
              <a:rPr lang="en-IN" dirty="0">
                <a:latin typeface="+mj-lt"/>
              </a:rPr>
              <a:t>);</a:t>
            </a:r>
          </a:p>
          <a:p>
            <a:pPr marL="468000" indent="-468000" algn="just">
              <a:lnSpc>
                <a:spcPct val="120000"/>
              </a:lnSpc>
              <a:spcBef>
                <a:spcPts val="500"/>
              </a:spcBef>
              <a:spcAft>
                <a:spcPts val="500"/>
              </a:spcAft>
            </a:pPr>
            <a:r>
              <a:rPr lang="en-IN" dirty="0">
                <a:latin typeface="+mj-lt"/>
              </a:rPr>
              <a:t>	</a:t>
            </a:r>
            <a:r>
              <a:rPr lang="en-IN" dirty="0" err="1">
                <a:latin typeface="+mj-lt"/>
              </a:rPr>
              <a:t>printf</a:t>
            </a:r>
            <a:r>
              <a:rPr lang="en-IN" dirty="0">
                <a:latin typeface="+mj-lt"/>
              </a:rPr>
              <a:t>( x = %d y=%d </a:t>
            </a:r>
            <a:r>
              <a:rPr lang="en-IN" dirty="0" err="1">
                <a:latin typeface="+mj-lt"/>
              </a:rPr>
              <a:t>x,y</a:t>
            </a:r>
            <a:r>
              <a:rPr lang="en-IN" dirty="0">
                <a:latin typeface="+mj-lt"/>
              </a:rPr>
              <a:t>);</a:t>
            </a:r>
          </a:p>
          <a:p>
            <a:pPr marL="468000" indent="-468000" algn="just">
              <a:lnSpc>
                <a:spcPct val="120000"/>
              </a:lnSpc>
              <a:spcBef>
                <a:spcPts val="500"/>
              </a:spcBef>
              <a:spcAft>
                <a:spcPts val="500"/>
              </a:spcAft>
            </a:pPr>
            <a:r>
              <a:rPr lang="en-IN" dirty="0">
                <a:latin typeface="+mj-lt"/>
              </a:rPr>
              <a:t>	}</a:t>
            </a:r>
          </a:p>
          <a:p>
            <a:pPr marL="468000" indent="-468000" algn="just">
              <a:lnSpc>
                <a:spcPct val="120000"/>
              </a:lnSpc>
              <a:spcBef>
                <a:spcPts val="500"/>
              </a:spcBef>
              <a:spcAft>
                <a:spcPts val="500"/>
              </a:spcAft>
            </a:pPr>
            <a:r>
              <a:rPr lang="en-IN" dirty="0">
                <a:latin typeface="+mj-lt"/>
              </a:rPr>
              <a:t>	void swap(</a:t>
            </a:r>
            <a:r>
              <a:rPr lang="en-IN" dirty="0" err="1">
                <a:latin typeface="+mj-lt"/>
              </a:rPr>
              <a:t>int</a:t>
            </a:r>
            <a:r>
              <a:rPr lang="en-IN" dirty="0">
                <a:latin typeface="+mj-lt"/>
              </a:rPr>
              <a:t> *a, </a:t>
            </a:r>
            <a:r>
              <a:rPr lang="en-IN" dirty="0" err="1">
                <a:latin typeface="+mj-lt"/>
              </a:rPr>
              <a:t>int</a:t>
            </a:r>
            <a:r>
              <a:rPr lang="en-IN" dirty="0">
                <a:latin typeface="+mj-lt"/>
              </a:rPr>
              <a:t> *b){</a:t>
            </a:r>
          </a:p>
          <a:p>
            <a:pPr marL="468000" indent="-468000" algn="just">
              <a:lnSpc>
                <a:spcPct val="120000"/>
              </a:lnSpc>
              <a:spcBef>
                <a:spcPts val="500"/>
              </a:spcBef>
              <a:spcAft>
                <a:spcPts val="500"/>
              </a:spcAft>
            </a:pPr>
            <a:r>
              <a:rPr lang="en-IN" dirty="0">
                <a:latin typeface="+mj-lt"/>
              </a:rPr>
              <a:t>	*a^=*b, *b^=*a, *a^ = *b;</a:t>
            </a:r>
          </a:p>
          <a:p>
            <a:pPr marL="468000" indent="-468000" algn="just">
              <a:lnSpc>
                <a:spcPct val="120000"/>
              </a:lnSpc>
              <a:spcBef>
                <a:spcPts val="500"/>
              </a:spcBef>
              <a:spcAft>
                <a:spcPts val="500"/>
              </a:spcAft>
            </a:pPr>
            <a:r>
              <a:rPr lang="en-IN" dirty="0">
                <a:latin typeface="+mj-lt"/>
              </a:rPr>
              <a:t>	(a) x = 15, y =45 </a:t>
            </a:r>
            <a:r>
              <a:rPr lang="en-IN" dirty="0" smtClean="0">
                <a:latin typeface="+mj-lt"/>
              </a:rPr>
              <a:t>		</a:t>
            </a:r>
            <a:r>
              <a:rPr lang="en-IN" dirty="0">
                <a:latin typeface="+mj-lt"/>
              </a:rPr>
              <a:t>	(b) x =15, y =15 </a:t>
            </a:r>
          </a:p>
          <a:p>
            <a:pPr marL="468000" indent="-468000" algn="just">
              <a:lnSpc>
                <a:spcPct val="120000"/>
              </a:lnSpc>
              <a:spcBef>
                <a:spcPts val="500"/>
              </a:spcBef>
              <a:spcAft>
                <a:spcPts val="500"/>
              </a:spcAft>
            </a:pPr>
            <a:r>
              <a:rPr lang="en-IN" dirty="0">
                <a:latin typeface="+mj-lt"/>
              </a:rPr>
              <a:t>	(c) x =45, y =15 </a:t>
            </a:r>
            <a:r>
              <a:rPr lang="en-IN" dirty="0" smtClean="0">
                <a:latin typeface="+mj-lt"/>
              </a:rPr>
              <a:t>		</a:t>
            </a:r>
            <a:r>
              <a:rPr lang="en-IN" dirty="0">
                <a:latin typeface="+mj-lt"/>
              </a:rPr>
              <a:t>	(d) x =45 y = 45</a:t>
            </a:r>
          </a:p>
        </p:txBody>
      </p:sp>
    </p:spTree>
    <p:extLst>
      <p:ext uri="{BB962C8B-B14F-4D97-AF65-F5344CB8AC3E}">
        <p14:creationId xmlns:p14="http://schemas.microsoft.com/office/powerpoint/2010/main" val="344938092"/>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06856"/>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20.	What is the output?</a:t>
            </a:r>
          </a:p>
          <a:p>
            <a:pPr marL="468000" indent="-468000" algn="just">
              <a:lnSpc>
                <a:spcPct val="120000"/>
              </a:lnSpc>
              <a:spcBef>
                <a:spcPts val="500"/>
              </a:spcBef>
              <a:spcAft>
                <a:spcPts val="500"/>
              </a:spcAft>
            </a:pPr>
            <a:r>
              <a:rPr lang="en-IN" sz="2000" dirty="0">
                <a:latin typeface="+mj-lt"/>
              </a:rPr>
              <a:t>	main(){</a:t>
            </a:r>
          </a:p>
          <a:p>
            <a:pPr marL="468000" indent="-468000" algn="just">
              <a:lnSpc>
                <a:spcPct val="120000"/>
              </a:lnSpc>
              <a:spcBef>
                <a:spcPts val="500"/>
              </a:spcBef>
              <a:spcAft>
                <a:spcPts val="500"/>
              </a:spcAft>
            </a:pPr>
            <a:r>
              <a:rPr lang="en-IN" sz="2000" dirty="0">
                <a:latin typeface="+mj-lt"/>
              </a:rPr>
              <a:t>	</a:t>
            </a:r>
            <a:r>
              <a:rPr lang="en-IN" sz="2000" dirty="0" err="1">
                <a:latin typeface="+mj-lt"/>
              </a:rPr>
              <a:t>int</a:t>
            </a:r>
            <a:r>
              <a:rPr lang="en-IN" sz="2000" dirty="0">
                <a:latin typeface="+mj-lt"/>
              </a:rPr>
              <a:t> i =257;</a:t>
            </a:r>
          </a:p>
          <a:p>
            <a:pPr marL="468000" indent="-468000" algn="just">
              <a:lnSpc>
                <a:spcPct val="120000"/>
              </a:lnSpc>
              <a:spcBef>
                <a:spcPts val="500"/>
              </a:spcBef>
              <a:spcAft>
                <a:spcPts val="500"/>
              </a:spcAft>
            </a:pPr>
            <a:r>
              <a:rPr lang="en-IN" sz="2000" dirty="0">
                <a:latin typeface="+mj-lt"/>
              </a:rPr>
              <a:t>	</a:t>
            </a:r>
            <a:r>
              <a:rPr lang="en-IN" sz="2000" dirty="0" err="1">
                <a:latin typeface="+mj-lt"/>
              </a:rPr>
              <a:t>int</a:t>
            </a:r>
            <a:r>
              <a:rPr lang="en-IN" sz="2000" dirty="0">
                <a:latin typeface="+mj-lt"/>
              </a:rPr>
              <a:t> *</a:t>
            </a:r>
            <a:r>
              <a:rPr lang="en-IN" sz="2000" dirty="0" err="1">
                <a:latin typeface="+mj-lt"/>
              </a:rPr>
              <a:t>iptr</a:t>
            </a:r>
            <a:r>
              <a:rPr lang="en-IN" sz="2000" dirty="0">
                <a:latin typeface="+mj-lt"/>
              </a:rPr>
              <a:t> =&amp;i;</a:t>
            </a: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 %</a:t>
            </a:r>
            <a:r>
              <a:rPr lang="en-IN" sz="2000" dirty="0" err="1">
                <a:latin typeface="+mj-lt"/>
              </a:rPr>
              <a:t>d%d</a:t>
            </a:r>
            <a:r>
              <a:rPr lang="en-IN" sz="2000" dirty="0">
                <a:latin typeface="+mj-lt"/>
              </a:rPr>
              <a:t> ,*((char*)</a:t>
            </a:r>
            <a:r>
              <a:rPr lang="en-IN" sz="2000" dirty="0" err="1">
                <a:latin typeface="+mj-lt"/>
              </a:rPr>
              <a:t>iptr</a:t>
            </a:r>
            <a:r>
              <a:rPr lang="en-IN" sz="2000" dirty="0">
                <a:latin typeface="+mj-lt"/>
              </a:rPr>
              <a:t>),* ((char *)iptr+1));</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 1, 257 </a:t>
            </a:r>
          </a:p>
          <a:p>
            <a:pPr marL="468000" indent="-468000" algn="just">
              <a:lnSpc>
                <a:spcPct val="120000"/>
              </a:lnSpc>
              <a:spcBef>
                <a:spcPts val="500"/>
              </a:spcBef>
              <a:spcAft>
                <a:spcPts val="500"/>
              </a:spcAft>
            </a:pPr>
            <a:r>
              <a:rPr lang="en-IN" sz="2000" dirty="0">
                <a:latin typeface="+mj-lt"/>
              </a:rPr>
              <a:t>	(b) 257 1</a:t>
            </a:r>
          </a:p>
          <a:p>
            <a:pPr marL="468000" indent="-468000" algn="just">
              <a:lnSpc>
                <a:spcPct val="120000"/>
              </a:lnSpc>
              <a:spcBef>
                <a:spcPts val="500"/>
              </a:spcBef>
              <a:spcAft>
                <a:spcPts val="500"/>
              </a:spcAft>
            </a:pPr>
            <a:r>
              <a:rPr lang="en-IN" sz="2000" dirty="0">
                <a:latin typeface="+mj-lt"/>
              </a:rPr>
              <a:t>	(c) 0 0</a:t>
            </a:r>
          </a:p>
          <a:p>
            <a:pPr marL="468000" indent="-468000" algn="just">
              <a:lnSpc>
                <a:spcPct val="120000"/>
              </a:lnSpc>
              <a:spcBef>
                <a:spcPts val="500"/>
              </a:spcBef>
              <a:spcAft>
                <a:spcPts val="500"/>
              </a:spcAft>
            </a:pPr>
            <a:r>
              <a:rPr lang="en-IN" sz="2000" dirty="0">
                <a:latin typeface="+mj-lt"/>
              </a:rPr>
              <a:t>	(d) 1 1</a:t>
            </a:r>
          </a:p>
        </p:txBody>
      </p:sp>
    </p:spTree>
    <p:extLst>
      <p:ext uri="{BB962C8B-B14F-4D97-AF65-F5344CB8AC3E}">
        <p14:creationId xmlns:p14="http://schemas.microsoft.com/office/powerpoint/2010/main" val="2356434178"/>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04428"/>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21.	What is the output?</a:t>
            </a:r>
          </a:p>
          <a:p>
            <a:pPr marL="468000" indent="-468000" algn="just">
              <a:lnSpc>
                <a:spcPct val="120000"/>
              </a:lnSpc>
              <a:spcBef>
                <a:spcPts val="500"/>
              </a:spcBef>
              <a:spcAft>
                <a:spcPts val="500"/>
              </a:spcAft>
            </a:pPr>
            <a:r>
              <a:rPr lang="en-IN" sz="2000" dirty="0">
                <a:latin typeface="+mj-lt"/>
              </a:rPr>
              <a:t>	main(){</a:t>
            </a:r>
          </a:p>
          <a:p>
            <a:pPr marL="468000" indent="-468000" algn="just">
              <a:lnSpc>
                <a:spcPct val="120000"/>
              </a:lnSpc>
              <a:spcBef>
                <a:spcPts val="500"/>
              </a:spcBef>
              <a:spcAft>
                <a:spcPts val="500"/>
              </a:spcAft>
            </a:pPr>
            <a:r>
              <a:rPr lang="en-IN" sz="2000" dirty="0">
                <a:latin typeface="+mj-lt"/>
              </a:rPr>
              <a:t>	</a:t>
            </a:r>
            <a:r>
              <a:rPr lang="en-IN" sz="2000" dirty="0" err="1">
                <a:latin typeface="+mj-lt"/>
              </a:rPr>
              <a:t>int</a:t>
            </a:r>
            <a:r>
              <a:rPr lang="en-IN" sz="2000" dirty="0">
                <a:latin typeface="+mj-lt"/>
              </a:rPr>
              <a:t> i =300;</a:t>
            </a:r>
          </a:p>
          <a:p>
            <a:pPr marL="468000" indent="-468000" algn="just">
              <a:lnSpc>
                <a:spcPct val="120000"/>
              </a:lnSpc>
              <a:spcBef>
                <a:spcPts val="500"/>
              </a:spcBef>
              <a:spcAft>
                <a:spcPts val="500"/>
              </a:spcAft>
            </a:pPr>
            <a:r>
              <a:rPr lang="en-IN" sz="2000" dirty="0">
                <a:latin typeface="+mj-lt"/>
              </a:rPr>
              <a:t>	char *</a:t>
            </a:r>
            <a:r>
              <a:rPr lang="en-IN" sz="2000" dirty="0" err="1">
                <a:latin typeface="+mj-lt"/>
              </a:rPr>
              <a:t>ptr</a:t>
            </a:r>
            <a:r>
              <a:rPr lang="en-IN" sz="2000" dirty="0">
                <a:latin typeface="+mj-lt"/>
              </a:rPr>
              <a:t> = &amp;i;</a:t>
            </a:r>
          </a:p>
          <a:p>
            <a:pPr marL="468000" indent="-468000" algn="just">
              <a:lnSpc>
                <a:spcPct val="120000"/>
              </a:lnSpc>
              <a:spcBef>
                <a:spcPts val="500"/>
              </a:spcBef>
              <a:spcAft>
                <a:spcPts val="500"/>
              </a:spcAft>
            </a:pPr>
            <a:r>
              <a:rPr lang="en-IN" sz="2000" dirty="0">
                <a:latin typeface="+mj-lt"/>
              </a:rPr>
              <a:t>	*++</a:t>
            </a:r>
            <a:r>
              <a:rPr lang="en-IN" sz="2000" dirty="0" err="1">
                <a:latin typeface="+mj-lt"/>
              </a:rPr>
              <a:t>ptr</a:t>
            </a:r>
            <a:r>
              <a:rPr lang="en-IN" sz="2000" dirty="0">
                <a:latin typeface="+mj-lt"/>
              </a:rPr>
              <a:t>=2;</a:t>
            </a: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%d ,i);</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 556 </a:t>
            </a:r>
          </a:p>
          <a:p>
            <a:pPr marL="468000" indent="-468000" algn="just">
              <a:lnSpc>
                <a:spcPct val="120000"/>
              </a:lnSpc>
              <a:spcBef>
                <a:spcPts val="500"/>
              </a:spcBef>
              <a:spcAft>
                <a:spcPts val="500"/>
              </a:spcAft>
            </a:pPr>
            <a:r>
              <a:rPr lang="en-IN" sz="2000" dirty="0">
                <a:latin typeface="+mj-lt"/>
              </a:rPr>
              <a:t>	(b) 300 </a:t>
            </a:r>
          </a:p>
          <a:p>
            <a:pPr marL="468000" indent="-468000" algn="just">
              <a:lnSpc>
                <a:spcPct val="120000"/>
              </a:lnSpc>
              <a:spcBef>
                <a:spcPts val="500"/>
              </a:spcBef>
              <a:spcAft>
                <a:spcPts val="500"/>
              </a:spcAft>
            </a:pPr>
            <a:r>
              <a:rPr lang="en-IN" sz="2000" dirty="0">
                <a:latin typeface="+mj-lt"/>
              </a:rPr>
              <a:t>	(c) 2 </a:t>
            </a:r>
          </a:p>
          <a:p>
            <a:pPr marL="468000" indent="-468000" algn="just">
              <a:lnSpc>
                <a:spcPct val="120000"/>
              </a:lnSpc>
              <a:spcBef>
                <a:spcPts val="500"/>
              </a:spcBef>
              <a:spcAft>
                <a:spcPts val="500"/>
              </a:spcAft>
            </a:pPr>
            <a:r>
              <a:rPr lang="en-IN" sz="2000" dirty="0">
                <a:latin typeface="+mj-lt"/>
              </a:rPr>
              <a:t>	(d) 302</a:t>
            </a:r>
          </a:p>
        </p:txBody>
      </p:sp>
    </p:spTree>
    <p:extLst>
      <p:ext uri="{BB962C8B-B14F-4D97-AF65-F5344CB8AC3E}">
        <p14:creationId xmlns:p14="http://schemas.microsoft.com/office/powerpoint/2010/main" val="3966303733"/>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37386"/>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22.	What is the output?</a:t>
            </a:r>
          </a:p>
          <a:p>
            <a:pPr marL="468000" indent="-468000" algn="just">
              <a:lnSpc>
                <a:spcPct val="120000"/>
              </a:lnSpc>
              <a:spcBef>
                <a:spcPts val="500"/>
              </a:spcBef>
              <a:spcAft>
                <a:spcPts val="500"/>
              </a:spcAft>
            </a:pPr>
            <a:r>
              <a:rPr lang="en-IN" sz="2000" dirty="0">
                <a:latin typeface="+mj-lt"/>
              </a:rPr>
              <a:t>	#include</a:t>
            </a:r>
          </a:p>
          <a:p>
            <a:pPr marL="468000" indent="-468000" algn="just">
              <a:lnSpc>
                <a:spcPct val="120000"/>
              </a:lnSpc>
              <a:spcBef>
                <a:spcPts val="500"/>
              </a:spcBef>
              <a:spcAft>
                <a:spcPts val="500"/>
              </a:spcAft>
            </a:pPr>
            <a:r>
              <a:rPr lang="en-IN" sz="2000" dirty="0">
                <a:latin typeface="+mj-lt"/>
              </a:rPr>
              <a:t>	main(){</a:t>
            </a:r>
          </a:p>
          <a:p>
            <a:pPr marL="468000" indent="-468000" algn="just">
              <a:lnSpc>
                <a:spcPct val="120000"/>
              </a:lnSpc>
              <a:spcBef>
                <a:spcPts val="500"/>
              </a:spcBef>
              <a:spcAft>
                <a:spcPts val="500"/>
              </a:spcAft>
            </a:pPr>
            <a:r>
              <a:rPr lang="en-IN" sz="2000" dirty="0">
                <a:latin typeface="+mj-lt"/>
              </a:rPr>
              <a:t>	char *</a:t>
            </a:r>
            <a:r>
              <a:rPr lang="en-IN" sz="2000" dirty="0" err="1">
                <a:latin typeface="+mj-lt"/>
              </a:rPr>
              <a:t>str</a:t>
            </a:r>
            <a:r>
              <a:rPr lang="en-IN" sz="2000" dirty="0">
                <a:latin typeface="+mj-lt"/>
              </a:rPr>
              <a:t> = yahoo ;</a:t>
            </a:r>
          </a:p>
          <a:p>
            <a:pPr marL="468000" indent="-468000" algn="just">
              <a:lnSpc>
                <a:spcPct val="120000"/>
              </a:lnSpc>
              <a:spcBef>
                <a:spcPts val="500"/>
              </a:spcBef>
              <a:spcAft>
                <a:spcPts val="500"/>
              </a:spcAft>
            </a:pPr>
            <a:r>
              <a:rPr lang="en-IN" sz="2000" dirty="0">
                <a:latin typeface="+mj-lt"/>
              </a:rPr>
              <a:t>	char *</a:t>
            </a:r>
            <a:r>
              <a:rPr lang="en-IN" sz="2000" dirty="0" err="1">
                <a:latin typeface="+mj-lt"/>
              </a:rPr>
              <a:t>ptr</a:t>
            </a:r>
            <a:r>
              <a:rPr lang="en-IN" sz="2000" dirty="0">
                <a:latin typeface="+mj-lt"/>
              </a:rPr>
              <a:t> =</a:t>
            </a:r>
            <a:r>
              <a:rPr lang="en-IN" sz="2000" dirty="0" err="1">
                <a:latin typeface="+mj-lt"/>
              </a:rPr>
              <a:t>str</a:t>
            </a:r>
            <a:r>
              <a:rPr lang="en-IN" sz="2000" dirty="0">
                <a:latin typeface="+mj-lt"/>
              </a:rPr>
              <a:t>;</a:t>
            </a:r>
          </a:p>
          <a:p>
            <a:pPr marL="468000" indent="-468000" algn="just">
              <a:lnSpc>
                <a:spcPct val="120000"/>
              </a:lnSpc>
              <a:spcBef>
                <a:spcPts val="500"/>
              </a:spcBef>
              <a:spcAft>
                <a:spcPts val="500"/>
              </a:spcAft>
            </a:pPr>
            <a:r>
              <a:rPr lang="en-IN" sz="2000" dirty="0">
                <a:latin typeface="+mj-lt"/>
              </a:rPr>
              <a:t>	char least =127;</a:t>
            </a:r>
          </a:p>
          <a:p>
            <a:pPr marL="468000" indent="-468000" algn="just">
              <a:lnSpc>
                <a:spcPct val="120000"/>
              </a:lnSpc>
              <a:spcBef>
                <a:spcPts val="500"/>
              </a:spcBef>
              <a:spcAft>
                <a:spcPts val="500"/>
              </a:spcAft>
            </a:pPr>
            <a:r>
              <a:rPr lang="en-IN" sz="2000" dirty="0">
                <a:latin typeface="+mj-lt"/>
              </a:rPr>
              <a:t>	while(*</a:t>
            </a:r>
            <a:r>
              <a:rPr lang="en-IN" sz="2000" dirty="0" err="1">
                <a:latin typeface="+mj-lt"/>
              </a:rPr>
              <a:t>ptr</a:t>
            </a:r>
            <a:r>
              <a:rPr lang="en-IN" sz="2000" dirty="0">
                <a:latin typeface="+mj-lt"/>
              </a:rPr>
              <a:t>++)</a:t>
            </a:r>
          </a:p>
          <a:p>
            <a:pPr marL="468000" indent="-468000" algn="just">
              <a:lnSpc>
                <a:spcPct val="120000"/>
              </a:lnSpc>
              <a:spcBef>
                <a:spcPts val="500"/>
              </a:spcBef>
              <a:spcAft>
                <a:spcPts val="500"/>
              </a:spcAft>
            </a:pPr>
            <a:r>
              <a:rPr lang="en-IN" sz="2000" dirty="0">
                <a:latin typeface="+mj-lt"/>
              </a:rPr>
              <a:t>	least = (*</a:t>
            </a:r>
            <a:r>
              <a:rPr lang="en-IN" sz="2000" dirty="0" err="1">
                <a:latin typeface="+mj-lt"/>
              </a:rPr>
              <a:t>ptr</a:t>
            </a:r>
            <a:endParaRPr lang="en-IN" sz="2000" dirty="0">
              <a:latin typeface="+mj-lt"/>
            </a:endParaRP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 %d ,least);</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 0 </a:t>
            </a:r>
            <a:r>
              <a:rPr lang="en-IN" sz="2000" dirty="0" smtClean="0">
                <a:latin typeface="+mj-lt"/>
              </a:rPr>
              <a:t>	</a:t>
            </a:r>
            <a:r>
              <a:rPr lang="en-IN" sz="2000" dirty="0">
                <a:latin typeface="+mj-lt"/>
              </a:rPr>
              <a:t>	(b) 127 </a:t>
            </a:r>
            <a:r>
              <a:rPr lang="en-IN" sz="2000" dirty="0" smtClean="0">
                <a:latin typeface="+mj-lt"/>
              </a:rPr>
              <a:t>	</a:t>
            </a:r>
            <a:r>
              <a:rPr lang="en-IN" sz="2000" dirty="0">
                <a:latin typeface="+mj-lt"/>
              </a:rPr>
              <a:t>	(c) yahoo </a:t>
            </a:r>
            <a:r>
              <a:rPr lang="en-IN" sz="2000" dirty="0" smtClean="0">
                <a:latin typeface="+mj-lt"/>
              </a:rPr>
              <a:t>	(</a:t>
            </a:r>
            <a:r>
              <a:rPr lang="en-IN" sz="2000" dirty="0">
                <a:latin typeface="+mj-lt"/>
              </a:rPr>
              <a:t>d) y</a:t>
            </a:r>
          </a:p>
        </p:txBody>
      </p:sp>
    </p:spTree>
    <p:extLst>
      <p:ext uri="{BB962C8B-B14F-4D97-AF65-F5344CB8AC3E}">
        <p14:creationId xmlns:p14="http://schemas.microsoft.com/office/powerpoint/2010/main" val="3440037752"/>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23.	Declare an array of M pointers to functions </a:t>
            </a:r>
            <a:r>
              <a:rPr lang="en-IN" sz="2000" dirty="0" err="1">
                <a:latin typeface="+mj-lt"/>
              </a:rPr>
              <a:t>returing</a:t>
            </a:r>
            <a:r>
              <a:rPr lang="en-IN" sz="2000" dirty="0">
                <a:latin typeface="+mj-lt"/>
              </a:rPr>
              <a:t> pointers to functions </a:t>
            </a:r>
            <a:r>
              <a:rPr lang="en-IN" sz="2000" dirty="0" err="1">
                <a:latin typeface="+mj-lt"/>
              </a:rPr>
              <a:t>returing</a:t>
            </a:r>
            <a:r>
              <a:rPr lang="en-IN" sz="2000" dirty="0">
                <a:latin typeface="+mj-lt"/>
              </a:rPr>
              <a:t> pointers to characters.</a:t>
            </a:r>
          </a:p>
          <a:p>
            <a:pPr marL="468000" indent="-468000" algn="just">
              <a:lnSpc>
                <a:spcPct val="120000"/>
              </a:lnSpc>
              <a:spcBef>
                <a:spcPts val="500"/>
              </a:spcBef>
              <a:spcAft>
                <a:spcPts val="500"/>
              </a:spcAft>
            </a:pPr>
            <a:r>
              <a:rPr lang="en-IN" sz="2000" dirty="0">
                <a:latin typeface="+mj-lt"/>
              </a:rPr>
              <a:t>	(a) (*</a:t>
            </a:r>
            <a:r>
              <a:rPr lang="en-IN" sz="2000" dirty="0" err="1">
                <a:latin typeface="+mj-lt"/>
              </a:rPr>
              <a:t>ptr</a:t>
            </a:r>
            <a:r>
              <a:rPr lang="en-IN" sz="2000" dirty="0">
                <a:latin typeface="+mj-lt"/>
              </a:rPr>
              <a:t>[M]()(char*(*)()); </a:t>
            </a:r>
          </a:p>
          <a:p>
            <a:pPr marL="468000" indent="-468000" algn="just">
              <a:lnSpc>
                <a:spcPct val="120000"/>
              </a:lnSpc>
              <a:spcBef>
                <a:spcPts val="500"/>
              </a:spcBef>
              <a:spcAft>
                <a:spcPts val="500"/>
              </a:spcAft>
            </a:pPr>
            <a:r>
              <a:rPr lang="en-IN" sz="2000" dirty="0">
                <a:latin typeface="+mj-lt"/>
              </a:rPr>
              <a:t>	(b) (char*(*)())(*</a:t>
            </a:r>
            <a:r>
              <a:rPr lang="en-IN" sz="2000" dirty="0" err="1">
                <a:latin typeface="+mj-lt"/>
              </a:rPr>
              <a:t>ptr</a:t>
            </a:r>
            <a:r>
              <a:rPr lang="en-IN" sz="2000" dirty="0">
                <a:latin typeface="+mj-lt"/>
              </a:rPr>
              <a:t>[M])()</a:t>
            </a:r>
          </a:p>
          <a:p>
            <a:pPr marL="468000" indent="-468000" algn="just">
              <a:lnSpc>
                <a:spcPct val="120000"/>
              </a:lnSpc>
              <a:spcBef>
                <a:spcPts val="500"/>
              </a:spcBef>
              <a:spcAft>
                <a:spcPts val="500"/>
              </a:spcAft>
            </a:pPr>
            <a:r>
              <a:rPr lang="en-IN" sz="2000" dirty="0">
                <a:latin typeface="+mj-lt"/>
              </a:rPr>
              <a:t>	(c) (char*(*)(*</a:t>
            </a:r>
            <a:r>
              <a:rPr lang="en-IN" sz="2000" dirty="0" err="1">
                <a:latin typeface="+mj-lt"/>
              </a:rPr>
              <a:t>ptr</a:t>
            </a:r>
            <a:r>
              <a:rPr lang="en-IN" sz="2000" dirty="0">
                <a:latin typeface="+mj-lt"/>
              </a:rPr>
              <a:t>[M]())(*</a:t>
            </a:r>
            <a:r>
              <a:rPr lang="en-IN" sz="2000" dirty="0" err="1">
                <a:latin typeface="+mj-lt"/>
              </a:rPr>
              <a:t>ptr</a:t>
            </a:r>
            <a:r>
              <a:rPr lang="en-IN" sz="2000" dirty="0">
                <a:latin typeface="+mj-lt"/>
              </a:rPr>
              <a:t>[M] () </a:t>
            </a:r>
          </a:p>
          <a:p>
            <a:pPr marL="468000" indent="-468000" algn="just">
              <a:lnSpc>
                <a:spcPct val="120000"/>
              </a:lnSpc>
              <a:spcBef>
                <a:spcPts val="500"/>
              </a:spcBef>
              <a:spcAft>
                <a:spcPts val="500"/>
              </a:spcAft>
            </a:pPr>
            <a:r>
              <a:rPr lang="en-IN" sz="2000" dirty="0">
                <a:latin typeface="+mj-lt"/>
              </a:rPr>
              <a:t>	(d) (char*(*)(char*()))(*</a:t>
            </a:r>
            <a:r>
              <a:rPr lang="en-IN" sz="2000" dirty="0" err="1">
                <a:latin typeface="+mj-lt"/>
              </a:rPr>
              <a:t>ptr</a:t>
            </a:r>
            <a:r>
              <a:rPr lang="en-IN" sz="2000" dirty="0">
                <a:latin typeface="+mj-lt"/>
              </a:rPr>
              <a:t>[M]) ();</a:t>
            </a:r>
          </a:p>
        </p:txBody>
      </p:sp>
    </p:spTree>
    <p:extLst>
      <p:ext uri="{BB962C8B-B14F-4D97-AF65-F5344CB8AC3E}">
        <p14:creationId xmlns:p14="http://schemas.microsoft.com/office/powerpoint/2010/main" val="1969205884"/>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202963"/>
          </a:xfrm>
          <a:prstGeom prst="rect">
            <a:avLst/>
          </a:prstGeom>
        </p:spPr>
        <p:txBody>
          <a:bodyPr wrap="square">
            <a:spAutoFit/>
          </a:bodyPr>
          <a:lstStyle/>
          <a:p>
            <a:pPr marL="468000" indent="-468000" algn="just">
              <a:lnSpc>
                <a:spcPct val="120000"/>
              </a:lnSpc>
              <a:spcBef>
                <a:spcPts val="500"/>
              </a:spcBef>
              <a:spcAft>
                <a:spcPts val="500"/>
              </a:spcAft>
            </a:pPr>
            <a:r>
              <a:rPr lang="en-IN" sz="1900" dirty="0">
                <a:latin typeface="+mj-lt"/>
              </a:rPr>
              <a:t>24.	What is the output?</a:t>
            </a:r>
          </a:p>
          <a:p>
            <a:pPr marL="468000" indent="-468000" algn="just">
              <a:lnSpc>
                <a:spcPct val="120000"/>
              </a:lnSpc>
              <a:spcBef>
                <a:spcPts val="500"/>
              </a:spcBef>
              <a:spcAft>
                <a:spcPts val="500"/>
              </a:spcAft>
            </a:pPr>
            <a:r>
              <a:rPr lang="en-IN" sz="1900" dirty="0">
                <a:latin typeface="+mj-lt"/>
              </a:rPr>
              <a:t>	void main(){</a:t>
            </a:r>
          </a:p>
          <a:p>
            <a:pPr marL="468000" indent="-468000" algn="just">
              <a:lnSpc>
                <a:spcPct val="120000"/>
              </a:lnSpc>
              <a:spcBef>
                <a:spcPts val="500"/>
              </a:spcBef>
              <a:spcAft>
                <a:spcPts val="500"/>
              </a:spcAft>
            </a:pPr>
            <a:r>
              <a:rPr lang="en-IN" sz="1900" dirty="0">
                <a:latin typeface="+mj-lt"/>
              </a:rPr>
              <a:t>	</a:t>
            </a:r>
            <a:r>
              <a:rPr lang="en-IN" sz="1900" dirty="0" err="1">
                <a:latin typeface="+mj-lt"/>
              </a:rPr>
              <a:t>int</a:t>
            </a:r>
            <a:r>
              <a:rPr lang="en-IN" sz="1900" dirty="0">
                <a:latin typeface="+mj-lt"/>
              </a:rPr>
              <a:t> I =10, j=2;</a:t>
            </a:r>
          </a:p>
          <a:p>
            <a:pPr marL="468000" indent="-468000" algn="just">
              <a:lnSpc>
                <a:spcPct val="120000"/>
              </a:lnSpc>
              <a:spcBef>
                <a:spcPts val="500"/>
              </a:spcBef>
              <a:spcAft>
                <a:spcPts val="500"/>
              </a:spcAft>
            </a:pPr>
            <a:r>
              <a:rPr lang="en-IN" sz="1900" dirty="0">
                <a:latin typeface="+mj-lt"/>
              </a:rPr>
              <a:t>	</a:t>
            </a:r>
            <a:r>
              <a:rPr lang="en-IN" sz="1900" dirty="0" err="1">
                <a:latin typeface="+mj-lt"/>
              </a:rPr>
              <a:t>int</a:t>
            </a:r>
            <a:r>
              <a:rPr lang="en-IN" sz="1900" dirty="0">
                <a:latin typeface="+mj-lt"/>
              </a:rPr>
              <a:t> *</a:t>
            </a:r>
            <a:r>
              <a:rPr lang="en-IN" sz="1900" dirty="0" err="1">
                <a:latin typeface="+mj-lt"/>
              </a:rPr>
              <a:t>ip</a:t>
            </a:r>
            <a:r>
              <a:rPr lang="en-IN" sz="1900" dirty="0">
                <a:latin typeface="+mj-lt"/>
              </a:rPr>
              <a:t> = &amp;I ,*</a:t>
            </a:r>
            <a:r>
              <a:rPr lang="en-IN" sz="1900" dirty="0" err="1">
                <a:latin typeface="+mj-lt"/>
              </a:rPr>
              <a:t>jp</a:t>
            </a:r>
            <a:r>
              <a:rPr lang="en-IN" sz="1900" dirty="0">
                <a:latin typeface="+mj-lt"/>
              </a:rPr>
              <a:t> =&amp;j;</a:t>
            </a:r>
          </a:p>
          <a:p>
            <a:pPr marL="468000" indent="-468000" algn="just">
              <a:lnSpc>
                <a:spcPct val="120000"/>
              </a:lnSpc>
              <a:spcBef>
                <a:spcPts val="500"/>
              </a:spcBef>
              <a:spcAft>
                <a:spcPts val="500"/>
              </a:spcAft>
            </a:pPr>
            <a:r>
              <a:rPr lang="en-IN" sz="1900" dirty="0">
                <a:latin typeface="+mj-lt"/>
              </a:rPr>
              <a:t>	</a:t>
            </a:r>
            <a:r>
              <a:rPr lang="en-IN" sz="1900" dirty="0" err="1">
                <a:latin typeface="+mj-lt"/>
              </a:rPr>
              <a:t>int</a:t>
            </a:r>
            <a:r>
              <a:rPr lang="en-IN" sz="1900" dirty="0">
                <a:latin typeface="+mj-lt"/>
              </a:rPr>
              <a:t> k = *</a:t>
            </a:r>
            <a:r>
              <a:rPr lang="en-IN" sz="1900" dirty="0" err="1">
                <a:latin typeface="+mj-lt"/>
              </a:rPr>
              <a:t>ip</a:t>
            </a:r>
            <a:r>
              <a:rPr lang="en-IN" sz="1900" dirty="0">
                <a:latin typeface="+mj-lt"/>
              </a:rPr>
              <a:t>/*</a:t>
            </a:r>
            <a:r>
              <a:rPr lang="en-IN" sz="1900" dirty="0" err="1">
                <a:latin typeface="+mj-lt"/>
              </a:rPr>
              <a:t>jp</a:t>
            </a:r>
            <a:r>
              <a:rPr lang="en-IN" sz="1900" dirty="0">
                <a:latin typeface="+mj-lt"/>
              </a:rPr>
              <a:t>;</a:t>
            </a:r>
          </a:p>
          <a:p>
            <a:pPr marL="468000" indent="-468000" algn="just">
              <a:lnSpc>
                <a:spcPct val="120000"/>
              </a:lnSpc>
              <a:spcBef>
                <a:spcPts val="500"/>
              </a:spcBef>
              <a:spcAft>
                <a:spcPts val="500"/>
              </a:spcAft>
            </a:pPr>
            <a:r>
              <a:rPr lang="en-IN" sz="1900" dirty="0">
                <a:latin typeface="+mj-lt"/>
              </a:rPr>
              <a:t>	</a:t>
            </a:r>
            <a:r>
              <a:rPr lang="en-IN" sz="1900" dirty="0" err="1">
                <a:latin typeface="+mj-lt"/>
              </a:rPr>
              <a:t>printf</a:t>
            </a:r>
            <a:r>
              <a:rPr lang="en-IN" sz="1900" dirty="0">
                <a:latin typeface="+mj-lt"/>
              </a:rPr>
              <a:t>( %d ,k);</a:t>
            </a:r>
          </a:p>
          <a:p>
            <a:pPr marL="468000" indent="-468000" algn="just">
              <a:lnSpc>
                <a:spcPct val="120000"/>
              </a:lnSpc>
              <a:spcBef>
                <a:spcPts val="500"/>
              </a:spcBef>
              <a:spcAft>
                <a:spcPts val="500"/>
              </a:spcAft>
            </a:pPr>
            <a:r>
              <a:rPr lang="en-IN" sz="1900" dirty="0">
                <a:latin typeface="+mj-lt"/>
              </a:rPr>
              <a:t>	}</a:t>
            </a:r>
          </a:p>
          <a:p>
            <a:pPr marL="468000" indent="-468000" algn="just">
              <a:lnSpc>
                <a:spcPct val="120000"/>
              </a:lnSpc>
              <a:spcBef>
                <a:spcPts val="500"/>
              </a:spcBef>
              <a:spcAft>
                <a:spcPts val="500"/>
              </a:spcAft>
            </a:pPr>
            <a:r>
              <a:rPr lang="en-IN" sz="1900" dirty="0">
                <a:latin typeface="+mj-lt"/>
              </a:rPr>
              <a:t>	(a) 2 </a:t>
            </a:r>
          </a:p>
          <a:p>
            <a:pPr marL="468000" indent="-468000" algn="just">
              <a:lnSpc>
                <a:spcPct val="120000"/>
              </a:lnSpc>
              <a:spcBef>
                <a:spcPts val="500"/>
              </a:spcBef>
              <a:spcAft>
                <a:spcPts val="500"/>
              </a:spcAft>
            </a:pPr>
            <a:r>
              <a:rPr lang="en-IN" sz="1900" dirty="0">
                <a:latin typeface="+mj-lt"/>
              </a:rPr>
              <a:t>	(b) 5 </a:t>
            </a:r>
          </a:p>
          <a:p>
            <a:pPr marL="468000" indent="-468000" algn="just">
              <a:lnSpc>
                <a:spcPct val="120000"/>
              </a:lnSpc>
              <a:spcBef>
                <a:spcPts val="500"/>
              </a:spcBef>
              <a:spcAft>
                <a:spcPts val="500"/>
              </a:spcAft>
            </a:pPr>
            <a:r>
              <a:rPr lang="en-IN" sz="1900" dirty="0">
                <a:latin typeface="+mj-lt"/>
              </a:rPr>
              <a:t>	(c) 10 </a:t>
            </a:r>
          </a:p>
          <a:p>
            <a:pPr marL="468000" indent="-468000" algn="just">
              <a:lnSpc>
                <a:spcPct val="120000"/>
              </a:lnSpc>
              <a:spcBef>
                <a:spcPts val="500"/>
              </a:spcBef>
              <a:spcAft>
                <a:spcPts val="500"/>
              </a:spcAft>
            </a:pPr>
            <a:r>
              <a:rPr lang="en-IN" sz="1900" dirty="0">
                <a:latin typeface="+mj-lt"/>
              </a:rPr>
              <a:t>	(d) compile error : unexpected end of file in comment started in line 4</a:t>
            </a:r>
          </a:p>
        </p:txBody>
      </p:sp>
    </p:spTree>
    <p:extLst>
      <p:ext uri="{BB962C8B-B14F-4D97-AF65-F5344CB8AC3E}">
        <p14:creationId xmlns:p14="http://schemas.microsoft.com/office/powerpoint/2010/main" val="1970888404"/>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06856"/>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25.	What is the output?</a:t>
            </a:r>
          </a:p>
          <a:p>
            <a:pPr marL="468000" indent="-468000" algn="just">
              <a:lnSpc>
                <a:spcPct val="120000"/>
              </a:lnSpc>
              <a:spcBef>
                <a:spcPts val="500"/>
              </a:spcBef>
              <a:spcAft>
                <a:spcPts val="500"/>
              </a:spcAft>
            </a:pPr>
            <a:r>
              <a:rPr lang="en-IN" sz="2000" dirty="0">
                <a:latin typeface="+mj-lt"/>
              </a:rPr>
              <a:t>	main()</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char a[4] = GOOGLE;</a:t>
            </a: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%s ,a);</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 2 </a:t>
            </a:r>
          </a:p>
          <a:p>
            <a:pPr marL="468000" indent="-468000" algn="just">
              <a:lnSpc>
                <a:spcPct val="120000"/>
              </a:lnSpc>
              <a:spcBef>
                <a:spcPts val="500"/>
              </a:spcBef>
              <a:spcAft>
                <a:spcPts val="500"/>
              </a:spcAft>
            </a:pPr>
            <a:r>
              <a:rPr lang="en-IN" sz="2000" dirty="0">
                <a:latin typeface="+mj-lt"/>
              </a:rPr>
              <a:t>	(b) GOOGLE </a:t>
            </a:r>
          </a:p>
          <a:p>
            <a:pPr marL="468000" indent="-468000" algn="just">
              <a:lnSpc>
                <a:spcPct val="120000"/>
              </a:lnSpc>
              <a:spcBef>
                <a:spcPts val="500"/>
              </a:spcBef>
              <a:spcAft>
                <a:spcPts val="500"/>
              </a:spcAft>
            </a:pPr>
            <a:r>
              <a:rPr lang="en-IN" sz="2000" dirty="0">
                <a:latin typeface="+mj-lt"/>
              </a:rPr>
              <a:t>	(c) compile error: </a:t>
            </a:r>
            <a:r>
              <a:rPr lang="en-IN" sz="2000" dirty="0" err="1">
                <a:latin typeface="+mj-lt"/>
              </a:rPr>
              <a:t>yoo</a:t>
            </a:r>
            <a:r>
              <a:rPr lang="en-IN" sz="2000" dirty="0">
                <a:latin typeface="+mj-lt"/>
              </a:rPr>
              <a:t> </a:t>
            </a:r>
            <a:r>
              <a:rPr lang="en-IN" sz="2000" dirty="0" err="1">
                <a:latin typeface="+mj-lt"/>
              </a:rPr>
              <a:t>mant</a:t>
            </a:r>
            <a:r>
              <a:rPr lang="en-IN" sz="2000" dirty="0">
                <a:latin typeface="+mj-lt"/>
              </a:rPr>
              <a:t> initializers </a:t>
            </a:r>
          </a:p>
          <a:p>
            <a:pPr marL="468000" indent="-468000" algn="just">
              <a:lnSpc>
                <a:spcPct val="120000"/>
              </a:lnSpc>
              <a:spcBef>
                <a:spcPts val="500"/>
              </a:spcBef>
              <a:spcAft>
                <a:spcPts val="500"/>
              </a:spcAft>
            </a:pPr>
            <a:r>
              <a:rPr lang="en-IN" sz="2000" dirty="0">
                <a:latin typeface="+mj-lt"/>
              </a:rPr>
              <a:t>	(d) linkage error</a:t>
            </a:r>
          </a:p>
        </p:txBody>
      </p:sp>
    </p:spTree>
    <p:extLst>
      <p:ext uri="{BB962C8B-B14F-4D97-AF65-F5344CB8AC3E}">
        <p14:creationId xmlns:p14="http://schemas.microsoft.com/office/powerpoint/2010/main" val="3649776223"/>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18996"/>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26.	For 1MB memory, the number of address lines required</a:t>
            </a:r>
          </a:p>
          <a:p>
            <a:pPr marL="468000" indent="-468000" algn="just">
              <a:lnSpc>
                <a:spcPct val="120000"/>
              </a:lnSpc>
              <a:spcBef>
                <a:spcPts val="500"/>
              </a:spcBef>
              <a:spcAft>
                <a:spcPts val="500"/>
              </a:spcAft>
            </a:pPr>
            <a:r>
              <a:rPr lang="en-IN" sz="2000" dirty="0">
                <a:latin typeface="+mj-lt"/>
              </a:rPr>
              <a:t>	(a) 12 </a:t>
            </a:r>
          </a:p>
          <a:p>
            <a:pPr marL="468000" indent="-468000" algn="just">
              <a:lnSpc>
                <a:spcPct val="120000"/>
              </a:lnSpc>
              <a:spcBef>
                <a:spcPts val="500"/>
              </a:spcBef>
              <a:spcAft>
                <a:spcPts val="500"/>
              </a:spcAft>
            </a:pPr>
            <a:r>
              <a:rPr lang="en-IN" sz="2000" dirty="0">
                <a:latin typeface="+mj-lt"/>
              </a:rPr>
              <a:t>	(b) 16 </a:t>
            </a:r>
          </a:p>
          <a:p>
            <a:pPr marL="468000" indent="-468000" algn="just">
              <a:lnSpc>
                <a:spcPct val="120000"/>
              </a:lnSpc>
              <a:spcBef>
                <a:spcPts val="500"/>
              </a:spcBef>
              <a:spcAft>
                <a:spcPts val="500"/>
              </a:spcAft>
            </a:pPr>
            <a:r>
              <a:rPr lang="en-IN" sz="2000" dirty="0">
                <a:latin typeface="+mj-lt"/>
              </a:rPr>
              <a:t>	(c) 20 </a:t>
            </a:r>
          </a:p>
          <a:p>
            <a:pPr marL="468000" indent="-468000" algn="just">
              <a:lnSpc>
                <a:spcPct val="120000"/>
              </a:lnSpc>
              <a:spcBef>
                <a:spcPts val="500"/>
              </a:spcBef>
              <a:spcAft>
                <a:spcPts val="500"/>
              </a:spcAft>
            </a:pPr>
            <a:r>
              <a:rPr lang="en-IN" sz="2000" dirty="0">
                <a:latin typeface="+mj-lt"/>
              </a:rPr>
              <a:t>	(d) 32</a:t>
            </a:r>
          </a:p>
        </p:txBody>
      </p:sp>
    </p:spTree>
    <p:extLst>
      <p:ext uri="{BB962C8B-B14F-4D97-AF65-F5344CB8AC3E}">
        <p14:creationId xmlns:p14="http://schemas.microsoft.com/office/powerpoint/2010/main" val="2620325877"/>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27.	There is a circuit using 3 n and gates with 2 inputs and 1 output, find the output.</a:t>
            </a:r>
          </a:p>
          <a:p>
            <a:pPr marL="468000" indent="-468000" algn="just">
              <a:lnSpc>
                <a:spcPct val="120000"/>
              </a:lnSpc>
              <a:spcBef>
                <a:spcPts val="500"/>
              </a:spcBef>
              <a:spcAft>
                <a:spcPts val="500"/>
              </a:spcAft>
            </a:pPr>
            <a:r>
              <a:rPr lang="en-IN" sz="2000" dirty="0">
                <a:latin typeface="+mj-lt"/>
              </a:rPr>
              <a:t>	(a) AND </a:t>
            </a:r>
          </a:p>
          <a:p>
            <a:pPr marL="468000" indent="-468000" algn="just">
              <a:lnSpc>
                <a:spcPct val="120000"/>
              </a:lnSpc>
              <a:spcBef>
                <a:spcPts val="500"/>
              </a:spcBef>
              <a:spcAft>
                <a:spcPts val="500"/>
              </a:spcAft>
            </a:pPr>
            <a:r>
              <a:rPr lang="en-IN" sz="2000" dirty="0">
                <a:latin typeface="+mj-lt"/>
              </a:rPr>
              <a:t>	(b) OR </a:t>
            </a:r>
          </a:p>
          <a:p>
            <a:pPr marL="468000" indent="-468000" algn="just">
              <a:lnSpc>
                <a:spcPct val="120000"/>
              </a:lnSpc>
              <a:spcBef>
                <a:spcPts val="500"/>
              </a:spcBef>
              <a:spcAft>
                <a:spcPts val="500"/>
              </a:spcAft>
            </a:pPr>
            <a:r>
              <a:rPr lang="en-IN" sz="2000" dirty="0">
                <a:latin typeface="+mj-lt"/>
              </a:rPr>
              <a:t>	(c) XOR </a:t>
            </a:r>
          </a:p>
          <a:p>
            <a:pPr marL="468000" indent="-468000" algn="just">
              <a:lnSpc>
                <a:spcPct val="120000"/>
              </a:lnSpc>
              <a:spcBef>
                <a:spcPts val="500"/>
              </a:spcBef>
              <a:spcAft>
                <a:spcPts val="500"/>
              </a:spcAft>
            </a:pPr>
            <a:r>
              <a:rPr lang="en-IN" sz="2000" dirty="0">
                <a:latin typeface="+mj-lt"/>
              </a:rPr>
              <a:t>	(d) NAND</a:t>
            </a:r>
          </a:p>
        </p:txBody>
      </p:sp>
    </p:spTree>
    <p:extLst>
      <p:ext uri="{BB962C8B-B14F-4D97-AF65-F5344CB8AC3E}">
        <p14:creationId xmlns:p14="http://schemas.microsoft.com/office/powerpoint/2010/main" val="3741281252"/>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18996"/>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1.	____________ is associated with web services.</a:t>
            </a:r>
          </a:p>
          <a:p>
            <a:pPr marL="468000" indent="-468000" algn="just">
              <a:lnSpc>
                <a:spcPct val="120000"/>
              </a:lnSpc>
              <a:spcBef>
                <a:spcPts val="500"/>
              </a:spcBef>
              <a:spcAft>
                <a:spcPts val="500"/>
              </a:spcAft>
            </a:pPr>
            <a:r>
              <a:rPr lang="en-IN" sz="2000" dirty="0">
                <a:latin typeface="+mj-lt"/>
              </a:rPr>
              <a:t>	(a) WSDL </a:t>
            </a:r>
          </a:p>
          <a:p>
            <a:pPr marL="468000" indent="-468000" algn="just">
              <a:lnSpc>
                <a:spcPct val="120000"/>
              </a:lnSpc>
              <a:spcBef>
                <a:spcPts val="500"/>
              </a:spcBef>
              <a:spcAft>
                <a:spcPts val="500"/>
              </a:spcAft>
            </a:pPr>
            <a:r>
              <a:rPr lang="en-IN" sz="2000" dirty="0">
                <a:latin typeface="+mj-lt"/>
              </a:rPr>
              <a:t>	(b) WML </a:t>
            </a:r>
          </a:p>
          <a:p>
            <a:pPr marL="468000" indent="-468000" algn="just">
              <a:lnSpc>
                <a:spcPct val="120000"/>
              </a:lnSpc>
              <a:spcBef>
                <a:spcPts val="500"/>
              </a:spcBef>
              <a:spcAft>
                <a:spcPts val="500"/>
              </a:spcAft>
            </a:pPr>
            <a:r>
              <a:rPr lang="en-IN" sz="2000" dirty="0">
                <a:latin typeface="+mj-lt"/>
              </a:rPr>
              <a:t>	(c) web sphere</a:t>
            </a:r>
          </a:p>
          <a:p>
            <a:pPr marL="468000" indent="-468000" algn="just">
              <a:lnSpc>
                <a:spcPct val="120000"/>
              </a:lnSpc>
              <a:spcBef>
                <a:spcPts val="500"/>
              </a:spcBef>
              <a:spcAft>
                <a:spcPts val="500"/>
              </a:spcAft>
            </a:pPr>
            <a:r>
              <a:rPr lang="en-IN" sz="2000" dirty="0">
                <a:latin typeface="+mj-lt"/>
              </a:rPr>
              <a:t>	(d) web logic</a:t>
            </a:r>
            <a:endParaRPr lang="en-IN" sz="2000" dirty="0">
              <a:latin typeface="+mj-lt"/>
            </a:endParaRPr>
          </a:p>
        </p:txBody>
      </p:sp>
    </p:spTree>
    <p:extLst>
      <p:ext uri="{BB962C8B-B14F-4D97-AF65-F5344CB8AC3E}">
        <p14:creationId xmlns:p14="http://schemas.microsoft.com/office/powerpoint/2010/main" val="1204206476"/>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18996"/>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28.	What is done for push operation?</a:t>
            </a:r>
          </a:p>
          <a:p>
            <a:pPr marL="468000" indent="-468000" algn="just">
              <a:lnSpc>
                <a:spcPct val="120000"/>
              </a:lnSpc>
              <a:spcBef>
                <a:spcPts val="500"/>
              </a:spcBef>
              <a:spcAft>
                <a:spcPts val="500"/>
              </a:spcAft>
            </a:pPr>
            <a:r>
              <a:rPr lang="en-IN" sz="2000" dirty="0">
                <a:latin typeface="+mj-lt"/>
              </a:rPr>
              <a:t>	(a) SP is incremented and then the value is stored.</a:t>
            </a:r>
          </a:p>
          <a:p>
            <a:pPr marL="468000" indent="-468000" algn="just">
              <a:lnSpc>
                <a:spcPct val="120000"/>
              </a:lnSpc>
              <a:spcBef>
                <a:spcPts val="500"/>
              </a:spcBef>
              <a:spcAft>
                <a:spcPts val="500"/>
              </a:spcAft>
            </a:pPr>
            <a:r>
              <a:rPr lang="en-IN" sz="2000" dirty="0">
                <a:latin typeface="+mj-lt"/>
              </a:rPr>
              <a:t>	(b) PC is incremented and then the value is stored.</a:t>
            </a:r>
          </a:p>
          <a:p>
            <a:pPr marL="468000" indent="-468000" algn="just">
              <a:lnSpc>
                <a:spcPct val="120000"/>
              </a:lnSpc>
              <a:spcBef>
                <a:spcPts val="500"/>
              </a:spcBef>
              <a:spcAft>
                <a:spcPts val="500"/>
              </a:spcAft>
            </a:pPr>
            <a:r>
              <a:rPr lang="en-IN" sz="2000" dirty="0">
                <a:latin typeface="+mj-lt"/>
              </a:rPr>
              <a:t>	(c) PC is decremented and then the value is stored.</a:t>
            </a:r>
          </a:p>
          <a:p>
            <a:pPr marL="468000" indent="-468000" algn="just">
              <a:lnSpc>
                <a:spcPct val="120000"/>
              </a:lnSpc>
              <a:spcBef>
                <a:spcPts val="500"/>
              </a:spcBef>
              <a:spcAft>
                <a:spcPts val="500"/>
              </a:spcAft>
            </a:pPr>
            <a:r>
              <a:rPr lang="en-IN" sz="2000" dirty="0">
                <a:latin typeface="+mj-lt"/>
              </a:rPr>
              <a:t>	(d) SP is decremented and then the value is stored.</a:t>
            </a:r>
          </a:p>
        </p:txBody>
      </p:sp>
    </p:spTree>
    <p:extLst>
      <p:ext uri="{BB962C8B-B14F-4D97-AF65-F5344CB8AC3E}">
        <p14:creationId xmlns:p14="http://schemas.microsoft.com/office/powerpoint/2010/main" val="605525458"/>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29.	Memory allocation of variables declared in a program is ____________.</a:t>
            </a:r>
          </a:p>
          <a:p>
            <a:pPr marL="468000" indent="-468000" algn="just">
              <a:lnSpc>
                <a:spcPct val="120000"/>
              </a:lnSpc>
              <a:spcBef>
                <a:spcPts val="500"/>
              </a:spcBef>
              <a:spcAft>
                <a:spcPts val="500"/>
              </a:spcAft>
            </a:pPr>
            <a:r>
              <a:rPr lang="en-IN" sz="2000" dirty="0">
                <a:latin typeface="+mj-lt"/>
              </a:rPr>
              <a:t>	(a) Allocated in RAM</a:t>
            </a:r>
          </a:p>
          <a:p>
            <a:pPr marL="468000" indent="-468000" algn="just">
              <a:lnSpc>
                <a:spcPct val="120000"/>
              </a:lnSpc>
              <a:spcBef>
                <a:spcPts val="500"/>
              </a:spcBef>
              <a:spcAft>
                <a:spcPts val="500"/>
              </a:spcAft>
            </a:pPr>
            <a:r>
              <a:rPr lang="en-IN" sz="2000" dirty="0">
                <a:latin typeface="+mj-lt"/>
              </a:rPr>
              <a:t>	(b) Allocated in ROM</a:t>
            </a:r>
          </a:p>
          <a:p>
            <a:pPr marL="468000" indent="-468000" algn="just">
              <a:lnSpc>
                <a:spcPct val="120000"/>
              </a:lnSpc>
              <a:spcBef>
                <a:spcPts val="500"/>
              </a:spcBef>
              <a:spcAft>
                <a:spcPts val="500"/>
              </a:spcAft>
            </a:pPr>
            <a:r>
              <a:rPr lang="en-IN" sz="2000" dirty="0">
                <a:latin typeface="+mj-lt"/>
              </a:rPr>
              <a:t>	(c) Allocated in stack</a:t>
            </a:r>
          </a:p>
          <a:p>
            <a:pPr marL="468000" indent="-468000" algn="just">
              <a:lnSpc>
                <a:spcPct val="120000"/>
              </a:lnSpc>
              <a:spcBef>
                <a:spcPts val="500"/>
              </a:spcBef>
              <a:spcAft>
                <a:spcPts val="500"/>
              </a:spcAft>
            </a:pPr>
            <a:r>
              <a:rPr lang="en-IN" sz="2000" dirty="0">
                <a:latin typeface="+mj-lt"/>
              </a:rPr>
              <a:t>	(d) Assigned in </a:t>
            </a:r>
            <a:r>
              <a:rPr lang="en-IN" sz="2000" dirty="0" smtClean="0">
                <a:latin typeface="+mj-lt"/>
              </a:rPr>
              <a:t>registers</a:t>
            </a:r>
            <a:endParaRPr lang="en-IN" sz="2000" dirty="0">
              <a:latin typeface="+mj-lt"/>
            </a:endParaRPr>
          </a:p>
        </p:txBody>
      </p:sp>
    </p:spTree>
    <p:extLst>
      <p:ext uri="{BB962C8B-B14F-4D97-AF65-F5344CB8AC3E}">
        <p14:creationId xmlns:p14="http://schemas.microsoft.com/office/powerpoint/2010/main" val="4116232654"/>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896323"/>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30.	What action is taken when the processer under execution is interrupted by TRAP in 8085MPU?</a:t>
            </a:r>
          </a:p>
          <a:p>
            <a:pPr marL="468000" indent="-468000" algn="just">
              <a:lnSpc>
                <a:spcPct val="120000"/>
              </a:lnSpc>
              <a:spcBef>
                <a:spcPts val="500"/>
              </a:spcBef>
              <a:spcAft>
                <a:spcPts val="500"/>
              </a:spcAft>
            </a:pPr>
            <a:r>
              <a:rPr lang="en-IN" sz="2000" dirty="0">
                <a:latin typeface="+mj-lt"/>
              </a:rPr>
              <a:t>	</a:t>
            </a:r>
            <a:r>
              <a:rPr lang="en-IN" sz="2000" dirty="0" smtClean="0">
                <a:latin typeface="+mj-lt"/>
              </a:rPr>
              <a:t>(a)	Processor </a:t>
            </a:r>
            <a:r>
              <a:rPr lang="en-IN" sz="2000" dirty="0">
                <a:latin typeface="+mj-lt"/>
              </a:rPr>
              <a:t>serves the interrupt request after completing the </a:t>
            </a:r>
            <a:r>
              <a:rPr lang="en-IN" sz="2000" dirty="0" smtClean="0">
                <a:latin typeface="+mj-lt"/>
              </a:rPr>
              <a:t>	execution </a:t>
            </a:r>
            <a:r>
              <a:rPr lang="en-IN" sz="2000" dirty="0">
                <a:latin typeface="+mj-lt"/>
              </a:rPr>
              <a:t>of the current instruction.</a:t>
            </a:r>
          </a:p>
          <a:p>
            <a:pPr marL="468000" indent="-468000" algn="just">
              <a:lnSpc>
                <a:spcPct val="120000"/>
              </a:lnSpc>
              <a:spcBef>
                <a:spcPts val="500"/>
              </a:spcBef>
              <a:spcAft>
                <a:spcPts val="500"/>
              </a:spcAft>
            </a:pPr>
            <a:r>
              <a:rPr lang="en-IN" sz="2000" dirty="0">
                <a:latin typeface="+mj-lt"/>
              </a:rPr>
              <a:t>	(</a:t>
            </a:r>
            <a:r>
              <a:rPr lang="en-IN" sz="2000" dirty="0" smtClean="0">
                <a:latin typeface="+mj-lt"/>
              </a:rPr>
              <a:t>b)	Processer serves </a:t>
            </a:r>
            <a:r>
              <a:rPr lang="en-IN" sz="2000" dirty="0">
                <a:latin typeface="+mj-lt"/>
              </a:rPr>
              <a:t>the interrupt request after completing the </a:t>
            </a:r>
            <a:r>
              <a:rPr lang="en-IN" sz="2000" dirty="0" smtClean="0">
                <a:latin typeface="+mj-lt"/>
              </a:rPr>
              <a:t>	current </a:t>
            </a:r>
            <a:r>
              <a:rPr lang="en-IN" sz="2000" dirty="0">
                <a:latin typeface="+mj-lt"/>
              </a:rPr>
              <a:t>task.</a:t>
            </a:r>
          </a:p>
          <a:p>
            <a:pPr marL="468000" indent="-468000" algn="just">
              <a:lnSpc>
                <a:spcPct val="120000"/>
              </a:lnSpc>
              <a:spcBef>
                <a:spcPts val="500"/>
              </a:spcBef>
              <a:spcAft>
                <a:spcPts val="500"/>
              </a:spcAft>
            </a:pPr>
            <a:r>
              <a:rPr lang="en-IN" sz="2000" dirty="0">
                <a:latin typeface="+mj-lt"/>
              </a:rPr>
              <a:t>	(</a:t>
            </a:r>
            <a:r>
              <a:rPr lang="en-IN" sz="2000" dirty="0" smtClean="0">
                <a:latin typeface="+mj-lt"/>
              </a:rPr>
              <a:t>c)	Processor serves </a:t>
            </a:r>
            <a:r>
              <a:rPr lang="en-IN" sz="2000" dirty="0">
                <a:latin typeface="+mj-lt"/>
              </a:rPr>
              <a:t>the interrupt immediately.</a:t>
            </a:r>
          </a:p>
          <a:p>
            <a:pPr marL="468000" indent="-468000" algn="just">
              <a:lnSpc>
                <a:spcPct val="120000"/>
              </a:lnSpc>
              <a:spcBef>
                <a:spcPts val="500"/>
              </a:spcBef>
              <a:spcAft>
                <a:spcPts val="500"/>
              </a:spcAft>
            </a:pPr>
            <a:r>
              <a:rPr lang="en-IN" sz="2000" dirty="0">
                <a:latin typeface="+mj-lt"/>
              </a:rPr>
              <a:t>	(</a:t>
            </a:r>
            <a:r>
              <a:rPr lang="en-IN" sz="2000" dirty="0" smtClean="0">
                <a:latin typeface="+mj-lt"/>
              </a:rPr>
              <a:t>d)	Processor serving </a:t>
            </a:r>
            <a:r>
              <a:rPr lang="en-IN" sz="2000" dirty="0">
                <a:latin typeface="+mj-lt"/>
              </a:rPr>
              <a:t>the interrupt request </a:t>
            </a:r>
            <a:r>
              <a:rPr lang="en-IN" sz="2000" dirty="0" err="1">
                <a:latin typeface="+mj-lt"/>
              </a:rPr>
              <a:t>depent</a:t>
            </a:r>
            <a:r>
              <a:rPr lang="en-IN" sz="2000" dirty="0">
                <a:latin typeface="+mj-lt"/>
              </a:rPr>
              <a:t> </a:t>
            </a:r>
            <a:r>
              <a:rPr lang="en-IN" sz="2000" dirty="0" err="1">
                <a:latin typeface="+mj-lt"/>
              </a:rPr>
              <a:t>deprnds</a:t>
            </a:r>
            <a:r>
              <a:rPr lang="en-IN" sz="2000" dirty="0">
                <a:latin typeface="+mj-lt"/>
              </a:rPr>
              <a:t> upon </a:t>
            </a:r>
            <a:r>
              <a:rPr lang="en-IN" sz="2000" dirty="0" smtClean="0">
                <a:latin typeface="+mj-lt"/>
              </a:rPr>
              <a:t>	the </a:t>
            </a:r>
            <a:r>
              <a:rPr lang="en-IN" sz="2000" dirty="0">
                <a:latin typeface="+mj-lt"/>
              </a:rPr>
              <a:t>priority of the current task under execution.</a:t>
            </a:r>
          </a:p>
        </p:txBody>
      </p:sp>
    </p:spTree>
    <p:extLst>
      <p:ext uri="{BB962C8B-B14F-4D97-AF65-F5344CB8AC3E}">
        <p14:creationId xmlns:p14="http://schemas.microsoft.com/office/powerpoint/2010/main" val="3331551039"/>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31.	Purpose of PC (program counter)in a microprocessor is ____________.</a:t>
            </a:r>
          </a:p>
          <a:p>
            <a:pPr marL="468000" indent="-468000" algn="just">
              <a:lnSpc>
                <a:spcPct val="120000"/>
              </a:lnSpc>
              <a:spcBef>
                <a:spcPts val="500"/>
              </a:spcBef>
              <a:spcAft>
                <a:spcPts val="500"/>
              </a:spcAft>
            </a:pPr>
            <a:r>
              <a:rPr lang="en-IN" sz="2000" dirty="0">
                <a:latin typeface="+mj-lt"/>
              </a:rPr>
              <a:t>	(a) To store address of TOS(top of stack)</a:t>
            </a:r>
          </a:p>
          <a:p>
            <a:pPr marL="468000" indent="-468000" algn="just">
              <a:lnSpc>
                <a:spcPct val="120000"/>
              </a:lnSpc>
              <a:spcBef>
                <a:spcPts val="500"/>
              </a:spcBef>
              <a:spcAft>
                <a:spcPts val="500"/>
              </a:spcAft>
            </a:pPr>
            <a:r>
              <a:rPr lang="en-IN" sz="2000" dirty="0">
                <a:latin typeface="+mj-lt"/>
              </a:rPr>
              <a:t>	(b) To store address of next instructions to be executed</a:t>
            </a:r>
          </a:p>
          <a:p>
            <a:pPr marL="468000" indent="-468000" algn="just">
              <a:lnSpc>
                <a:spcPct val="120000"/>
              </a:lnSpc>
              <a:spcBef>
                <a:spcPts val="500"/>
              </a:spcBef>
              <a:spcAft>
                <a:spcPts val="500"/>
              </a:spcAft>
            </a:pPr>
            <a:r>
              <a:rPr lang="en-IN" sz="2000" dirty="0">
                <a:latin typeface="+mj-lt"/>
              </a:rPr>
              <a:t>	(c) count the number of instructions</a:t>
            </a:r>
          </a:p>
          <a:p>
            <a:pPr marL="468000" indent="-468000" algn="just">
              <a:lnSpc>
                <a:spcPct val="120000"/>
              </a:lnSpc>
              <a:spcBef>
                <a:spcPts val="500"/>
              </a:spcBef>
              <a:spcAft>
                <a:spcPts val="500"/>
              </a:spcAft>
            </a:pPr>
            <a:r>
              <a:rPr lang="en-IN" sz="2000" dirty="0">
                <a:latin typeface="+mj-lt"/>
              </a:rPr>
              <a:t>	(d) to store the base address of the stack</a:t>
            </a:r>
          </a:p>
        </p:txBody>
      </p:sp>
    </p:spTree>
    <p:extLst>
      <p:ext uri="{BB962C8B-B14F-4D97-AF65-F5344CB8AC3E}">
        <p14:creationId xmlns:p14="http://schemas.microsoft.com/office/powerpoint/2010/main" val="1259548563"/>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32.	Conditional results after execution of an instruction in a </a:t>
            </a:r>
            <a:r>
              <a:rPr lang="en-IN" sz="2000" dirty="0" err="1">
                <a:latin typeface="+mj-lt"/>
              </a:rPr>
              <a:t>microprocess</a:t>
            </a:r>
            <a:r>
              <a:rPr lang="en-IN" sz="2000" dirty="0">
                <a:latin typeface="+mj-lt"/>
              </a:rPr>
              <a:t> is stored in</a:t>
            </a:r>
          </a:p>
          <a:p>
            <a:pPr marL="468000" indent="-468000" algn="just">
              <a:lnSpc>
                <a:spcPct val="120000"/>
              </a:lnSpc>
              <a:spcBef>
                <a:spcPts val="500"/>
              </a:spcBef>
              <a:spcAft>
                <a:spcPts val="500"/>
              </a:spcAft>
            </a:pPr>
            <a:r>
              <a:rPr lang="en-IN" sz="2000" dirty="0">
                <a:latin typeface="+mj-lt"/>
              </a:rPr>
              <a:t>	(a) register </a:t>
            </a:r>
          </a:p>
          <a:p>
            <a:pPr marL="468000" indent="-468000" algn="just">
              <a:lnSpc>
                <a:spcPct val="120000"/>
              </a:lnSpc>
              <a:spcBef>
                <a:spcPts val="500"/>
              </a:spcBef>
              <a:spcAft>
                <a:spcPts val="500"/>
              </a:spcAft>
            </a:pPr>
            <a:r>
              <a:rPr lang="en-IN" sz="2000" dirty="0">
                <a:latin typeface="+mj-lt"/>
              </a:rPr>
              <a:t>	(b) accumulator </a:t>
            </a:r>
          </a:p>
          <a:p>
            <a:pPr marL="468000" indent="-468000" algn="just">
              <a:lnSpc>
                <a:spcPct val="120000"/>
              </a:lnSpc>
              <a:spcBef>
                <a:spcPts val="500"/>
              </a:spcBef>
              <a:spcAft>
                <a:spcPts val="500"/>
              </a:spcAft>
            </a:pPr>
            <a:r>
              <a:rPr lang="en-IN" sz="2000" dirty="0">
                <a:latin typeface="+mj-lt"/>
              </a:rPr>
              <a:t>	(c) flag register </a:t>
            </a:r>
          </a:p>
          <a:p>
            <a:pPr marL="468000" indent="-468000" algn="just">
              <a:lnSpc>
                <a:spcPct val="120000"/>
              </a:lnSpc>
              <a:spcBef>
                <a:spcPts val="500"/>
              </a:spcBef>
              <a:spcAft>
                <a:spcPts val="500"/>
              </a:spcAft>
            </a:pPr>
            <a:r>
              <a:rPr lang="en-IN" sz="2000" dirty="0">
                <a:latin typeface="+mj-lt"/>
              </a:rPr>
              <a:t>	(d) flag register part of PSW (program status word)</a:t>
            </a:r>
          </a:p>
        </p:txBody>
      </p:sp>
    </p:spTree>
    <p:extLst>
      <p:ext uri="{BB962C8B-B14F-4D97-AF65-F5344CB8AC3E}">
        <p14:creationId xmlns:p14="http://schemas.microsoft.com/office/powerpoint/2010/main" val="3343500343"/>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33.	The OR gate can be converted to the NAND function by </a:t>
            </a:r>
            <a:r>
              <a:rPr lang="en-IN" sz="2000" dirty="0" smtClean="0">
                <a:latin typeface="+mj-lt"/>
              </a:rPr>
              <a:t>adding </a:t>
            </a:r>
            <a:r>
              <a:rPr lang="en-IN" sz="2000" dirty="0" smtClean="0"/>
              <a:t>____________ </a:t>
            </a:r>
            <a:r>
              <a:rPr lang="en-IN" sz="2000" dirty="0" smtClean="0">
                <a:latin typeface="+mj-lt"/>
              </a:rPr>
              <a:t>gate(s)to </a:t>
            </a:r>
            <a:r>
              <a:rPr lang="en-IN" sz="2000" dirty="0">
                <a:latin typeface="+mj-lt"/>
              </a:rPr>
              <a:t>the input of the OR gate.</a:t>
            </a:r>
          </a:p>
          <a:p>
            <a:pPr marL="468000" indent="-468000" algn="just">
              <a:lnSpc>
                <a:spcPct val="120000"/>
              </a:lnSpc>
              <a:spcBef>
                <a:spcPts val="500"/>
              </a:spcBef>
              <a:spcAft>
                <a:spcPts val="500"/>
              </a:spcAft>
            </a:pPr>
            <a:r>
              <a:rPr lang="en-IN" sz="2000" dirty="0">
                <a:latin typeface="+mj-lt"/>
              </a:rPr>
              <a:t>	(a) NOT </a:t>
            </a:r>
          </a:p>
          <a:p>
            <a:pPr marL="468000" indent="-468000" algn="just">
              <a:lnSpc>
                <a:spcPct val="120000"/>
              </a:lnSpc>
              <a:spcBef>
                <a:spcPts val="500"/>
              </a:spcBef>
              <a:spcAft>
                <a:spcPts val="500"/>
              </a:spcAft>
            </a:pPr>
            <a:r>
              <a:rPr lang="en-IN" sz="2000" dirty="0">
                <a:latin typeface="+mj-lt"/>
              </a:rPr>
              <a:t>	(b) AND </a:t>
            </a:r>
          </a:p>
          <a:p>
            <a:pPr marL="468000" indent="-468000" algn="just">
              <a:lnSpc>
                <a:spcPct val="120000"/>
              </a:lnSpc>
              <a:spcBef>
                <a:spcPts val="500"/>
              </a:spcBef>
              <a:spcAft>
                <a:spcPts val="500"/>
              </a:spcAft>
            </a:pPr>
            <a:r>
              <a:rPr lang="en-IN" sz="2000" dirty="0">
                <a:latin typeface="+mj-lt"/>
              </a:rPr>
              <a:t>	(c) NOR </a:t>
            </a:r>
          </a:p>
          <a:p>
            <a:pPr marL="468000" indent="-468000" algn="just">
              <a:lnSpc>
                <a:spcPct val="120000"/>
              </a:lnSpc>
              <a:spcBef>
                <a:spcPts val="500"/>
              </a:spcBef>
              <a:spcAft>
                <a:spcPts val="500"/>
              </a:spcAft>
            </a:pPr>
            <a:r>
              <a:rPr lang="en-IN" sz="2000" dirty="0">
                <a:latin typeface="+mj-lt"/>
              </a:rPr>
              <a:t>	(d) XOR</a:t>
            </a:r>
          </a:p>
        </p:txBody>
      </p:sp>
    </p:spTree>
    <p:extLst>
      <p:ext uri="{BB962C8B-B14F-4D97-AF65-F5344CB8AC3E}">
        <p14:creationId xmlns:p14="http://schemas.microsoft.com/office/powerpoint/2010/main" val="3682832663"/>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18996"/>
          </a:xfrm>
          <a:prstGeom prst="rect">
            <a:avLst/>
          </a:prstGeom>
        </p:spPr>
        <p:txBody>
          <a:bodyPr wrap="square">
            <a:spAutoFit/>
          </a:bodyPr>
          <a:lstStyle/>
          <a:p>
            <a:pPr marL="468000" indent="-468000" algn="just">
              <a:lnSpc>
                <a:spcPct val="120000"/>
              </a:lnSpc>
              <a:spcBef>
                <a:spcPts val="500"/>
              </a:spcBef>
              <a:spcAft>
                <a:spcPts val="500"/>
              </a:spcAft>
            </a:pPr>
            <a:r>
              <a:rPr lang="fr-FR" sz="2000" dirty="0">
                <a:latin typeface="+mj-lt"/>
              </a:rPr>
              <a:t>34.	In 8051microcontroller, ____________ has a dual </a:t>
            </a:r>
            <a:r>
              <a:rPr lang="fr-FR" sz="2000" dirty="0" err="1">
                <a:latin typeface="+mj-lt"/>
              </a:rPr>
              <a:t>function</a:t>
            </a:r>
            <a:r>
              <a:rPr lang="fr-FR" sz="2000" dirty="0">
                <a:latin typeface="+mj-lt"/>
              </a:rPr>
              <a:t>.</a:t>
            </a:r>
          </a:p>
          <a:p>
            <a:pPr marL="468000" indent="-468000" algn="just">
              <a:lnSpc>
                <a:spcPct val="120000"/>
              </a:lnSpc>
              <a:spcBef>
                <a:spcPts val="500"/>
              </a:spcBef>
              <a:spcAft>
                <a:spcPts val="500"/>
              </a:spcAft>
            </a:pPr>
            <a:r>
              <a:rPr lang="fr-FR" sz="2000" dirty="0">
                <a:latin typeface="+mj-lt"/>
              </a:rPr>
              <a:t>	(a) port 3 </a:t>
            </a:r>
          </a:p>
          <a:p>
            <a:pPr marL="468000" indent="-468000" algn="just">
              <a:lnSpc>
                <a:spcPct val="120000"/>
              </a:lnSpc>
              <a:spcBef>
                <a:spcPts val="500"/>
              </a:spcBef>
              <a:spcAft>
                <a:spcPts val="500"/>
              </a:spcAft>
            </a:pPr>
            <a:r>
              <a:rPr lang="fr-FR" sz="2000" dirty="0">
                <a:latin typeface="+mj-lt"/>
              </a:rPr>
              <a:t>	(b) port 2 </a:t>
            </a:r>
          </a:p>
          <a:p>
            <a:pPr marL="468000" indent="-468000" algn="just">
              <a:lnSpc>
                <a:spcPct val="120000"/>
              </a:lnSpc>
              <a:spcBef>
                <a:spcPts val="500"/>
              </a:spcBef>
              <a:spcAft>
                <a:spcPts val="500"/>
              </a:spcAft>
            </a:pPr>
            <a:r>
              <a:rPr lang="fr-FR" sz="2000" dirty="0">
                <a:latin typeface="+mj-lt"/>
              </a:rPr>
              <a:t>	(c) port 1 </a:t>
            </a:r>
          </a:p>
          <a:p>
            <a:pPr marL="468000" indent="-468000" algn="just">
              <a:lnSpc>
                <a:spcPct val="120000"/>
              </a:lnSpc>
              <a:spcBef>
                <a:spcPts val="500"/>
              </a:spcBef>
              <a:spcAft>
                <a:spcPts val="500"/>
              </a:spcAft>
            </a:pPr>
            <a:r>
              <a:rPr lang="fr-FR" sz="2000" dirty="0">
                <a:latin typeface="+mj-lt"/>
              </a:rPr>
              <a:t>	(d) port 0</a:t>
            </a:r>
          </a:p>
        </p:txBody>
      </p:sp>
    </p:spTree>
    <p:extLst>
      <p:ext uri="{BB962C8B-B14F-4D97-AF65-F5344CB8AC3E}">
        <p14:creationId xmlns:p14="http://schemas.microsoft.com/office/powerpoint/2010/main" val="4176447311"/>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773760"/>
          </a:xfrm>
          <a:prstGeom prst="rect">
            <a:avLst/>
          </a:prstGeom>
        </p:spPr>
        <p:txBody>
          <a:bodyPr wrap="square">
            <a:spAutoFit/>
          </a:bodyPr>
          <a:lstStyle/>
          <a:p>
            <a:pPr marL="468000" indent="-468000" algn="just">
              <a:lnSpc>
                <a:spcPct val="120000"/>
              </a:lnSpc>
              <a:spcBef>
                <a:spcPts val="500"/>
              </a:spcBef>
              <a:spcAft>
                <a:spcPts val="500"/>
              </a:spcAft>
            </a:pPr>
            <a:r>
              <a:rPr lang="en-IN" sz="1900" dirty="0">
                <a:latin typeface="+mj-lt"/>
              </a:rPr>
              <a:t>35.	An 8085 based microprocessor with 2MHz clock frequency, will execute the following chunk of code with how much delay?</a:t>
            </a:r>
          </a:p>
          <a:p>
            <a:pPr marL="468000" indent="-468000" algn="just">
              <a:lnSpc>
                <a:spcPct val="120000"/>
              </a:lnSpc>
              <a:spcBef>
                <a:spcPts val="500"/>
              </a:spcBef>
              <a:spcAft>
                <a:spcPts val="500"/>
              </a:spcAft>
            </a:pPr>
            <a:r>
              <a:rPr lang="en-IN" sz="1900" dirty="0">
                <a:latin typeface="+mj-lt"/>
              </a:rPr>
              <a:t>	MVI B, 38H</a:t>
            </a:r>
          </a:p>
          <a:p>
            <a:pPr marL="468000" indent="-468000" algn="just">
              <a:lnSpc>
                <a:spcPct val="120000"/>
              </a:lnSpc>
              <a:spcBef>
                <a:spcPts val="500"/>
              </a:spcBef>
              <a:spcAft>
                <a:spcPts val="500"/>
              </a:spcAft>
            </a:pPr>
            <a:r>
              <a:rPr lang="en-IN" sz="1900" dirty="0">
                <a:latin typeface="+mj-lt"/>
              </a:rPr>
              <a:t>	HAPPY: MVI C, FFH</a:t>
            </a:r>
          </a:p>
          <a:p>
            <a:pPr marL="468000" indent="-468000" algn="just">
              <a:lnSpc>
                <a:spcPct val="120000"/>
              </a:lnSpc>
              <a:spcBef>
                <a:spcPts val="500"/>
              </a:spcBef>
              <a:spcAft>
                <a:spcPts val="500"/>
              </a:spcAft>
            </a:pPr>
            <a:r>
              <a:rPr lang="en-IN" sz="1900" dirty="0">
                <a:latin typeface="+mj-lt"/>
              </a:rPr>
              <a:t>	SADDY: DCR C</a:t>
            </a:r>
          </a:p>
          <a:p>
            <a:pPr marL="468000" indent="-468000" algn="just">
              <a:lnSpc>
                <a:spcPct val="120000"/>
              </a:lnSpc>
              <a:spcBef>
                <a:spcPts val="500"/>
              </a:spcBef>
              <a:spcAft>
                <a:spcPts val="500"/>
              </a:spcAft>
            </a:pPr>
            <a:r>
              <a:rPr lang="en-IN" sz="1900" dirty="0">
                <a:latin typeface="+mj-lt"/>
              </a:rPr>
              <a:t>	JNZ SADDY</a:t>
            </a:r>
          </a:p>
          <a:p>
            <a:pPr marL="468000" indent="-468000" algn="just">
              <a:lnSpc>
                <a:spcPct val="120000"/>
              </a:lnSpc>
              <a:spcBef>
                <a:spcPts val="500"/>
              </a:spcBef>
              <a:spcAft>
                <a:spcPts val="500"/>
              </a:spcAft>
            </a:pPr>
            <a:r>
              <a:rPr lang="en-IN" sz="1900" dirty="0">
                <a:latin typeface="+mj-lt"/>
              </a:rPr>
              <a:t>	DCR B</a:t>
            </a:r>
          </a:p>
          <a:p>
            <a:pPr marL="468000" indent="-468000" algn="just">
              <a:lnSpc>
                <a:spcPct val="120000"/>
              </a:lnSpc>
              <a:spcBef>
                <a:spcPts val="500"/>
              </a:spcBef>
              <a:spcAft>
                <a:spcPts val="500"/>
              </a:spcAft>
            </a:pPr>
            <a:r>
              <a:rPr lang="en-IN" sz="1900" dirty="0">
                <a:latin typeface="+mj-lt"/>
              </a:rPr>
              <a:t>	JNC HAPPY</a:t>
            </a:r>
          </a:p>
          <a:p>
            <a:pPr marL="468000" indent="-468000" algn="just">
              <a:lnSpc>
                <a:spcPct val="120000"/>
              </a:lnSpc>
              <a:spcBef>
                <a:spcPts val="500"/>
              </a:spcBef>
              <a:spcAft>
                <a:spcPts val="500"/>
              </a:spcAft>
            </a:pPr>
            <a:r>
              <a:rPr lang="en-IN" sz="1900" dirty="0">
                <a:latin typeface="+mj-lt"/>
              </a:rPr>
              <a:t>	(a) 102.3 </a:t>
            </a:r>
          </a:p>
          <a:p>
            <a:pPr marL="468000" indent="-468000" algn="just">
              <a:lnSpc>
                <a:spcPct val="120000"/>
              </a:lnSpc>
              <a:spcBef>
                <a:spcPts val="500"/>
              </a:spcBef>
              <a:spcAft>
                <a:spcPts val="500"/>
              </a:spcAft>
            </a:pPr>
            <a:r>
              <a:rPr lang="en-IN" sz="1900" dirty="0">
                <a:latin typeface="+mj-lt"/>
              </a:rPr>
              <a:t>	(b) 114.5 </a:t>
            </a:r>
          </a:p>
          <a:p>
            <a:pPr marL="468000" indent="-468000" algn="just">
              <a:lnSpc>
                <a:spcPct val="120000"/>
              </a:lnSpc>
              <a:spcBef>
                <a:spcPts val="500"/>
              </a:spcBef>
              <a:spcAft>
                <a:spcPts val="500"/>
              </a:spcAft>
            </a:pPr>
            <a:r>
              <a:rPr lang="en-IN" sz="1900" dirty="0">
                <a:latin typeface="+mj-lt"/>
              </a:rPr>
              <a:t>	(c) 100.5 </a:t>
            </a:r>
          </a:p>
          <a:p>
            <a:pPr marL="468000" indent="-468000" algn="just">
              <a:lnSpc>
                <a:spcPct val="120000"/>
              </a:lnSpc>
              <a:spcBef>
                <a:spcPts val="500"/>
              </a:spcBef>
              <a:spcAft>
                <a:spcPts val="500"/>
              </a:spcAft>
            </a:pPr>
            <a:r>
              <a:rPr lang="en-IN" sz="1900" dirty="0">
                <a:latin typeface="+mj-lt"/>
              </a:rPr>
              <a:t>	(d) 120</a:t>
            </a:r>
          </a:p>
        </p:txBody>
      </p:sp>
    </p:spTree>
    <p:extLst>
      <p:ext uri="{BB962C8B-B14F-4D97-AF65-F5344CB8AC3E}">
        <p14:creationId xmlns:p14="http://schemas.microsoft.com/office/powerpoint/2010/main" val="175599924"/>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778616"/>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36.	In 8085 MPU what will be the status of the flag after the execution of the following chunk of code.</a:t>
            </a:r>
          </a:p>
          <a:p>
            <a:pPr marL="468000" indent="-468000" algn="just">
              <a:lnSpc>
                <a:spcPct val="120000"/>
              </a:lnSpc>
              <a:spcBef>
                <a:spcPts val="500"/>
              </a:spcBef>
              <a:spcAft>
                <a:spcPts val="500"/>
              </a:spcAft>
            </a:pPr>
            <a:r>
              <a:rPr lang="en-IN" sz="2000" dirty="0">
                <a:latin typeface="+mj-lt"/>
              </a:rPr>
              <a:t>	MVI B, FFH</a:t>
            </a:r>
          </a:p>
          <a:p>
            <a:pPr marL="468000" indent="-468000" algn="just">
              <a:lnSpc>
                <a:spcPct val="120000"/>
              </a:lnSpc>
              <a:spcBef>
                <a:spcPts val="500"/>
              </a:spcBef>
              <a:spcAft>
                <a:spcPts val="500"/>
              </a:spcAft>
            </a:pPr>
            <a:r>
              <a:rPr lang="en-IN" sz="2000" dirty="0">
                <a:latin typeface="+mj-lt"/>
              </a:rPr>
              <a:t>	MOV A, B</a:t>
            </a:r>
          </a:p>
          <a:p>
            <a:pPr marL="468000" indent="-468000" algn="just">
              <a:lnSpc>
                <a:spcPct val="120000"/>
              </a:lnSpc>
              <a:spcBef>
                <a:spcPts val="500"/>
              </a:spcBef>
              <a:spcAft>
                <a:spcPts val="500"/>
              </a:spcAft>
            </a:pPr>
            <a:r>
              <a:rPr lang="en-IN" sz="2000" dirty="0">
                <a:latin typeface="+mj-lt"/>
              </a:rPr>
              <a:t>	CMA</a:t>
            </a:r>
          </a:p>
          <a:p>
            <a:pPr marL="468000" indent="-468000" algn="just">
              <a:lnSpc>
                <a:spcPct val="120000"/>
              </a:lnSpc>
              <a:spcBef>
                <a:spcPts val="500"/>
              </a:spcBef>
              <a:spcAft>
                <a:spcPts val="500"/>
              </a:spcAft>
            </a:pPr>
            <a:r>
              <a:rPr lang="en-IN" sz="2000" dirty="0">
                <a:latin typeface="+mj-lt"/>
              </a:rPr>
              <a:t>	HLT</a:t>
            </a:r>
          </a:p>
          <a:p>
            <a:pPr marL="468000" indent="-468000" algn="just">
              <a:lnSpc>
                <a:spcPct val="120000"/>
              </a:lnSpc>
              <a:spcBef>
                <a:spcPts val="500"/>
              </a:spcBef>
              <a:spcAft>
                <a:spcPts val="500"/>
              </a:spcAft>
            </a:pPr>
            <a:r>
              <a:rPr lang="en-IN" sz="2000" dirty="0">
                <a:latin typeface="+mj-lt"/>
              </a:rPr>
              <a:t>	(a) S = 1, Z = 0, CY = 1 </a:t>
            </a:r>
          </a:p>
          <a:p>
            <a:pPr marL="468000" indent="-468000" algn="just">
              <a:lnSpc>
                <a:spcPct val="120000"/>
              </a:lnSpc>
              <a:spcBef>
                <a:spcPts val="500"/>
              </a:spcBef>
              <a:spcAft>
                <a:spcPts val="500"/>
              </a:spcAft>
            </a:pPr>
            <a:r>
              <a:rPr lang="en-IN" sz="2000" dirty="0">
                <a:latin typeface="+mj-lt"/>
              </a:rPr>
              <a:t>	(b) S = 0, Z = 1, CY = 0</a:t>
            </a:r>
          </a:p>
          <a:p>
            <a:pPr marL="468000" indent="-468000" algn="just">
              <a:lnSpc>
                <a:spcPct val="120000"/>
              </a:lnSpc>
              <a:spcBef>
                <a:spcPts val="500"/>
              </a:spcBef>
              <a:spcAft>
                <a:spcPts val="500"/>
              </a:spcAft>
            </a:pPr>
            <a:r>
              <a:rPr lang="en-IN" sz="2000" dirty="0">
                <a:latin typeface="+mj-lt"/>
              </a:rPr>
              <a:t>	(c) S = 1, Z = 0, CY = 0 </a:t>
            </a:r>
          </a:p>
          <a:p>
            <a:pPr marL="468000" indent="-468000" algn="just">
              <a:lnSpc>
                <a:spcPct val="120000"/>
              </a:lnSpc>
              <a:spcBef>
                <a:spcPts val="500"/>
              </a:spcBef>
              <a:spcAft>
                <a:spcPts val="500"/>
              </a:spcAft>
            </a:pPr>
            <a:r>
              <a:rPr lang="en-IN" sz="2000" dirty="0">
                <a:latin typeface="+mj-lt"/>
              </a:rPr>
              <a:t>	(d) S = 1, Z = 1, CY = 1</a:t>
            </a:r>
          </a:p>
        </p:txBody>
      </p:sp>
    </p:spTree>
    <p:extLst>
      <p:ext uri="{BB962C8B-B14F-4D97-AF65-F5344CB8AC3E}">
        <p14:creationId xmlns:p14="http://schemas.microsoft.com/office/powerpoint/2010/main" val="3690547064"/>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37.	A positive going pulse which is always generated when 8085 MPU begins the machine cycle.</a:t>
            </a:r>
          </a:p>
          <a:p>
            <a:pPr marL="468000" indent="-468000" algn="just">
              <a:lnSpc>
                <a:spcPct val="120000"/>
              </a:lnSpc>
              <a:spcBef>
                <a:spcPts val="500"/>
              </a:spcBef>
              <a:spcAft>
                <a:spcPts val="500"/>
              </a:spcAft>
            </a:pPr>
            <a:r>
              <a:rPr lang="en-IN" sz="2000" dirty="0">
                <a:latin typeface="+mj-lt"/>
              </a:rPr>
              <a:t>	(a) RD </a:t>
            </a:r>
          </a:p>
          <a:p>
            <a:pPr marL="468000" indent="-468000" algn="just">
              <a:lnSpc>
                <a:spcPct val="120000"/>
              </a:lnSpc>
              <a:spcBef>
                <a:spcPts val="500"/>
              </a:spcBef>
              <a:spcAft>
                <a:spcPts val="500"/>
              </a:spcAft>
            </a:pPr>
            <a:r>
              <a:rPr lang="en-IN" sz="2000" dirty="0">
                <a:latin typeface="+mj-lt"/>
              </a:rPr>
              <a:t>	(b) ALE </a:t>
            </a:r>
          </a:p>
          <a:p>
            <a:pPr marL="468000" indent="-468000" algn="just">
              <a:lnSpc>
                <a:spcPct val="120000"/>
              </a:lnSpc>
              <a:spcBef>
                <a:spcPts val="500"/>
              </a:spcBef>
              <a:spcAft>
                <a:spcPts val="500"/>
              </a:spcAft>
            </a:pPr>
            <a:r>
              <a:rPr lang="en-IN" sz="2000" dirty="0">
                <a:latin typeface="+mj-lt"/>
              </a:rPr>
              <a:t>	(c) WR </a:t>
            </a:r>
          </a:p>
          <a:p>
            <a:pPr marL="468000" indent="-468000" algn="just">
              <a:lnSpc>
                <a:spcPct val="120000"/>
              </a:lnSpc>
              <a:spcBef>
                <a:spcPts val="500"/>
              </a:spcBef>
              <a:spcAft>
                <a:spcPts val="500"/>
              </a:spcAft>
            </a:pPr>
            <a:r>
              <a:rPr lang="en-IN" sz="2000" dirty="0">
                <a:latin typeface="+mj-lt"/>
              </a:rPr>
              <a:t>	(d) HOLD</a:t>
            </a:r>
          </a:p>
        </p:txBody>
      </p:sp>
    </p:spTree>
    <p:extLst>
      <p:ext uri="{BB962C8B-B14F-4D97-AF65-F5344CB8AC3E}">
        <p14:creationId xmlns:p14="http://schemas.microsoft.com/office/powerpoint/2010/main" val="28135267"/>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57659"/>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2.	Any large single block of data stored in a database, such as a picture or sound file, which does not include record fields, and cannot be directly searched by the database s search engine.</a:t>
            </a:r>
          </a:p>
          <a:p>
            <a:pPr marL="468000" indent="-468000" algn="just">
              <a:lnSpc>
                <a:spcPct val="120000"/>
              </a:lnSpc>
              <a:spcBef>
                <a:spcPts val="500"/>
              </a:spcBef>
              <a:spcAft>
                <a:spcPts val="500"/>
              </a:spcAft>
            </a:pPr>
            <a:r>
              <a:rPr lang="en-IN" sz="2000" dirty="0">
                <a:latin typeface="+mj-lt"/>
              </a:rPr>
              <a:t>	(a) TABLE </a:t>
            </a:r>
          </a:p>
          <a:p>
            <a:pPr marL="468000" indent="-468000" algn="just">
              <a:lnSpc>
                <a:spcPct val="120000"/>
              </a:lnSpc>
              <a:spcBef>
                <a:spcPts val="500"/>
              </a:spcBef>
              <a:spcAft>
                <a:spcPts val="500"/>
              </a:spcAft>
            </a:pPr>
            <a:r>
              <a:rPr lang="en-IN" sz="2000" dirty="0">
                <a:latin typeface="+mj-lt"/>
              </a:rPr>
              <a:t>	(b) BLOB </a:t>
            </a:r>
          </a:p>
          <a:p>
            <a:pPr marL="468000" indent="-468000" algn="just">
              <a:lnSpc>
                <a:spcPct val="120000"/>
              </a:lnSpc>
              <a:spcBef>
                <a:spcPts val="500"/>
              </a:spcBef>
              <a:spcAft>
                <a:spcPts val="500"/>
              </a:spcAft>
            </a:pPr>
            <a:r>
              <a:rPr lang="en-IN" sz="2000" dirty="0">
                <a:latin typeface="+mj-lt"/>
              </a:rPr>
              <a:t>	(c) VIEW </a:t>
            </a:r>
          </a:p>
          <a:p>
            <a:pPr marL="468000" indent="-468000" algn="just">
              <a:lnSpc>
                <a:spcPct val="120000"/>
              </a:lnSpc>
              <a:spcBef>
                <a:spcPts val="500"/>
              </a:spcBef>
              <a:spcAft>
                <a:spcPts val="500"/>
              </a:spcAft>
            </a:pPr>
            <a:r>
              <a:rPr lang="en-IN" sz="2000" dirty="0">
                <a:latin typeface="+mj-lt"/>
              </a:rPr>
              <a:t>	(d) SCHEME</a:t>
            </a:r>
          </a:p>
        </p:txBody>
      </p:sp>
    </p:spTree>
    <p:extLst>
      <p:ext uri="{BB962C8B-B14F-4D97-AF65-F5344CB8AC3E}">
        <p14:creationId xmlns:p14="http://schemas.microsoft.com/office/powerpoint/2010/main" val="4272915777"/>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38.	When a ____________ instruction of 8085 MPU is fetched, its second and third bytes are placed in the W and Z registers.</a:t>
            </a:r>
          </a:p>
          <a:p>
            <a:pPr marL="468000" indent="-468000" algn="just">
              <a:lnSpc>
                <a:spcPct val="120000"/>
              </a:lnSpc>
              <a:spcBef>
                <a:spcPts val="500"/>
              </a:spcBef>
              <a:spcAft>
                <a:spcPts val="500"/>
              </a:spcAft>
            </a:pPr>
            <a:r>
              <a:rPr lang="en-IN" sz="2000" dirty="0">
                <a:latin typeface="+mj-lt"/>
              </a:rPr>
              <a:t>	(a) JMP </a:t>
            </a:r>
          </a:p>
          <a:p>
            <a:pPr marL="468000" indent="-468000" algn="just">
              <a:lnSpc>
                <a:spcPct val="120000"/>
              </a:lnSpc>
              <a:spcBef>
                <a:spcPts val="500"/>
              </a:spcBef>
              <a:spcAft>
                <a:spcPts val="500"/>
              </a:spcAft>
            </a:pPr>
            <a:r>
              <a:rPr lang="en-IN" sz="2000" dirty="0">
                <a:latin typeface="+mj-lt"/>
              </a:rPr>
              <a:t>	(b) STA </a:t>
            </a:r>
          </a:p>
          <a:p>
            <a:pPr marL="468000" indent="-468000" algn="just">
              <a:lnSpc>
                <a:spcPct val="120000"/>
              </a:lnSpc>
              <a:spcBef>
                <a:spcPts val="500"/>
              </a:spcBef>
              <a:spcAft>
                <a:spcPts val="500"/>
              </a:spcAft>
            </a:pPr>
            <a:r>
              <a:rPr lang="en-IN" sz="2000" dirty="0">
                <a:latin typeface="+mj-lt"/>
              </a:rPr>
              <a:t>	(c) CALL </a:t>
            </a:r>
          </a:p>
          <a:p>
            <a:pPr marL="468000" indent="-468000" algn="just">
              <a:lnSpc>
                <a:spcPct val="120000"/>
              </a:lnSpc>
              <a:spcBef>
                <a:spcPts val="500"/>
              </a:spcBef>
              <a:spcAft>
                <a:spcPts val="500"/>
              </a:spcAft>
            </a:pPr>
            <a:r>
              <a:rPr lang="en-IN" sz="2000" dirty="0">
                <a:latin typeface="+mj-lt"/>
              </a:rPr>
              <a:t>	(d) XCHG</a:t>
            </a:r>
          </a:p>
        </p:txBody>
      </p:sp>
    </p:spTree>
    <p:extLst>
      <p:ext uri="{BB962C8B-B14F-4D97-AF65-F5344CB8AC3E}">
        <p14:creationId xmlns:p14="http://schemas.microsoft.com/office/powerpoint/2010/main" val="812141348"/>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39.	What is defined as one subdivision of the operation performed in one clock period?</a:t>
            </a:r>
          </a:p>
          <a:p>
            <a:pPr marL="468000" indent="-468000" algn="just">
              <a:lnSpc>
                <a:spcPct val="120000"/>
              </a:lnSpc>
              <a:spcBef>
                <a:spcPts val="500"/>
              </a:spcBef>
              <a:spcAft>
                <a:spcPts val="500"/>
              </a:spcAft>
            </a:pPr>
            <a:r>
              <a:rPr lang="en-IN" sz="2000" dirty="0">
                <a:latin typeface="+mj-lt"/>
              </a:rPr>
              <a:t>	(a) T- State </a:t>
            </a:r>
          </a:p>
          <a:p>
            <a:pPr marL="468000" indent="-468000" algn="just">
              <a:lnSpc>
                <a:spcPct val="120000"/>
              </a:lnSpc>
              <a:spcBef>
                <a:spcPts val="500"/>
              </a:spcBef>
              <a:spcAft>
                <a:spcPts val="500"/>
              </a:spcAft>
            </a:pPr>
            <a:r>
              <a:rPr lang="en-IN" sz="2000" dirty="0">
                <a:latin typeface="+mj-lt"/>
              </a:rPr>
              <a:t>	(b) Instruction Cycle </a:t>
            </a:r>
          </a:p>
          <a:p>
            <a:pPr marL="468000" indent="-468000" algn="just">
              <a:lnSpc>
                <a:spcPct val="120000"/>
              </a:lnSpc>
              <a:spcBef>
                <a:spcPts val="500"/>
              </a:spcBef>
              <a:spcAft>
                <a:spcPts val="500"/>
              </a:spcAft>
            </a:pPr>
            <a:r>
              <a:rPr lang="en-IN" sz="2000" dirty="0">
                <a:latin typeface="+mj-lt"/>
              </a:rPr>
              <a:t>	(c) Machine Cycle </a:t>
            </a:r>
          </a:p>
          <a:p>
            <a:pPr marL="468000" indent="-468000" algn="just">
              <a:lnSpc>
                <a:spcPct val="120000"/>
              </a:lnSpc>
              <a:spcBef>
                <a:spcPts val="500"/>
              </a:spcBef>
              <a:spcAft>
                <a:spcPts val="500"/>
              </a:spcAft>
            </a:pPr>
            <a:r>
              <a:rPr lang="en-IN" sz="2000" dirty="0">
                <a:latin typeface="+mj-lt"/>
              </a:rPr>
              <a:t>	(d) All of the above</a:t>
            </a:r>
          </a:p>
        </p:txBody>
      </p:sp>
    </p:spTree>
    <p:extLst>
      <p:ext uri="{BB962C8B-B14F-4D97-AF65-F5344CB8AC3E}">
        <p14:creationId xmlns:p14="http://schemas.microsoft.com/office/powerpoint/2010/main" val="999511142"/>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09284"/>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40.	At the end of the following code, what is the status of the flags.</a:t>
            </a:r>
          </a:p>
          <a:p>
            <a:pPr marL="468000" indent="-468000" algn="just">
              <a:lnSpc>
                <a:spcPct val="120000"/>
              </a:lnSpc>
              <a:spcBef>
                <a:spcPts val="500"/>
              </a:spcBef>
              <a:spcAft>
                <a:spcPts val="500"/>
              </a:spcAft>
            </a:pPr>
            <a:r>
              <a:rPr lang="en-IN" sz="2000" dirty="0">
                <a:latin typeface="+mj-lt"/>
              </a:rPr>
              <a:t>	LXI B, AEC4H</a:t>
            </a:r>
          </a:p>
          <a:p>
            <a:pPr marL="468000" indent="-468000" algn="just">
              <a:lnSpc>
                <a:spcPct val="120000"/>
              </a:lnSpc>
              <a:spcBef>
                <a:spcPts val="500"/>
              </a:spcBef>
              <a:spcAft>
                <a:spcPts val="500"/>
              </a:spcAft>
            </a:pPr>
            <a:r>
              <a:rPr lang="en-IN" sz="2000" dirty="0">
                <a:latin typeface="+mj-lt"/>
              </a:rPr>
              <a:t>	MOV A, C</a:t>
            </a:r>
          </a:p>
          <a:p>
            <a:pPr marL="468000" indent="-468000" algn="just">
              <a:lnSpc>
                <a:spcPct val="120000"/>
              </a:lnSpc>
              <a:spcBef>
                <a:spcPts val="500"/>
              </a:spcBef>
              <a:spcAft>
                <a:spcPts val="500"/>
              </a:spcAft>
            </a:pPr>
            <a:r>
              <a:rPr lang="en-IN" sz="2000" dirty="0">
                <a:latin typeface="+mj-lt"/>
              </a:rPr>
              <a:t>	ADD B</a:t>
            </a:r>
          </a:p>
          <a:p>
            <a:pPr marL="468000" indent="-468000" algn="just">
              <a:lnSpc>
                <a:spcPct val="120000"/>
              </a:lnSpc>
              <a:spcBef>
                <a:spcPts val="500"/>
              </a:spcBef>
              <a:spcAft>
                <a:spcPts val="500"/>
              </a:spcAft>
            </a:pPr>
            <a:r>
              <a:rPr lang="en-IN" sz="2000" dirty="0">
                <a:latin typeface="+mj-lt"/>
              </a:rPr>
              <a:t>	HLT </a:t>
            </a:r>
          </a:p>
          <a:p>
            <a:pPr marL="468000" indent="-468000" algn="just">
              <a:lnSpc>
                <a:spcPct val="120000"/>
              </a:lnSpc>
              <a:spcBef>
                <a:spcPts val="500"/>
              </a:spcBef>
              <a:spcAft>
                <a:spcPts val="500"/>
              </a:spcAft>
            </a:pPr>
            <a:r>
              <a:rPr lang="en-IN" sz="2000" dirty="0">
                <a:latin typeface="+mj-lt"/>
              </a:rPr>
              <a:t>	(a) S = 1, CY = 0, P = 0, AC = 1 </a:t>
            </a:r>
          </a:p>
          <a:p>
            <a:pPr marL="468000" indent="-468000" algn="just">
              <a:lnSpc>
                <a:spcPct val="120000"/>
              </a:lnSpc>
              <a:spcBef>
                <a:spcPts val="500"/>
              </a:spcBef>
              <a:spcAft>
                <a:spcPts val="500"/>
              </a:spcAft>
            </a:pPr>
            <a:r>
              <a:rPr lang="en-IN" sz="2000" dirty="0">
                <a:latin typeface="+mj-lt"/>
              </a:rPr>
              <a:t>	(b) S =0 , CY = 1, P = 0, AC = 1 </a:t>
            </a:r>
          </a:p>
          <a:p>
            <a:pPr marL="468000" indent="-468000" algn="just">
              <a:lnSpc>
                <a:spcPct val="120000"/>
              </a:lnSpc>
              <a:spcBef>
                <a:spcPts val="500"/>
              </a:spcBef>
              <a:spcAft>
                <a:spcPts val="500"/>
              </a:spcAft>
            </a:pPr>
            <a:r>
              <a:rPr lang="en-IN" sz="2000" dirty="0">
                <a:latin typeface="+mj-lt"/>
              </a:rPr>
              <a:t>	(c) S = 0, CY = 1, P = 0, AC = 1 </a:t>
            </a:r>
          </a:p>
          <a:p>
            <a:pPr marL="468000" indent="-468000" algn="just">
              <a:lnSpc>
                <a:spcPct val="120000"/>
              </a:lnSpc>
              <a:spcBef>
                <a:spcPts val="500"/>
              </a:spcBef>
              <a:spcAft>
                <a:spcPts val="500"/>
              </a:spcAft>
            </a:pPr>
            <a:r>
              <a:rPr lang="en-IN" sz="2000" dirty="0">
                <a:latin typeface="+mj-lt"/>
              </a:rPr>
              <a:t>	(d) S = 0, CY = 1, P = 1, AC = 1</a:t>
            </a:r>
          </a:p>
        </p:txBody>
      </p:sp>
    </p:spTree>
    <p:extLst>
      <p:ext uri="{BB962C8B-B14F-4D97-AF65-F5344CB8AC3E}">
        <p14:creationId xmlns:p14="http://schemas.microsoft.com/office/powerpoint/2010/main" val="4138989309"/>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41.	In binary search tree which traversal is used for ascending order values</a:t>
            </a:r>
          </a:p>
          <a:p>
            <a:pPr marL="468000" indent="-468000" algn="just">
              <a:lnSpc>
                <a:spcPct val="120000"/>
              </a:lnSpc>
              <a:spcBef>
                <a:spcPts val="500"/>
              </a:spcBef>
              <a:spcAft>
                <a:spcPts val="500"/>
              </a:spcAft>
            </a:pPr>
            <a:r>
              <a:rPr lang="en-IN" sz="2000" dirty="0">
                <a:latin typeface="+mj-lt"/>
              </a:rPr>
              <a:t>	(a) </a:t>
            </a:r>
            <a:r>
              <a:rPr lang="en-IN" sz="2000" dirty="0" err="1">
                <a:latin typeface="+mj-lt"/>
              </a:rPr>
              <a:t>Inorder</a:t>
            </a:r>
            <a:r>
              <a:rPr lang="en-IN" sz="2000" dirty="0">
                <a:latin typeface="+mj-lt"/>
              </a:rPr>
              <a:t> </a:t>
            </a:r>
          </a:p>
          <a:p>
            <a:pPr marL="468000" indent="-468000" algn="just">
              <a:lnSpc>
                <a:spcPct val="120000"/>
              </a:lnSpc>
              <a:spcBef>
                <a:spcPts val="500"/>
              </a:spcBef>
              <a:spcAft>
                <a:spcPts val="500"/>
              </a:spcAft>
            </a:pPr>
            <a:r>
              <a:rPr lang="en-IN" sz="2000" dirty="0">
                <a:latin typeface="+mj-lt"/>
              </a:rPr>
              <a:t>	(b) </a:t>
            </a:r>
            <a:r>
              <a:rPr lang="en-IN" sz="2000" dirty="0" err="1">
                <a:latin typeface="+mj-lt"/>
              </a:rPr>
              <a:t>preorder</a:t>
            </a:r>
            <a:r>
              <a:rPr lang="en-IN" sz="2000" dirty="0">
                <a:latin typeface="+mj-lt"/>
              </a:rPr>
              <a:t> </a:t>
            </a:r>
          </a:p>
          <a:p>
            <a:pPr marL="468000" indent="-468000" algn="just">
              <a:lnSpc>
                <a:spcPct val="120000"/>
              </a:lnSpc>
              <a:spcBef>
                <a:spcPts val="500"/>
              </a:spcBef>
              <a:spcAft>
                <a:spcPts val="500"/>
              </a:spcAft>
            </a:pPr>
            <a:r>
              <a:rPr lang="en-IN" sz="2000" dirty="0">
                <a:latin typeface="+mj-lt"/>
              </a:rPr>
              <a:t>	(c)post order </a:t>
            </a:r>
          </a:p>
          <a:p>
            <a:pPr marL="468000" indent="-468000" algn="just">
              <a:lnSpc>
                <a:spcPct val="120000"/>
              </a:lnSpc>
              <a:spcBef>
                <a:spcPts val="500"/>
              </a:spcBef>
              <a:spcAft>
                <a:spcPts val="500"/>
              </a:spcAft>
            </a:pPr>
            <a:r>
              <a:rPr lang="en-IN" sz="2000" dirty="0">
                <a:latin typeface="+mj-lt"/>
              </a:rPr>
              <a:t>	(d) None of these</a:t>
            </a:r>
          </a:p>
        </p:txBody>
      </p:sp>
    </p:spTree>
    <p:extLst>
      <p:ext uri="{BB962C8B-B14F-4D97-AF65-F5344CB8AC3E}">
        <p14:creationId xmlns:p14="http://schemas.microsoft.com/office/powerpoint/2010/main" val="4077040090"/>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42.	You are creating an index on ROLLNO </a:t>
            </a:r>
            <a:r>
              <a:rPr lang="en-IN" sz="2000" dirty="0" err="1">
                <a:latin typeface="+mj-lt"/>
              </a:rPr>
              <a:t>colume</a:t>
            </a:r>
            <a:r>
              <a:rPr lang="en-IN" sz="2000" dirty="0">
                <a:latin typeface="+mj-lt"/>
              </a:rPr>
              <a:t> in the STUDENT table. Which statement will you use?</a:t>
            </a:r>
          </a:p>
          <a:p>
            <a:pPr marL="468000" indent="-468000" algn="just">
              <a:lnSpc>
                <a:spcPct val="120000"/>
              </a:lnSpc>
              <a:spcBef>
                <a:spcPts val="500"/>
              </a:spcBef>
              <a:spcAft>
                <a:spcPts val="500"/>
              </a:spcAft>
            </a:pPr>
            <a:r>
              <a:rPr lang="en-IN" sz="2000" dirty="0">
                <a:latin typeface="+mj-lt"/>
              </a:rPr>
              <a:t>	(a) CREATE INDEX </a:t>
            </a:r>
            <a:r>
              <a:rPr lang="en-IN" sz="2000" dirty="0" err="1">
                <a:latin typeface="+mj-lt"/>
              </a:rPr>
              <a:t>roll_idx</a:t>
            </a:r>
            <a:r>
              <a:rPr lang="en-IN" sz="2000" dirty="0">
                <a:latin typeface="+mj-lt"/>
              </a:rPr>
              <a:t> ON student, </a:t>
            </a:r>
            <a:r>
              <a:rPr lang="en-IN" sz="2000" dirty="0" err="1">
                <a:latin typeface="+mj-lt"/>
              </a:rPr>
              <a:t>rollno</a:t>
            </a:r>
            <a:r>
              <a:rPr lang="en-IN" sz="2000" dirty="0">
                <a:latin typeface="+mj-lt"/>
              </a:rPr>
              <a:t>;</a:t>
            </a:r>
          </a:p>
          <a:p>
            <a:pPr marL="468000" indent="-468000" algn="just">
              <a:lnSpc>
                <a:spcPct val="120000"/>
              </a:lnSpc>
              <a:spcBef>
                <a:spcPts val="500"/>
              </a:spcBef>
              <a:spcAft>
                <a:spcPts val="500"/>
              </a:spcAft>
            </a:pPr>
            <a:r>
              <a:rPr lang="en-IN" sz="2000" dirty="0">
                <a:latin typeface="+mj-lt"/>
              </a:rPr>
              <a:t>	(b) CREATE INDEX </a:t>
            </a:r>
            <a:r>
              <a:rPr lang="en-IN" sz="2000" dirty="0" err="1">
                <a:latin typeface="+mj-lt"/>
              </a:rPr>
              <a:t>roll_idx</a:t>
            </a:r>
            <a:r>
              <a:rPr lang="en-IN" sz="2000" dirty="0">
                <a:latin typeface="+mj-lt"/>
              </a:rPr>
              <a:t> FOR student, </a:t>
            </a:r>
            <a:r>
              <a:rPr lang="en-IN" sz="2000" dirty="0" err="1">
                <a:latin typeface="+mj-lt"/>
              </a:rPr>
              <a:t>rollno</a:t>
            </a:r>
            <a:r>
              <a:rPr lang="en-IN" sz="2000" dirty="0">
                <a:latin typeface="+mj-lt"/>
              </a:rPr>
              <a:t>;</a:t>
            </a:r>
          </a:p>
          <a:p>
            <a:pPr marL="468000" indent="-468000" algn="just">
              <a:lnSpc>
                <a:spcPct val="120000"/>
              </a:lnSpc>
              <a:spcBef>
                <a:spcPts val="500"/>
              </a:spcBef>
              <a:spcAft>
                <a:spcPts val="500"/>
              </a:spcAft>
            </a:pPr>
            <a:r>
              <a:rPr lang="en-IN" sz="2000" dirty="0">
                <a:latin typeface="+mj-lt"/>
              </a:rPr>
              <a:t>	(c) CREATE INDEX </a:t>
            </a:r>
            <a:r>
              <a:rPr lang="en-IN" sz="2000" dirty="0" err="1">
                <a:latin typeface="+mj-lt"/>
              </a:rPr>
              <a:t>roll_idx</a:t>
            </a:r>
            <a:r>
              <a:rPr lang="en-IN" sz="2000" dirty="0">
                <a:latin typeface="+mj-lt"/>
              </a:rPr>
              <a:t> ON student( </a:t>
            </a:r>
            <a:r>
              <a:rPr lang="en-IN" sz="2000" dirty="0" err="1">
                <a:latin typeface="+mj-lt"/>
              </a:rPr>
              <a:t>rollno</a:t>
            </a:r>
            <a:r>
              <a:rPr lang="en-IN" sz="2000" dirty="0">
                <a:latin typeface="+mj-lt"/>
              </a:rPr>
              <a:t>);</a:t>
            </a:r>
          </a:p>
          <a:p>
            <a:pPr marL="468000" indent="-468000" algn="just">
              <a:lnSpc>
                <a:spcPct val="120000"/>
              </a:lnSpc>
              <a:spcBef>
                <a:spcPts val="500"/>
              </a:spcBef>
              <a:spcAft>
                <a:spcPts val="500"/>
              </a:spcAft>
            </a:pPr>
            <a:r>
              <a:rPr lang="en-IN" sz="2000" dirty="0">
                <a:latin typeface="+mj-lt"/>
              </a:rPr>
              <a:t>	(d) CREATE INDEX </a:t>
            </a:r>
            <a:r>
              <a:rPr lang="en-IN" sz="2000" dirty="0" err="1">
                <a:latin typeface="+mj-lt"/>
              </a:rPr>
              <a:t>roll_idx</a:t>
            </a:r>
            <a:r>
              <a:rPr lang="en-IN" sz="2000" dirty="0">
                <a:latin typeface="+mj-lt"/>
              </a:rPr>
              <a:t> INDEX ON student (</a:t>
            </a:r>
            <a:r>
              <a:rPr lang="en-IN" sz="2000" dirty="0" err="1">
                <a:latin typeface="+mj-lt"/>
              </a:rPr>
              <a:t>rollno</a:t>
            </a:r>
            <a:r>
              <a:rPr lang="en-IN" sz="2000" dirty="0">
                <a:latin typeface="+mj-lt"/>
              </a:rPr>
              <a:t>);</a:t>
            </a:r>
          </a:p>
        </p:txBody>
      </p:sp>
    </p:spTree>
    <p:extLst>
      <p:ext uri="{BB962C8B-B14F-4D97-AF65-F5344CB8AC3E}">
        <p14:creationId xmlns:p14="http://schemas.microsoft.com/office/powerpoint/2010/main" val="3551983629"/>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43.	A ____________ class is a class that represents a data structure that stores a number of data objects</a:t>
            </a:r>
          </a:p>
          <a:p>
            <a:pPr marL="468000" indent="-468000" algn="just">
              <a:lnSpc>
                <a:spcPct val="120000"/>
              </a:lnSpc>
              <a:spcBef>
                <a:spcPts val="500"/>
              </a:spcBef>
              <a:spcAft>
                <a:spcPts val="500"/>
              </a:spcAft>
            </a:pPr>
            <a:r>
              <a:rPr lang="en-IN" sz="2000" dirty="0">
                <a:latin typeface="+mj-lt"/>
              </a:rPr>
              <a:t>	(a) container </a:t>
            </a:r>
          </a:p>
          <a:p>
            <a:pPr marL="468000" indent="-468000" algn="just">
              <a:lnSpc>
                <a:spcPct val="120000"/>
              </a:lnSpc>
              <a:spcBef>
                <a:spcPts val="500"/>
              </a:spcBef>
              <a:spcAft>
                <a:spcPts val="500"/>
              </a:spcAft>
            </a:pPr>
            <a:r>
              <a:rPr lang="en-IN" sz="2000" dirty="0">
                <a:latin typeface="+mj-lt"/>
              </a:rPr>
              <a:t>	(b) component </a:t>
            </a:r>
          </a:p>
          <a:p>
            <a:pPr marL="468000" indent="-468000" algn="just">
              <a:lnSpc>
                <a:spcPct val="120000"/>
              </a:lnSpc>
              <a:spcBef>
                <a:spcPts val="500"/>
              </a:spcBef>
              <a:spcAft>
                <a:spcPts val="500"/>
              </a:spcAft>
            </a:pPr>
            <a:r>
              <a:rPr lang="en-IN" sz="2000" dirty="0">
                <a:latin typeface="+mj-lt"/>
              </a:rPr>
              <a:t>	(c) base </a:t>
            </a:r>
          </a:p>
          <a:p>
            <a:pPr marL="468000" indent="-468000" algn="just">
              <a:lnSpc>
                <a:spcPct val="120000"/>
              </a:lnSpc>
              <a:spcBef>
                <a:spcPts val="500"/>
              </a:spcBef>
              <a:spcAft>
                <a:spcPts val="500"/>
              </a:spcAft>
            </a:pPr>
            <a:r>
              <a:rPr lang="en-IN" sz="2000" dirty="0">
                <a:latin typeface="+mj-lt"/>
              </a:rPr>
              <a:t>	(d) derived</a:t>
            </a:r>
          </a:p>
        </p:txBody>
      </p:sp>
    </p:spTree>
    <p:extLst>
      <p:ext uri="{BB962C8B-B14F-4D97-AF65-F5344CB8AC3E}">
        <p14:creationId xmlns:p14="http://schemas.microsoft.com/office/powerpoint/2010/main" val="3912894784"/>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44.	Which one of the following phases belongs to the compiler Back-end.</a:t>
            </a:r>
          </a:p>
          <a:p>
            <a:pPr marL="468000" indent="-468000" algn="just">
              <a:lnSpc>
                <a:spcPct val="120000"/>
              </a:lnSpc>
              <a:spcBef>
                <a:spcPts val="500"/>
              </a:spcBef>
              <a:spcAft>
                <a:spcPts val="500"/>
              </a:spcAft>
            </a:pPr>
            <a:r>
              <a:rPr lang="en-IN" sz="2000" dirty="0">
                <a:latin typeface="+mj-lt"/>
              </a:rPr>
              <a:t>	(a) Lexical Analysis </a:t>
            </a:r>
          </a:p>
          <a:p>
            <a:pPr marL="468000" indent="-468000" algn="just">
              <a:lnSpc>
                <a:spcPct val="120000"/>
              </a:lnSpc>
              <a:spcBef>
                <a:spcPts val="500"/>
              </a:spcBef>
              <a:spcAft>
                <a:spcPts val="500"/>
              </a:spcAft>
            </a:pPr>
            <a:r>
              <a:rPr lang="en-IN" sz="2000" dirty="0">
                <a:latin typeface="+mj-lt"/>
              </a:rPr>
              <a:t>	(b) Syntax Analysis </a:t>
            </a:r>
          </a:p>
          <a:p>
            <a:pPr marL="468000" indent="-468000" algn="just">
              <a:lnSpc>
                <a:spcPct val="120000"/>
              </a:lnSpc>
              <a:spcBef>
                <a:spcPts val="500"/>
              </a:spcBef>
              <a:spcAft>
                <a:spcPts val="500"/>
              </a:spcAft>
            </a:pPr>
            <a:r>
              <a:rPr lang="en-IN" sz="2000" dirty="0">
                <a:latin typeface="+mj-lt"/>
              </a:rPr>
              <a:t>	(c) Optimization </a:t>
            </a:r>
          </a:p>
          <a:p>
            <a:pPr marL="468000" indent="-468000" algn="just">
              <a:lnSpc>
                <a:spcPct val="120000"/>
              </a:lnSpc>
              <a:spcBef>
                <a:spcPts val="500"/>
              </a:spcBef>
              <a:spcAft>
                <a:spcPts val="500"/>
              </a:spcAft>
            </a:pPr>
            <a:r>
              <a:rPr lang="en-IN" sz="2000" dirty="0">
                <a:latin typeface="+mj-lt"/>
              </a:rPr>
              <a:t>	(d) Intermediate </a:t>
            </a:r>
            <a:r>
              <a:rPr lang="en-IN" sz="2000" dirty="0" smtClean="0">
                <a:latin typeface="+mj-lt"/>
              </a:rPr>
              <a:t>Representation</a:t>
            </a:r>
            <a:endParaRPr lang="en-IN" sz="2000" dirty="0">
              <a:latin typeface="+mj-lt"/>
            </a:endParaRPr>
          </a:p>
        </p:txBody>
      </p:sp>
    </p:spTree>
    <p:extLst>
      <p:ext uri="{BB962C8B-B14F-4D97-AF65-F5344CB8AC3E}">
        <p14:creationId xmlns:p14="http://schemas.microsoft.com/office/powerpoint/2010/main" val="3769635790"/>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1423851"/>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45.	Every context _sensitive language is </a:t>
            </a:r>
            <a:r>
              <a:rPr lang="en-IN" sz="2000" dirty="0" err="1">
                <a:latin typeface="+mj-lt"/>
              </a:rPr>
              <a:t>context_free</a:t>
            </a:r>
            <a:endParaRPr lang="en-IN" sz="2000" dirty="0">
              <a:latin typeface="+mj-lt"/>
            </a:endParaRPr>
          </a:p>
          <a:p>
            <a:pPr marL="468000" indent="-468000" algn="just">
              <a:lnSpc>
                <a:spcPct val="120000"/>
              </a:lnSpc>
              <a:spcBef>
                <a:spcPts val="500"/>
              </a:spcBef>
              <a:spcAft>
                <a:spcPts val="500"/>
              </a:spcAft>
            </a:pPr>
            <a:r>
              <a:rPr lang="en-IN" sz="2000" dirty="0">
                <a:latin typeface="+mj-lt"/>
              </a:rPr>
              <a:t>	(a) true </a:t>
            </a:r>
          </a:p>
          <a:p>
            <a:pPr marL="468000" indent="-468000" algn="just">
              <a:lnSpc>
                <a:spcPct val="120000"/>
              </a:lnSpc>
              <a:spcBef>
                <a:spcPts val="500"/>
              </a:spcBef>
              <a:spcAft>
                <a:spcPts val="500"/>
              </a:spcAft>
            </a:pPr>
            <a:r>
              <a:rPr lang="en-IN" sz="2000" dirty="0">
                <a:latin typeface="+mj-lt"/>
              </a:rPr>
              <a:t>	(b) false</a:t>
            </a:r>
          </a:p>
        </p:txBody>
      </p:sp>
    </p:spTree>
    <p:extLst>
      <p:ext uri="{BB962C8B-B14F-4D97-AF65-F5344CB8AC3E}">
        <p14:creationId xmlns:p14="http://schemas.microsoft.com/office/powerpoint/2010/main" val="3657060767"/>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526991"/>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46.	The repeated execution of a loop of code while waiting for an event to occur is called ____________.The CPU is not engaged in any real productive activity during this period, and the process doesn’t progress towards completion.</a:t>
            </a:r>
          </a:p>
          <a:p>
            <a:pPr marL="468000" indent="-468000" algn="just">
              <a:lnSpc>
                <a:spcPct val="120000"/>
              </a:lnSpc>
              <a:spcBef>
                <a:spcPts val="500"/>
              </a:spcBef>
              <a:spcAft>
                <a:spcPts val="500"/>
              </a:spcAft>
            </a:pPr>
            <a:r>
              <a:rPr lang="en-IN" sz="2000" dirty="0">
                <a:latin typeface="+mj-lt"/>
              </a:rPr>
              <a:t>	(a) dead lock </a:t>
            </a:r>
          </a:p>
          <a:p>
            <a:pPr marL="468000" indent="-468000" algn="just">
              <a:lnSpc>
                <a:spcPct val="120000"/>
              </a:lnSpc>
              <a:spcBef>
                <a:spcPts val="500"/>
              </a:spcBef>
              <a:spcAft>
                <a:spcPts val="500"/>
              </a:spcAft>
            </a:pPr>
            <a:r>
              <a:rPr lang="en-IN" sz="2000" dirty="0">
                <a:latin typeface="+mj-lt"/>
              </a:rPr>
              <a:t>	(b) busy waiting </a:t>
            </a:r>
          </a:p>
          <a:p>
            <a:pPr marL="468000" indent="-468000" algn="just">
              <a:lnSpc>
                <a:spcPct val="120000"/>
              </a:lnSpc>
              <a:spcBef>
                <a:spcPts val="500"/>
              </a:spcBef>
              <a:spcAft>
                <a:spcPts val="500"/>
              </a:spcAft>
            </a:pPr>
            <a:r>
              <a:rPr lang="en-IN" sz="2000" dirty="0">
                <a:latin typeface="+mj-lt"/>
              </a:rPr>
              <a:t>	(c) trap door </a:t>
            </a:r>
          </a:p>
          <a:p>
            <a:pPr marL="468000" indent="-468000" algn="just">
              <a:lnSpc>
                <a:spcPct val="120000"/>
              </a:lnSpc>
              <a:spcBef>
                <a:spcPts val="500"/>
              </a:spcBef>
              <a:spcAft>
                <a:spcPts val="500"/>
              </a:spcAft>
            </a:pPr>
            <a:r>
              <a:rPr lang="en-IN" sz="2000" dirty="0">
                <a:latin typeface="+mj-lt"/>
              </a:rPr>
              <a:t>	(d) None of these</a:t>
            </a:r>
          </a:p>
        </p:txBody>
      </p:sp>
    </p:spTree>
    <p:extLst>
      <p:ext uri="{BB962C8B-B14F-4D97-AF65-F5344CB8AC3E}">
        <p14:creationId xmlns:p14="http://schemas.microsoft.com/office/powerpoint/2010/main" val="1902831876"/>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57659"/>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47.	Transparent DBMS is defined as</a:t>
            </a:r>
          </a:p>
          <a:p>
            <a:pPr marL="468000" indent="-468000" algn="just">
              <a:lnSpc>
                <a:spcPct val="120000"/>
              </a:lnSpc>
              <a:spcBef>
                <a:spcPts val="500"/>
              </a:spcBef>
              <a:spcAft>
                <a:spcPts val="500"/>
              </a:spcAft>
            </a:pPr>
            <a:r>
              <a:rPr lang="en-IN" sz="2000" dirty="0">
                <a:latin typeface="+mj-lt"/>
              </a:rPr>
              <a:t>	(</a:t>
            </a:r>
            <a:r>
              <a:rPr lang="en-IN" sz="2000" dirty="0" smtClean="0">
                <a:latin typeface="+mj-lt"/>
              </a:rPr>
              <a:t>a)	A </a:t>
            </a:r>
            <a:r>
              <a:rPr lang="en-IN" sz="2000" dirty="0">
                <a:latin typeface="+mj-lt"/>
              </a:rPr>
              <a:t>DBMS in which there are no program or user access </a:t>
            </a:r>
            <a:r>
              <a:rPr lang="en-IN" sz="2000" dirty="0" smtClean="0">
                <a:latin typeface="+mj-lt"/>
              </a:rPr>
              <a:t>	languages</a:t>
            </a:r>
            <a:r>
              <a:rPr lang="en-IN" sz="2000" dirty="0">
                <a:latin typeface="+mj-lt"/>
              </a:rPr>
              <a:t>. </a:t>
            </a:r>
          </a:p>
          <a:p>
            <a:pPr marL="468000" indent="-468000" algn="just">
              <a:lnSpc>
                <a:spcPct val="120000"/>
              </a:lnSpc>
              <a:spcBef>
                <a:spcPts val="500"/>
              </a:spcBef>
              <a:spcAft>
                <a:spcPts val="500"/>
              </a:spcAft>
            </a:pPr>
            <a:r>
              <a:rPr lang="en-IN" sz="2000" dirty="0">
                <a:latin typeface="+mj-lt"/>
              </a:rPr>
              <a:t>	(</a:t>
            </a:r>
            <a:r>
              <a:rPr lang="en-IN" sz="2000" dirty="0" smtClean="0">
                <a:latin typeface="+mj-lt"/>
              </a:rPr>
              <a:t>b)	A </a:t>
            </a:r>
            <a:r>
              <a:rPr lang="en-IN" sz="2000" dirty="0">
                <a:latin typeface="+mj-lt"/>
              </a:rPr>
              <a:t>DBMS which has no cross file capabilities but is user </a:t>
            </a:r>
            <a:r>
              <a:rPr lang="en-IN" sz="2000" dirty="0" smtClean="0">
                <a:latin typeface="+mj-lt"/>
              </a:rPr>
              <a:t>	friendly </a:t>
            </a:r>
            <a:r>
              <a:rPr lang="en-IN" sz="2000" dirty="0">
                <a:latin typeface="+mj-lt"/>
              </a:rPr>
              <a:t>and provides user interface management. </a:t>
            </a:r>
          </a:p>
          <a:p>
            <a:pPr marL="468000" indent="-468000" algn="just">
              <a:lnSpc>
                <a:spcPct val="120000"/>
              </a:lnSpc>
              <a:spcBef>
                <a:spcPts val="500"/>
              </a:spcBef>
              <a:spcAft>
                <a:spcPts val="500"/>
              </a:spcAft>
            </a:pPr>
            <a:r>
              <a:rPr lang="en-IN" sz="2000" dirty="0">
                <a:latin typeface="+mj-lt"/>
              </a:rPr>
              <a:t>	(</a:t>
            </a:r>
            <a:r>
              <a:rPr lang="en-IN" sz="2000" dirty="0" smtClean="0">
                <a:latin typeface="+mj-lt"/>
              </a:rPr>
              <a:t>c)	A </a:t>
            </a:r>
            <a:r>
              <a:rPr lang="en-IN" sz="2000" dirty="0">
                <a:latin typeface="+mj-lt"/>
              </a:rPr>
              <a:t>DBMS which keeps its physical structure hidden from user </a:t>
            </a:r>
          </a:p>
          <a:p>
            <a:pPr marL="468000" indent="-468000" algn="just">
              <a:lnSpc>
                <a:spcPct val="120000"/>
              </a:lnSpc>
              <a:spcBef>
                <a:spcPts val="500"/>
              </a:spcBef>
              <a:spcAft>
                <a:spcPts val="500"/>
              </a:spcAft>
            </a:pPr>
            <a:r>
              <a:rPr lang="en-IN" sz="2000" dirty="0">
                <a:latin typeface="+mj-lt"/>
              </a:rPr>
              <a:t>	(</a:t>
            </a:r>
            <a:r>
              <a:rPr lang="en-IN" sz="2000" dirty="0" smtClean="0">
                <a:latin typeface="+mj-lt"/>
              </a:rPr>
              <a:t>d)	None </a:t>
            </a:r>
            <a:r>
              <a:rPr lang="en-IN" sz="2000" dirty="0">
                <a:latin typeface="+mj-lt"/>
              </a:rPr>
              <a:t>of these</a:t>
            </a:r>
          </a:p>
        </p:txBody>
      </p:sp>
    </p:spTree>
    <p:extLst>
      <p:ext uri="{BB962C8B-B14F-4D97-AF65-F5344CB8AC3E}">
        <p14:creationId xmlns:p14="http://schemas.microsoft.com/office/powerpoint/2010/main" val="4102842131"/>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3.	Are served area of the immediate access memory used to increase the running speed of the computer program.</a:t>
            </a:r>
          </a:p>
          <a:p>
            <a:pPr marL="468000" indent="-468000" algn="just">
              <a:lnSpc>
                <a:spcPct val="120000"/>
              </a:lnSpc>
              <a:spcBef>
                <a:spcPts val="500"/>
              </a:spcBef>
              <a:spcAft>
                <a:spcPts val="500"/>
              </a:spcAft>
            </a:pPr>
            <a:r>
              <a:rPr lang="en-IN" sz="2000" dirty="0">
                <a:latin typeface="+mj-lt"/>
              </a:rPr>
              <a:t>	(a) session memory </a:t>
            </a:r>
          </a:p>
          <a:p>
            <a:pPr marL="468000" indent="-468000" algn="just">
              <a:lnSpc>
                <a:spcPct val="120000"/>
              </a:lnSpc>
              <a:spcBef>
                <a:spcPts val="500"/>
              </a:spcBef>
              <a:spcAft>
                <a:spcPts val="500"/>
              </a:spcAft>
            </a:pPr>
            <a:r>
              <a:rPr lang="en-IN" sz="2000" dirty="0">
                <a:latin typeface="+mj-lt"/>
              </a:rPr>
              <a:t>	(b) bubble memory </a:t>
            </a:r>
          </a:p>
          <a:p>
            <a:pPr marL="468000" indent="-468000" algn="just">
              <a:lnSpc>
                <a:spcPct val="120000"/>
              </a:lnSpc>
              <a:spcBef>
                <a:spcPts val="500"/>
              </a:spcBef>
              <a:spcAft>
                <a:spcPts val="500"/>
              </a:spcAft>
            </a:pPr>
            <a:r>
              <a:rPr lang="en-IN" sz="2000" dirty="0">
                <a:latin typeface="+mj-lt"/>
              </a:rPr>
              <a:t>	(c) cache memory </a:t>
            </a:r>
          </a:p>
          <a:p>
            <a:pPr marL="468000" indent="-468000" algn="just">
              <a:lnSpc>
                <a:spcPct val="120000"/>
              </a:lnSpc>
              <a:spcBef>
                <a:spcPts val="500"/>
              </a:spcBef>
              <a:spcAft>
                <a:spcPts val="500"/>
              </a:spcAft>
            </a:pPr>
            <a:r>
              <a:rPr lang="en-IN" sz="2000" dirty="0">
                <a:latin typeface="+mj-lt"/>
              </a:rPr>
              <a:t>	(d) shared memory</a:t>
            </a:r>
          </a:p>
        </p:txBody>
      </p:sp>
    </p:spTree>
    <p:extLst>
      <p:ext uri="{BB962C8B-B14F-4D97-AF65-F5344CB8AC3E}">
        <p14:creationId xmlns:p14="http://schemas.microsoft.com/office/powerpoint/2010/main" val="570794494"/>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526991"/>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48.	Either all actions are carried out or none are. Users should not have to worry about the effect of incomplete transactions. DBMS ensures this by undoing the actions of incomplete transactions. This property is known as</a:t>
            </a:r>
          </a:p>
          <a:p>
            <a:pPr marL="468000" indent="-468000" algn="just">
              <a:lnSpc>
                <a:spcPct val="120000"/>
              </a:lnSpc>
              <a:spcBef>
                <a:spcPts val="500"/>
              </a:spcBef>
              <a:spcAft>
                <a:spcPts val="500"/>
              </a:spcAft>
            </a:pPr>
            <a:r>
              <a:rPr lang="en-IN" sz="2000" dirty="0">
                <a:latin typeface="+mj-lt"/>
              </a:rPr>
              <a:t>	(a) Aggregation </a:t>
            </a:r>
          </a:p>
          <a:p>
            <a:pPr marL="468000" indent="-468000" algn="just">
              <a:lnSpc>
                <a:spcPct val="120000"/>
              </a:lnSpc>
              <a:spcBef>
                <a:spcPts val="500"/>
              </a:spcBef>
              <a:spcAft>
                <a:spcPts val="500"/>
              </a:spcAft>
            </a:pPr>
            <a:r>
              <a:rPr lang="en-IN" sz="2000" dirty="0">
                <a:latin typeface="+mj-lt"/>
              </a:rPr>
              <a:t>	(b) atomicity </a:t>
            </a:r>
          </a:p>
          <a:p>
            <a:pPr marL="468000" indent="-468000" algn="just">
              <a:lnSpc>
                <a:spcPct val="120000"/>
              </a:lnSpc>
              <a:spcBef>
                <a:spcPts val="500"/>
              </a:spcBef>
              <a:spcAft>
                <a:spcPts val="500"/>
              </a:spcAft>
            </a:pPr>
            <a:r>
              <a:rPr lang="en-IN" sz="2000" dirty="0">
                <a:latin typeface="+mj-lt"/>
              </a:rPr>
              <a:t>	(c) association </a:t>
            </a:r>
          </a:p>
          <a:p>
            <a:pPr marL="468000" indent="-468000" algn="just">
              <a:lnSpc>
                <a:spcPct val="120000"/>
              </a:lnSpc>
              <a:spcBef>
                <a:spcPts val="500"/>
              </a:spcBef>
              <a:spcAft>
                <a:spcPts val="500"/>
              </a:spcAft>
            </a:pPr>
            <a:r>
              <a:rPr lang="en-IN" sz="2000" dirty="0">
                <a:latin typeface="+mj-lt"/>
              </a:rPr>
              <a:t>	(d) data </a:t>
            </a:r>
            <a:r>
              <a:rPr lang="en-IN" sz="2000" dirty="0" smtClean="0">
                <a:latin typeface="+mj-lt"/>
              </a:rPr>
              <a:t>integrity</a:t>
            </a:r>
            <a:endParaRPr lang="en-IN" sz="2000" dirty="0">
              <a:latin typeface="+mj-lt"/>
            </a:endParaRPr>
          </a:p>
        </p:txBody>
      </p:sp>
    </p:spTree>
    <p:extLst>
      <p:ext uri="{BB962C8B-B14F-4D97-AF65-F5344CB8AC3E}">
        <p14:creationId xmlns:p14="http://schemas.microsoft.com/office/powerpoint/2010/main" val="2610077064"/>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265655"/>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49.	____________ algorithms determines where in available to load a program. Common methods are first fit, next fit, best fit. ____________ algorithm are used when memory is full , and one process (or part of a process) needs to be </a:t>
            </a:r>
            <a:r>
              <a:rPr lang="en-IN" sz="2000" dirty="0" err="1">
                <a:latin typeface="+mj-lt"/>
              </a:rPr>
              <a:t>swaped</a:t>
            </a:r>
            <a:r>
              <a:rPr lang="en-IN" sz="2000" dirty="0">
                <a:latin typeface="+mj-lt"/>
              </a:rPr>
              <a:t> out to accommodate a new program. The ____________ algorithm determines which are the </a:t>
            </a:r>
            <a:r>
              <a:rPr lang="en-IN" sz="2000" dirty="0" err="1">
                <a:latin typeface="+mj-lt"/>
              </a:rPr>
              <a:t>partions</a:t>
            </a:r>
            <a:r>
              <a:rPr lang="en-IN" sz="2000" dirty="0">
                <a:latin typeface="+mj-lt"/>
              </a:rPr>
              <a:t> to be </a:t>
            </a:r>
            <a:r>
              <a:rPr lang="en-IN" sz="2000" dirty="0" err="1">
                <a:latin typeface="+mj-lt"/>
              </a:rPr>
              <a:t>swaped</a:t>
            </a:r>
            <a:r>
              <a:rPr lang="en-IN" sz="2000" dirty="0">
                <a:latin typeface="+mj-lt"/>
              </a:rPr>
              <a:t> out.</a:t>
            </a:r>
          </a:p>
          <a:p>
            <a:pPr marL="468000" indent="-468000" algn="just">
              <a:lnSpc>
                <a:spcPct val="120000"/>
              </a:lnSpc>
              <a:spcBef>
                <a:spcPts val="500"/>
              </a:spcBef>
              <a:spcAft>
                <a:spcPts val="500"/>
              </a:spcAft>
            </a:pPr>
            <a:r>
              <a:rPr lang="en-IN" sz="2000" dirty="0">
                <a:latin typeface="+mj-lt"/>
              </a:rPr>
              <a:t>	(a) placement, placement, replacement</a:t>
            </a:r>
          </a:p>
          <a:p>
            <a:pPr marL="468000" indent="-468000" algn="just">
              <a:lnSpc>
                <a:spcPct val="120000"/>
              </a:lnSpc>
              <a:spcBef>
                <a:spcPts val="500"/>
              </a:spcBef>
              <a:spcAft>
                <a:spcPts val="500"/>
              </a:spcAft>
            </a:pPr>
            <a:r>
              <a:rPr lang="en-IN" sz="2000" dirty="0">
                <a:latin typeface="+mj-lt"/>
              </a:rPr>
              <a:t>	(b) replacement, placement, placement</a:t>
            </a:r>
          </a:p>
          <a:p>
            <a:pPr marL="468000" indent="-468000" algn="just">
              <a:lnSpc>
                <a:spcPct val="120000"/>
              </a:lnSpc>
              <a:spcBef>
                <a:spcPts val="500"/>
              </a:spcBef>
              <a:spcAft>
                <a:spcPts val="500"/>
              </a:spcAft>
            </a:pPr>
            <a:r>
              <a:rPr lang="en-IN" sz="2000" dirty="0">
                <a:latin typeface="+mj-lt"/>
              </a:rPr>
              <a:t>	(c) replacement, placement, replacement</a:t>
            </a:r>
          </a:p>
          <a:p>
            <a:pPr marL="468000" indent="-468000" algn="just">
              <a:lnSpc>
                <a:spcPct val="120000"/>
              </a:lnSpc>
              <a:spcBef>
                <a:spcPts val="500"/>
              </a:spcBef>
              <a:spcAft>
                <a:spcPts val="500"/>
              </a:spcAft>
            </a:pPr>
            <a:r>
              <a:rPr lang="en-IN" sz="2000" dirty="0">
                <a:latin typeface="+mj-lt"/>
              </a:rPr>
              <a:t>	(d) placement, replacement, replacement</a:t>
            </a:r>
          </a:p>
        </p:txBody>
      </p:sp>
    </p:spTree>
    <p:extLst>
      <p:ext uri="{BB962C8B-B14F-4D97-AF65-F5344CB8AC3E}">
        <p14:creationId xmlns:p14="http://schemas.microsoft.com/office/powerpoint/2010/main" val="964959488"/>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53184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50.	Trap door is a secret undocumented entry point into a program used to grant access without normal methods of access authentication. A trap is a software interrupt, usually the result of an error condition.</a:t>
            </a:r>
          </a:p>
          <a:p>
            <a:pPr marL="468000" indent="-468000" algn="just">
              <a:lnSpc>
                <a:spcPct val="120000"/>
              </a:lnSpc>
              <a:spcBef>
                <a:spcPts val="500"/>
              </a:spcBef>
              <a:spcAft>
                <a:spcPts val="500"/>
              </a:spcAft>
            </a:pPr>
            <a:r>
              <a:rPr lang="en-IN" sz="2000" dirty="0">
                <a:latin typeface="+mj-lt"/>
              </a:rPr>
              <a:t>	(a) true </a:t>
            </a:r>
          </a:p>
          <a:p>
            <a:pPr marL="468000" indent="-468000" algn="just">
              <a:lnSpc>
                <a:spcPct val="120000"/>
              </a:lnSpc>
              <a:spcBef>
                <a:spcPts val="500"/>
              </a:spcBef>
              <a:spcAft>
                <a:spcPts val="500"/>
              </a:spcAft>
            </a:pPr>
            <a:r>
              <a:rPr lang="en-IN" sz="2000" dirty="0">
                <a:latin typeface="+mj-lt"/>
              </a:rPr>
              <a:t>	(b) </a:t>
            </a:r>
            <a:r>
              <a:rPr lang="en-IN" sz="2000" dirty="0" smtClean="0">
                <a:latin typeface="+mj-lt"/>
              </a:rPr>
              <a:t>false</a:t>
            </a:r>
            <a:endParaRPr lang="en-IN" sz="2000" dirty="0">
              <a:latin typeface="+mj-lt"/>
            </a:endParaRPr>
          </a:p>
        </p:txBody>
      </p:sp>
    </p:spTree>
    <p:extLst>
      <p:ext uri="{BB962C8B-B14F-4D97-AF65-F5344CB8AC3E}">
        <p14:creationId xmlns:p14="http://schemas.microsoft.com/office/powerpoint/2010/main" val="3527065830"/>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latin typeface="+mj-lt"/>
              </a:rPr>
              <a:t>51.</a:t>
            </a:r>
            <a:r>
              <a:rPr lang="en-IN" sz="2000" dirty="0">
                <a:latin typeface="+mj-lt"/>
              </a:rPr>
              <a:t>	In recursive implementations which of the following is true for saving the state of the steps</a:t>
            </a:r>
          </a:p>
          <a:p>
            <a:pPr marL="468000" indent="-468000" algn="just">
              <a:lnSpc>
                <a:spcPct val="120000"/>
              </a:lnSpc>
              <a:spcBef>
                <a:spcPts val="500"/>
              </a:spcBef>
              <a:spcAft>
                <a:spcPts val="500"/>
              </a:spcAft>
            </a:pPr>
            <a:r>
              <a:rPr lang="en-IN" sz="2000" dirty="0">
                <a:latin typeface="+mj-lt"/>
              </a:rPr>
              <a:t>	(a) as full state on the stack</a:t>
            </a:r>
          </a:p>
          <a:p>
            <a:pPr marL="468000" indent="-468000" algn="just">
              <a:lnSpc>
                <a:spcPct val="120000"/>
              </a:lnSpc>
              <a:spcBef>
                <a:spcPts val="500"/>
              </a:spcBef>
              <a:spcAft>
                <a:spcPts val="500"/>
              </a:spcAft>
            </a:pPr>
            <a:r>
              <a:rPr lang="en-IN" sz="2000" dirty="0">
                <a:latin typeface="+mj-lt"/>
              </a:rPr>
              <a:t>	(b) as reversible action on the stack</a:t>
            </a:r>
          </a:p>
          <a:p>
            <a:pPr marL="468000" indent="-468000" algn="just">
              <a:lnSpc>
                <a:spcPct val="120000"/>
              </a:lnSpc>
              <a:spcBef>
                <a:spcPts val="500"/>
              </a:spcBef>
              <a:spcAft>
                <a:spcPts val="500"/>
              </a:spcAft>
            </a:pPr>
            <a:r>
              <a:rPr lang="en-IN" sz="2000" dirty="0">
                <a:latin typeface="+mj-lt"/>
              </a:rPr>
              <a:t>	(c) both a and b</a:t>
            </a:r>
          </a:p>
          <a:p>
            <a:pPr marL="468000" indent="-468000" algn="just">
              <a:lnSpc>
                <a:spcPct val="120000"/>
              </a:lnSpc>
              <a:spcBef>
                <a:spcPts val="500"/>
              </a:spcBef>
              <a:spcAft>
                <a:spcPts val="500"/>
              </a:spcAft>
            </a:pPr>
            <a:r>
              <a:rPr lang="en-IN" sz="2000" dirty="0">
                <a:latin typeface="+mj-lt"/>
              </a:rPr>
              <a:t>	(d) None of these</a:t>
            </a:r>
          </a:p>
        </p:txBody>
      </p:sp>
    </p:spTree>
    <p:extLst>
      <p:ext uri="{BB962C8B-B14F-4D97-AF65-F5344CB8AC3E}">
        <p14:creationId xmlns:p14="http://schemas.microsoft.com/office/powerpoint/2010/main" val="2117905977"/>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949525"/>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latin typeface="+mj-lt"/>
              </a:rPr>
              <a:t>52.</a:t>
            </a:r>
            <a:r>
              <a:rPr lang="en-IN" sz="2000" dirty="0">
                <a:latin typeface="+mj-lt"/>
              </a:rPr>
              <a:t>	Which of the following involves context switch?</a:t>
            </a:r>
          </a:p>
          <a:p>
            <a:pPr marL="468000" indent="-468000" algn="just">
              <a:lnSpc>
                <a:spcPct val="120000"/>
              </a:lnSpc>
              <a:spcBef>
                <a:spcPts val="500"/>
              </a:spcBef>
              <a:spcAft>
                <a:spcPts val="500"/>
              </a:spcAft>
            </a:pPr>
            <a:r>
              <a:rPr lang="en-IN" sz="2000" dirty="0">
                <a:latin typeface="+mj-lt"/>
              </a:rPr>
              <a:t>	(a) </a:t>
            </a:r>
            <a:r>
              <a:rPr lang="en-IN" sz="2000" dirty="0" err="1">
                <a:latin typeface="+mj-lt"/>
              </a:rPr>
              <a:t>previliged</a:t>
            </a:r>
            <a:r>
              <a:rPr lang="en-IN" sz="2000" dirty="0">
                <a:latin typeface="+mj-lt"/>
              </a:rPr>
              <a:t> instruction</a:t>
            </a:r>
          </a:p>
          <a:p>
            <a:pPr marL="468000" indent="-468000" algn="just">
              <a:lnSpc>
                <a:spcPct val="120000"/>
              </a:lnSpc>
              <a:spcBef>
                <a:spcPts val="500"/>
              </a:spcBef>
              <a:spcAft>
                <a:spcPts val="500"/>
              </a:spcAft>
            </a:pPr>
            <a:r>
              <a:rPr lang="en-IN" sz="2000" dirty="0">
                <a:latin typeface="+mj-lt"/>
              </a:rPr>
              <a:t>	(b) floating point exception</a:t>
            </a:r>
          </a:p>
          <a:p>
            <a:pPr marL="468000" indent="-468000" algn="just">
              <a:lnSpc>
                <a:spcPct val="120000"/>
              </a:lnSpc>
              <a:spcBef>
                <a:spcPts val="500"/>
              </a:spcBef>
              <a:spcAft>
                <a:spcPts val="500"/>
              </a:spcAft>
            </a:pPr>
            <a:r>
              <a:rPr lang="en-IN" sz="2000" dirty="0">
                <a:latin typeface="+mj-lt"/>
              </a:rPr>
              <a:t>	(c) system calls</a:t>
            </a:r>
          </a:p>
          <a:p>
            <a:pPr marL="468000" indent="-468000" algn="just">
              <a:lnSpc>
                <a:spcPct val="120000"/>
              </a:lnSpc>
              <a:spcBef>
                <a:spcPts val="500"/>
              </a:spcBef>
              <a:spcAft>
                <a:spcPts val="500"/>
              </a:spcAft>
            </a:pPr>
            <a:r>
              <a:rPr lang="en-IN" sz="2000" dirty="0">
                <a:latin typeface="+mj-lt"/>
              </a:rPr>
              <a:t>	(d) all</a:t>
            </a:r>
          </a:p>
          <a:p>
            <a:pPr marL="468000" indent="-468000" algn="just">
              <a:lnSpc>
                <a:spcPct val="120000"/>
              </a:lnSpc>
              <a:spcBef>
                <a:spcPts val="500"/>
              </a:spcBef>
              <a:spcAft>
                <a:spcPts val="500"/>
              </a:spcAft>
            </a:pPr>
            <a:r>
              <a:rPr lang="en-IN" sz="2000" dirty="0">
                <a:latin typeface="+mj-lt"/>
              </a:rPr>
              <a:t>	(e) None of these</a:t>
            </a:r>
          </a:p>
        </p:txBody>
      </p:sp>
    </p:spTree>
    <p:extLst>
      <p:ext uri="{BB962C8B-B14F-4D97-AF65-F5344CB8AC3E}">
        <p14:creationId xmlns:p14="http://schemas.microsoft.com/office/powerpoint/2010/main" val="2499817736"/>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latin typeface="+mj-lt"/>
              </a:rPr>
              <a:t>53.</a:t>
            </a:r>
            <a:r>
              <a:rPr lang="en-IN" sz="2000" dirty="0">
                <a:latin typeface="+mj-lt"/>
              </a:rPr>
              <a:t>	Piggy backing is a technique for</a:t>
            </a:r>
          </a:p>
          <a:p>
            <a:pPr marL="468000" indent="-468000" algn="just">
              <a:lnSpc>
                <a:spcPct val="120000"/>
              </a:lnSpc>
              <a:spcBef>
                <a:spcPts val="500"/>
              </a:spcBef>
              <a:spcAft>
                <a:spcPts val="500"/>
              </a:spcAft>
            </a:pPr>
            <a:r>
              <a:rPr lang="en-IN" sz="2000" dirty="0">
                <a:latin typeface="+mj-lt"/>
              </a:rPr>
              <a:t>	(a) acknowledge</a:t>
            </a:r>
          </a:p>
          <a:p>
            <a:pPr marL="468000" indent="-468000" algn="just">
              <a:lnSpc>
                <a:spcPct val="120000"/>
              </a:lnSpc>
              <a:spcBef>
                <a:spcPts val="500"/>
              </a:spcBef>
              <a:spcAft>
                <a:spcPts val="500"/>
              </a:spcAft>
            </a:pPr>
            <a:r>
              <a:rPr lang="en-IN" sz="2000" dirty="0">
                <a:latin typeface="+mj-lt"/>
              </a:rPr>
              <a:t>	(b) sequence</a:t>
            </a:r>
          </a:p>
          <a:p>
            <a:pPr marL="468000" indent="-468000" algn="just">
              <a:lnSpc>
                <a:spcPct val="120000"/>
              </a:lnSpc>
              <a:spcBef>
                <a:spcPts val="500"/>
              </a:spcBef>
              <a:spcAft>
                <a:spcPts val="500"/>
              </a:spcAft>
            </a:pPr>
            <a:r>
              <a:rPr lang="en-IN" sz="2000" dirty="0">
                <a:latin typeface="+mj-lt"/>
              </a:rPr>
              <a:t>	(c) flow control</a:t>
            </a:r>
          </a:p>
          <a:p>
            <a:pPr marL="468000" indent="-468000" algn="just">
              <a:lnSpc>
                <a:spcPct val="120000"/>
              </a:lnSpc>
              <a:spcBef>
                <a:spcPts val="500"/>
              </a:spcBef>
              <a:spcAft>
                <a:spcPts val="500"/>
              </a:spcAft>
            </a:pPr>
            <a:r>
              <a:rPr lang="en-IN" sz="2000" dirty="0">
                <a:latin typeface="+mj-lt"/>
              </a:rPr>
              <a:t>	(d) retransmission</a:t>
            </a:r>
          </a:p>
        </p:txBody>
      </p:sp>
    </p:spTree>
    <p:extLst>
      <p:ext uri="{BB962C8B-B14F-4D97-AF65-F5344CB8AC3E}">
        <p14:creationId xmlns:p14="http://schemas.microsoft.com/office/powerpoint/2010/main" val="4235353468"/>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90617"/>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latin typeface="+mj-lt"/>
              </a:rPr>
              <a:t>54.</a:t>
            </a:r>
            <a:r>
              <a:rPr lang="en-IN" sz="2000" dirty="0">
                <a:latin typeface="+mj-lt"/>
              </a:rPr>
              <a:t>	A functional dependency XY is ____________ dependency if removal of any attribute A from X means that the dependency does not hold any more</a:t>
            </a:r>
          </a:p>
          <a:p>
            <a:pPr marL="468000" indent="-468000" algn="just">
              <a:lnSpc>
                <a:spcPct val="120000"/>
              </a:lnSpc>
              <a:spcBef>
                <a:spcPts val="500"/>
              </a:spcBef>
              <a:spcAft>
                <a:spcPts val="500"/>
              </a:spcAft>
            </a:pPr>
            <a:r>
              <a:rPr lang="en-IN" sz="2000" dirty="0">
                <a:latin typeface="+mj-lt"/>
              </a:rPr>
              <a:t>	(a) full functional</a:t>
            </a:r>
          </a:p>
          <a:p>
            <a:pPr marL="468000" indent="-468000" algn="just">
              <a:lnSpc>
                <a:spcPct val="120000"/>
              </a:lnSpc>
              <a:spcBef>
                <a:spcPts val="500"/>
              </a:spcBef>
              <a:spcAft>
                <a:spcPts val="500"/>
              </a:spcAft>
            </a:pPr>
            <a:r>
              <a:rPr lang="en-IN" sz="2000" dirty="0">
                <a:latin typeface="+mj-lt"/>
              </a:rPr>
              <a:t>	(b) multi valued</a:t>
            </a:r>
          </a:p>
          <a:p>
            <a:pPr marL="468000" indent="-468000" algn="just">
              <a:lnSpc>
                <a:spcPct val="120000"/>
              </a:lnSpc>
              <a:spcBef>
                <a:spcPts val="500"/>
              </a:spcBef>
              <a:spcAft>
                <a:spcPts val="500"/>
              </a:spcAft>
            </a:pPr>
            <a:r>
              <a:rPr lang="en-IN" sz="2000" dirty="0">
                <a:latin typeface="+mj-lt"/>
              </a:rPr>
              <a:t>	(c) single valued</a:t>
            </a:r>
          </a:p>
          <a:p>
            <a:pPr marL="468000" indent="-468000" algn="just">
              <a:lnSpc>
                <a:spcPct val="120000"/>
              </a:lnSpc>
              <a:spcBef>
                <a:spcPts val="500"/>
              </a:spcBef>
              <a:spcAft>
                <a:spcPts val="500"/>
              </a:spcAft>
            </a:pPr>
            <a:r>
              <a:rPr lang="en-IN" sz="2000" dirty="0">
                <a:latin typeface="+mj-lt"/>
              </a:rPr>
              <a:t>	(d) None of these</a:t>
            </a:r>
          </a:p>
        </p:txBody>
      </p:sp>
    </p:spTree>
    <p:extLst>
      <p:ext uri="{BB962C8B-B14F-4D97-AF65-F5344CB8AC3E}">
        <p14:creationId xmlns:p14="http://schemas.microsoft.com/office/powerpoint/2010/main" val="1273532675"/>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90617"/>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latin typeface="+mj-lt"/>
              </a:rPr>
              <a:t>55.</a:t>
            </a:r>
            <a:r>
              <a:rPr lang="en-IN" sz="2000" dirty="0">
                <a:latin typeface="+mj-lt"/>
              </a:rPr>
              <a:t>	A relation schema R is in BCNF if it is in ____________ and satisfies an additional constraints that for every functional dependency XY,X must be a candidate key</a:t>
            </a:r>
          </a:p>
          <a:p>
            <a:pPr marL="468000" indent="-468000" algn="just">
              <a:lnSpc>
                <a:spcPct val="120000"/>
              </a:lnSpc>
              <a:spcBef>
                <a:spcPts val="500"/>
              </a:spcBef>
              <a:spcAft>
                <a:spcPts val="500"/>
              </a:spcAft>
            </a:pPr>
            <a:r>
              <a:rPr lang="en-IN" sz="2000" dirty="0">
                <a:latin typeface="+mj-lt"/>
              </a:rPr>
              <a:t>	(a) 1 NF</a:t>
            </a:r>
          </a:p>
          <a:p>
            <a:pPr marL="468000" indent="-468000" algn="just">
              <a:lnSpc>
                <a:spcPct val="120000"/>
              </a:lnSpc>
              <a:spcBef>
                <a:spcPts val="500"/>
              </a:spcBef>
              <a:spcAft>
                <a:spcPts val="500"/>
              </a:spcAft>
            </a:pPr>
            <a:r>
              <a:rPr lang="en-IN" sz="2000" dirty="0">
                <a:latin typeface="+mj-lt"/>
              </a:rPr>
              <a:t>	(b) 2 NF</a:t>
            </a:r>
          </a:p>
          <a:p>
            <a:pPr marL="468000" indent="-468000" algn="just">
              <a:lnSpc>
                <a:spcPct val="120000"/>
              </a:lnSpc>
              <a:spcBef>
                <a:spcPts val="500"/>
              </a:spcBef>
              <a:spcAft>
                <a:spcPts val="500"/>
              </a:spcAft>
            </a:pPr>
            <a:r>
              <a:rPr lang="en-IN" sz="2000" dirty="0">
                <a:latin typeface="+mj-lt"/>
              </a:rPr>
              <a:t>	(c) 3 NF</a:t>
            </a:r>
          </a:p>
          <a:p>
            <a:pPr marL="468000" indent="-468000" algn="just">
              <a:lnSpc>
                <a:spcPct val="120000"/>
              </a:lnSpc>
              <a:spcBef>
                <a:spcPts val="500"/>
              </a:spcBef>
              <a:spcAft>
                <a:spcPts val="500"/>
              </a:spcAft>
            </a:pPr>
            <a:r>
              <a:rPr lang="en-IN" sz="2000" dirty="0">
                <a:latin typeface="+mj-lt"/>
              </a:rPr>
              <a:t>	(d) 5 NF</a:t>
            </a:r>
          </a:p>
        </p:txBody>
      </p:sp>
    </p:spTree>
    <p:extLst>
      <p:ext uri="{BB962C8B-B14F-4D97-AF65-F5344CB8AC3E}">
        <p14:creationId xmlns:p14="http://schemas.microsoft.com/office/powerpoint/2010/main" val="3349264807"/>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90617"/>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latin typeface="+mj-lt"/>
              </a:rPr>
              <a:t>56.</a:t>
            </a:r>
            <a:r>
              <a:rPr lang="en-IN" sz="2000" dirty="0">
                <a:latin typeface="+mj-lt"/>
              </a:rPr>
              <a:t>	A ____________ sub query can be easily identified if it contains any references to the parent sub query columns in the ____________ clause</a:t>
            </a:r>
          </a:p>
          <a:p>
            <a:pPr marL="468000" indent="-468000" algn="just">
              <a:lnSpc>
                <a:spcPct val="120000"/>
              </a:lnSpc>
              <a:spcBef>
                <a:spcPts val="500"/>
              </a:spcBef>
              <a:spcAft>
                <a:spcPts val="500"/>
              </a:spcAft>
            </a:pPr>
            <a:r>
              <a:rPr lang="en-IN" sz="2000" dirty="0">
                <a:latin typeface="+mj-lt"/>
              </a:rPr>
              <a:t>	(a) correlated, WHERE</a:t>
            </a:r>
          </a:p>
          <a:p>
            <a:pPr marL="468000" indent="-468000" algn="just">
              <a:lnSpc>
                <a:spcPct val="120000"/>
              </a:lnSpc>
              <a:spcBef>
                <a:spcPts val="500"/>
              </a:spcBef>
              <a:spcAft>
                <a:spcPts val="500"/>
              </a:spcAft>
            </a:pPr>
            <a:r>
              <a:rPr lang="en-IN" sz="2000" dirty="0">
                <a:latin typeface="+mj-lt"/>
              </a:rPr>
              <a:t>	(b) nested, SELECT</a:t>
            </a:r>
          </a:p>
          <a:p>
            <a:pPr marL="468000" indent="-468000" algn="just">
              <a:lnSpc>
                <a:spcPct val="120000"/>
              </a:lnSpc>
              <a:spcBef>
                <a:spcPts val="500"/>
              </a:spcBef>
              <a:spcAft>
                <a:spcPts val="500"/>
              </a:spcAft>
            </a:pPr>
            <a:r>
              <a:rPr lang="en-IN" sz="2000" dirty="0">
                <a:latin typeface="+mj-lt"/>
              </a:rPr>
              <a:t>	(c) correlated, SELECT</a:t>
            </a:r>
          </a:p>
          <a:p>
            <a:pPr marL="468000" indent="-468000" algn="just">
              <a:lnSpc>
                <a:spcPct val="120000"/>
              </a:lnSpc>
              <a:spcBef>
                <a:spcPts val="500"/>
              </a:spcBef>
              <a:spcAft>
                <a:spcPts val="500"/>
              </a:spcAft>
            </a:pPr>
            <a:r>
              <a:rPr lang="en-IN" sz="2000" dirty="0">
                <a:latin typeface="+mj-lt"/>
              </a:rPr>
              <a:t>	(d) None of these</a:t>
            </a:r>
          </a:p>
        </p:txBody>
      </p:sp>
    </p:spTree>
    <p:extLst>
      <p:ext uri="{BB962C8B-B14F-4D97-AF65-F5344CB8AC3E}">
        <p14:creationId xmlns:p14="http://schemas.microsoft.com/office/powerpoint/2010/main" val="990563274"/>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latin typeface="+mj-lt"/>
              </a:rPr>
              <a:t>57.</a:t>
            </a:r>
            <a:r>
              <a:rPr lang="en-IN" sz="2000" dirty="0">
                <a:latin typeface="+mj-lt"/>
              </a:rPr>
              <a:t>	Hybrid devise that combines the features of both bridge and router is known as</a:t>
            </a:r>
          </a:p>
          <a:p>
            <a:pPr marL="468000" indent="-468000" algn="just">
              <a:lnSpc>
                <a:spcPct val="120000"/>
              </a:lnSpc>
              <a:spcBef>
                <a:spcPts val="500"/>
              </a:spcBef>
              <a:spcAft>
                <a:spcPts val="500"/>
              </a:spcAft>
            </a:pPr>
            <a:r>
              <a:rPr lang="en-IN" sz="2000" dirty="0">
                <a:latin typeface="+mj-lt"/>
              </a:rPr>
              <a:t>	(a) router </a:t>
            </a:r>
          </a:p>
          <a:p>
            <a:pPr marL="468000" indent="-468000" algn="just">
              <a:lnSpc>
                <a:spcPct val="120000"/>
              </a:lnSpc>
              <a:spcBef>
                <a:spcPts val="500"/>
              </a:spcBef>
              <a:spcAft>
                <a:spcPts val="500"/>
              </a:spcAft>
            </a:pPr>
            <a:r>
              <a:rPr lang="en-IN" sz="2000" dirty="0">
                <a:latin typeface="+mj-lt"/>
              </a:rPr>
              <a:t>	(b) bridge </a:t>
            </a:r>
          </a:p>
          <a:p>
            <a:pPr marL="468000" indent="-468000" algn="just">
              <a:lnSpc>
                <a:spcPct val="120000"/>
              </a:lnSpc>
              <a:spcBef>
                <a:spcPts val="500"/>
              </a:spcBef>
              <a:spcAft>
                <a:spcPts val="500"/>
              </a:spcAft>
            </a:pPr>
            <a:r>
              <a:rPr lang="en-IN" sz="2000" dirty="0">
                <a:latin typeface="+mj-lt"/>
              </a:rPr>
              <a:t>	(c) hub </a:t>
            </a:r>
          </a:p>
          <a:p>
            <a:pPr marL="468000" indent="-468000" algn="just">
              <a:lnSpc>
                <a:spcPct val="120000"/>
              </a:lnSpc>
              <a:spcBef>
                <a:spcPts val="500"/>
              </a:spcBef>
              <a:spcAft>
                <a:spcPts val="500"/>
              </a:spcAft>
            </a:pPr>
            <a:r>
              <a:rPr lang="en-IN" sz="2000" dirty="0">
                <a:latin typeface="+mj-lt"/>
              </a:rPr>
              <a:t>	(d) </a:t>
            </a:r>
            <a:r>
              <a:rPr lang="en-IN" sz="2000" dirty="0" err="1">
                <a:latin typeface="+mj-lt"/>
              </a:rPr>
              <a:t>brouter</a:t>
            </a:r>
            <a:endParaRPr lang="en-IN" sz="2000" dirty="0">
              <a:latin typeface="+mj-lt"/>
            </a:endParaRPr>
          </a:p>
        </p:txBody>
      </p:sp>
    </p:spTree>
    <p:extLst>
      <p:ext uri="{BB962C8B-B14F-4D97-AF65-F5344CB8AC3E}">
        <p14:creationId xmlns:p14="http://schemas.microsoft.com/office/powerpoint/2010/main" val="4154777240"/>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4.	A small subnet that sit between a trusted internal network and an un trusted external network, such as the public internet.</a:t>
            </a:r>
          </a:p>
          <a:p>
            <a:pPr marL="468000" indent="-468000" algn="just">
              <a:lnSpc>
                <a:spcPct val="120000"/>
              </a:lnSpc>
              <a:spcBef>
                <a:spcPts val="500"/>
              </a:spcBef>
              <a:spcAft>
                <a:spcPts val="500"/>
              </a:spcAft>
            </a:pPr>
            <a:r>
              <a:rPr lang="en-IN" sz="2000" dirty="0">
                <a:latin typeface="+mj-lt"/>
              </a:rPr>
              <a:t>	(a) LAN </a:t>
            </a:r>
          </a:p>
          <a:p>
            <a:pPr marL="468000" indent="-468000" algn="just">
              <a:lnSpc>
                <a:spcPct val="120000"/>
              </a:lnSpc>
              <a:spcBef>
                <a:spcPts val="500"/>
              </a:spcBef>
              <a:spcAft>
                <a:spcPts val="500"/>
              </a:spcAft>
            </a:pPr>
            <a:r>
              <a:rPr lang="en-IN" sz="2000" dirty="0">
                <a:latin typeface="+mj-lt"/>
              </a:rPr>
              <a:t>	(b) MAN </a:t>
            </a:r>
          </a:p>
          <a:p>
            <a:pPr marL="468000" indent="-468000" algn="just">
              <a:lnSpc>
                <a:spcPct val="120000"/>
              </a:lnSpc>
              <a:spcBef>
                <a:spcPts val="500"/>
              </a:spcBef>
              <a:spcAft>
                <a:spcPts val="500"/>
              </a:spcAft>
            </a:pPr>
            <a:r>
              <a:rPr lang="en-IN" sz="2000" dirty="0">
                <a:latin typeface="+mj-lt"/>
              </a:rPr>
              <a:t>	(c) WAN </a:t>
            </a:r>
          </a:p>
          <a:p>
            <a:pPr marL="468000" indent="-468000" algn="just">
              <a:lnSpc>
                <a:spcPct val="120000"/>
              </a:lnSpc>
              <a:spcBef>
                <a:spcPts val="500"/>
              </a:spcBef>
              <a:spcAft>
                <a:spcPts val="500"/>
              </a:spcAft>
            </a:pPr>
            <a:r>
              <a:rPr lang="en-IN" sz="2000" dirty="0">
                <a:latin typeface="+mj-lt"/>
              </a:rPr>
              <a:t>	(d) DMZ</a:t>
            </a:r>
          </a:p>
        </p:txBody>
      </p:sp>
    </p:spTree>
    <p:extLst>
      <p:ext uri="{BB962C8B-B14F-4D97-AF65-F5344CB8AC3E}">
        <p14:creationId xmlns:p14="http://schemas.microsoft.com/office/powerpoint/2010/main" val="1343976667"/>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latin typeface="+mj-lt"/>
              </a:rPr>
              <a:t>58.</a:t>
            </a:r>
            <a:r>
              <a:rPr lang="en-IN" sz="2000" dirty="0">
                <a:latin typeface="+mj-lt"/>
              </a:rPr>
              <a:t>	Which of the following is the most crucial phase of SDLC?</a:t>
            </a:r>
          </a:p>
          <a:p>
            <a:pPr marL="468000" indent="-468000" algn="just">
              <a:lnSpc>
                <a:spcPct val="120000"/>
              </a:lnSpc>
              <a:spcBef>
                <a:spcPts val="500"/>
              </a:spcBef>
              <a:spcAft>
                <a:spcPts val="500"/>
              </a:spcAft>
            </a:pPr>
            <a:r>
              <a:rPr lang="en-IN" sz="2000" dirty="0">
                <a:latin typeface="+mj-lt"/>
              </a:rPr>
              <a:t>	(a) testing </a:t>
            </a:r>
          </a:p>
          <a:p>
            <a:pPr marL="468000" indent="-468000" algn="just">
              <a:lnSpc>
                <a:spcPct val="120000"/>
              </a:lnSpc>
              <a:spcBef>
                <a:spcPts val="500"/>
              </a:spcBef>
              <a:spcAft>
                <a:spcPts val="500"/>
              </a:spcAft>
            </a:pPr>
            <a:r>
              <a:rPr lang="en-IN" sz="2000" dirty="0">
                <a:latin typeface="+mj-lt"/>
              </a:rPr>
              <a:t>	(b) code generation </a:t>
            </a:r>
          </a:p>
          <a:p>
            <a:pPr marL="468000" indent="-468000" algn="just">
              <a:lnSpc>
                <a:spcPct val="120000"/>
              </a:lnSpc>
              <a:spcBef>
                <a:spcPts val="500"/>
              </a:spcBef>
              <a:spcAft>
                <a:spcPts val="500"/>
              </a:spcAft>
            </a:pPr>
            <a:r>
              <a:rPr lang="en-IN" sz="2000" dirty="0">
                <a:latin typeface="+mj-lt"/>
              </a:rPr>
              <a:t>	(c) </a:t>
            </a:r>
            <a:r>
              <a:rPr lang="en-IN" sz="2000" dirty="0" err="1">
                <a:latin typeface="+mj-lt"/>
              </a:rPr>
              <a:t>analysys</a:t>
            </a:r>
            <a:r>
              <a:rPr lang="en-IN" sz="2000" dirty="0">
                <a:latin typeface="+mj-lt"/>
              </a:rPr>
              <a:t> and design </a:t>
            </a:r>
          </a:p>
          <a:p>
            <a:pPr marL="468000" indent="-468000" algn="just">
              <a:lnSpc>
                <a:spcPct val="120000"/>
              </a:lnSpc>
              <a:spcBef>
                <a:spcPts val="500"/>
              </a:spcBef>
              <a:spcAft>
                <a:spcPts val="500"/>
              </a:spcAft>
            </a:pPr>
            <a:r>
              <a:rPr lang="en-IN" sz="2000" dirty="0">
                <a:latin typeface="+mj-lt"/>
              </a:rPr>
              <a:t>	(d) implementation</a:t>
            </a:r>
          </a:p>
        </p:txBody>
      </p:sp>
    </p:spTree>
    <p:extLst>
      <p:ext uri="{BB962C8B-B14F-4D97-AF65-F5344CB8AC3E}">
        <p14:creationId xmlns:p14="http://schemas.microsoft.com/office/powerpoint/2010/main" val="775611685"/>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latin typeface="+mj-lt"/>
              </a:rPr>
              <a:t>59.</a:t>
            </a:r>
            <a:r>
              <a:rPr lang="en-IN" sz="2000" dirty="0">
                <a:latin typeface="+mj-lt"/>
              </a:rPr>
              <a:t>	To send a data packet using datagram ,connection will be established</a:t>
            </a:r>
          </a:p>
          <a:p>
            <a:pPr marL="468000" indent="-468000" algn="just">
              <a:lnSpc>
                <a:spcPct val="120000"/>
              </a:lnSpc>
              <a:spcBef>
                <a:spcPts val="500"/>
              </a:spcBef>
              <a:spcAft>
                <a:spcPts val="500"/>
              </a:spcAft>
            </a:pPr>
            <a:r>
              <a:rPr lang="en-IN" sz="2000" dirty="0">
                <a:latin typeface="+mj-lt"/>
              </a:rPr>
              <a:t>	(a) no connection is required</a:t>
            </a:r>
          </a:p>
          <a:p>
            <a:pPr marL="468000" indent="-468000" algn="just">
              <a:lnSpc>
                <a:spcPct val="120000"/>
              </a:lnSpc>
              <a:spcBef>
                <a:spcPts val="500"/>
              </a:spcBef>
              <a:spcAft>
                <a:spcPts val="500"/>
              </a:spcAft>
            </a:pPr>
            <a:r>
              <a:rPr lang="en-IN" sz="2000" dirty="0">
                <a:latin typeface="+mj-lt"/>
              </a:rPr>
              <a:t>	(b) connection is not established before data transmission</a:t>
            </a:r>
          </a:p>
          <a:p>
            <a:pPr marL="468000" indent="-468000" algn="just">
              <a:lnSpc>
                <a:spcPct val="120000"/>
              </a:lnSpc>
              <a:spcBef>
                <a:spcPts val="500"/>
              </a:spcBef>
              <a:spcAft>
                <a:spcPts val="500"/>
              </a:spcAft>
            </a:pPr>
            <a:r>
              <a:rPr lang="en-IN" sz="2000" dirty="0">
                <a:latin typeface="+mj-lt"/>
              </a:rPr>
              <a:t>	(c) before data transmission</a:t>
            </a:r>
          </a:p>
          <a:p>
            <a:pPr marL="468000" indent="-468000" algn="just">
              <a:lnSpc>
                <a:spcPct val="120000"/>
              </a:lnSpc>
              <a:spcBef>
                <a:spcPts val="500"/>
              </a:spcBef>
              <a:spcAft>
                <a:spcPts val="500"/>
              </a:spcAft>
            </a:pPr>
            <a:r>
              <a:rPr lang="en-IN" sz="2000" dirty="0">
                <a:latin typeface="+mj-lt"/>
              </a:rPr>
              <a:t>	(d) None of these</a:t>
            </a:r>
          </a:p>
        </p:txBody>
      </p:sp>
    </p:spTree>
    <p:extLst>
      <p:ext uri="{BB962C8B-B14F-4D97-AF65-F5344CB8AC3E}">
        <p14:creationId xmlns:p14="http://schemas.microsoft.com/office/powerpoint/2010/main" val="843762624"/>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latin typeface="+mj-lt"/>
              </a:rPr>
              <a:t>60.</a:t>
            </a:r>
            <a:r>
              <a:rPr lang="en-IN" sz="2000" dirty="0">
                <a:latin typeface="+mj-lt"/>
              </a:rPr>
              <a:t>	A software that allows a personal computer to pretend as computer terminal is</a:t>
            </a:r>
          </a:p>
          <a:p>
            <a:pPr marL="468000" indent="-468000" algn="just">
              <a:lnSpc>
                <a:spcPct val="120000"/>
              </a:lnSpc>
              <a:spcBef>
                <a:spcPts val="500"/>
              </a:spcBef>
              <a:spcAft>
                <a:spcPts val="500"/>
              </a:spcAft>
            </a:pPr>
            <a:r>
              <a:rPr lang="en-IN" sz="2000" dirty="0">
                <a:latin typeface="+mj-lt"/>
              </a:rPr>
              <a:t>	(a) terminal adapter</a:t>
            </a:r>
          </a:p>
          <a:p>
            <a:pPr marL="468000" indent="-468000" algn="just">
              <a:lnSpc>
                <a:spcPct val="120000"/>
              </a:lnSpc>
              <a:spcBef>
                <a:spcPts val="500"/>
              </a:spcBef>
              <a:spcAft>
                <a:spcPts val="500"/>
              </a:spcAft>
            </a:pPr>
            <a:r>
              <a:rPr lang="en-IN" sz="2000" dirty="0">
                <a:latin typeface="+mj-lt"/>
              </a:rPr>
              <a:t>	(b) terminal emulation</a:t>
            </a:r>
          </a:p>
          <a:p>
            <a:pPr marL="468000" indent="-468000" algn="just">
              <a:lnSpc>
                <a:spcPct val="120000"/>
              </a:lnSpc>
              <a:spcBef>
                <a:spcPts val="500"/>
              </a:spcBef>
              <a:spcAft>
                <a:spcPts val="500"/>
              </a:spcAft>
            </a:pPr>
            <a:r>
              <a:rPr lang="en-IN" sz="2000" dirty="0">
                <a:latin typeface="+mj-lt"/>
              </a:rPr>
              <a:t>	(c) modem</a:t>
            </a:r>
          </a:p>
          <a:p>
            <a:pPr marL="468000" indent="-468000" algn="just">
              <a:lnSpc>
                <a:spcPct val="120000"/>
              </a:lnSpc>
              <a:spcBef>
                <a:spcPts val="500"/>
              </a:spcBef>
              <a:spcAft>
                <a:spcPts val="500"/>
              </a:spcAft>
            </a:pPr>
            <a:r>
              <a:rPr lang="en-IN" sz="2000" dirty="0">
                <a:latin typeface="+mj-lt"/>
              </a:rPr>
              <a:t>	(d) None of these</a:t>
            </a:r>
          </a:p>
        </p:txBody>
      </p:sp>
    </p:spTree>
    <p:extLst>
      <p:ext uri="{BB962C8B-B14F-4D97-AF65-F5344CB8AC3E}">
        <p14:creationId xmlns:p14="http://schemas.microsoft.com/office/powerpoint/2010/main" val="91249467"/>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smtClean="0">
                <a:latin typeface="+mj-lt"/>
              </a:rPr>
              <a:t>61.</a:t>
            </a:r>
            <a:r>
              <a:rPr lang="en-IN" sz="2000" dirty="0">
                <a:latin typeface="+mj-lt"/>
              </a:rPr>
              <a:t>	Super key is</a:t>
            </a:r>
          </a:p>
          <a:p>
            <a:pPr marL="468000" indent="-468000" algn="just">
              <a:lnSpc>
                <a:spcPct val="120000"/>
              </a:lnSpc>
              <a:spcBef>
                <a:spcPts val="500"/>
              </a:spcBef>
              <a:spcAft>
                <a:spcPts val="500"/>
              </a:spcAft>
            </a:pPr>
            <a:r>
              <a:rPr lang="en-IN" sz="2000" dirty="0">
                <a:latin typeface="+mj-lt"/>
              </a:rPr>
              <a:t>	(a) same as primary key</a:t>
            </a:r>
          </a:p>
          <a:p>
            <a:pPr marL="468000" indent="-468000" algn="just">
              <a:lnSpc>
                <a:spcPct val="120000"/>
              </a:lnSpc>
              <a:spcBef>
                <a:spcPts val="500"/>
              </a:spcBef>
              <a:spcAft>
                <a:spcPts val="500"/>
              </a:spcAft>
            </a:pPr>
            <a:r>
              <a:rPr lang="en-IN" sz="2000" dirty="0">
                <a:latin typeface="+mj-lt"/>
              </a:rPr>
              <a:t>	(b) primary key and attribute</a:t>
            </a:r>
          </a:p>
          <a:p>
            <a:pPr marL="468000" indent="-468000" algn="just">
              <a:lnSpc>
                <a:spcPct val="120000"/>
              </a:lnSpc>
              <a:spcBef>
                <a:spcPts val="500"/>
              </a:spcBef>
              <a:spcAft>
                <a:spcPts val="500"/>
              </a:spcAft>
            </a:pPr>
            <a:r>
              <a:rPr lang="en-IN" sz="2000" dirty="0">
                <a:latin typeface="+mj-lt"/>
              </a:rPr>
              <a:t>	(c) same as foreign key</a:t>
            </a:r>
          </a:p>
          <a:p>
            <a:pPr marL="468000" indent="-468000" algn="just">
              <a:lnSpc>
                <a:spcPct val="120000"/>
              </a:lnSpc>
              <a:spcBef>
                <a:spcPts val="500"/>
              </a:spcBef>
              <a:spcAft>
                <a:spcPts val="500"/>
              </a:spcAft>
            </a:pPr>
            <a:r>
              <a:rPr lang="en-IN" sz="2000" dirty="0">
                <a:latin typeface="+mj-lt"/>
              </a:rPr>
              <a:t>	(d) foreign key and attribute</a:t>
            </a:r>
          </a:p>
        </p:txBody>
      </p:sp>
    </p:spTree>
    <p:extLst>
      <p:ext uri="{BB962C8B-B14F-4D97-AF65-F5344CB8AC3E}">
        <p14:creationId xmlns:p14="http://schemas.microsoft.com/office/powerpoint/2010/main" val="3379316299"/>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C68CF-FB51-4BF5-A51D-CAE0D36EAE46}"/>
              </a:ext>
            </a:extLst>
          </p:cNvPr>
          <p:cNvSpPr>
            <a:spLocks noGrp="1"/>
          </p:cNvSpPr>
          <p:nvPr>
            <p:ph type="title"/>
          </p:nvPr>
        </p:nvSpPr>
        <p:spPr>
          <a:xfrm>
            <a:off x="3733800" y="3243402"/>
            <a:ext cx="2376350" cy="498347"/>
          </a:xfrm>
        </p:spPr>
        <p:txBody>
          <a:bodyPr>
            <a:normAutofit/>
          </a:bodyPr>
          <a:lstStyle/>
          <a:p>
            <a:pPr algn="ctr"/>
            <a:r>
              <a:rPr lang="en-US" sz="2400" b="1" dirty="0" smtClean="0"/>
              <a:t>Thank You …</a:t>
            </a:r>
            <a:endParaRPr lang="en-US" sz="2400" b="1" dirty="0"/>
          </a:p>
        </p:txBody>
      </p:sp>
    </p:spTree>
    <p:extLst>
      <p:ext uri="{BB962C8B-B14F-4D97-AF65-F5344CB8AC3E}">
        <p14:creationId xmlns:p14="http://schemas.microsoft.com/office/powerpoint/2010/main" val="3106024427"/>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57659"/>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5.	Technologies that use radio waves to automatically identify people or objects, which is very similar to the barcode identification systems, seen in retail stores every-day.</a:t>
            </a:r>
          </a:p>
          <a:p>
            <a:pPr marL="468000" indent="-468000" algn="just">
              <a:lnSpc>
                <a:spcPct val="120000"/>
              </a:lnSpc>
              <a:spcBef>
                <a:spcPts val="500"/>
              </a:spcBef>
              <a:spcAft>
                <a:spcPts val="500"/>
              </a:spcAft>
            </a:pPr>
            <a:r>
              <a:rPr lang="en-IN" sz="2000" dirty="0">
                <a:latin typeface="+mj-lt"/>
              </a:rPr>
              <a:t>	(a) BLUETOOTH </a:t>
            </a:r>
          </a:p>
          <a:p>
            <a:pPr marL="468000" indent="-468000" algn="just">
              <a:lnSpc>
                <a:spcPct val="120000"/>
              </a:lnSpc>
              <a:spcBef>
                <a:spcPts val="500"/>
              </a:spcBef>
              <a:spcAft>
                <a:spcPts val="500"/>
              </a:spcAft>
            </a:pPr>
            <a:r>
              <a:rPr lang="en-IN" sz="2000" dirty="0">
                <a:latin typeface="+mj-lt"/>
              </a:rPr>
              <a:t>	(b) RADAR </a:t>
            </a:r>
          </a:p>
          <a:p>
            <a:pPr marL="468000" indent="-468000" algn="just">
              <a:lnSpc>
                <a:spcPct val="120000"/>
              </a:lnSpc>
              <a:spcBef>
                <a:spcPts val="500"/>
              </a:spcBef>
              <a:spcAft>
                <a:spcPts val="500"/>
              </a:spcAft>
            </a:pPr>
            <a:r>
              <a:rPr lang="en-IN" sz="2000" dirty="0">
                <a:latin typeface="+mj-lt"/>
              </a:rPr>
              <a:t>	(c) RSA SECURE ID </a:t>
            </a:r>
          </a:p>
          <a:p>
            <a:pPr marL="468000" indent="-468000" algn="just">
              <a:lnSpc>
                <a:spcPct val="120000"/>
              </a:lnSpc>
              <a:spcBef>
                <a:spcPts val="500"/>
              </a:spcBef>
              <a:spcAft>
                <a:spcPts val="500"/>
              </a:spcAft>
            </a:pPr>
            <a:r>
              <a:rPr lang="en-IN" sz="2000" dirty="0">
                <a:latin typeface="+mj-lt"/>
              </a:rPr>
              <a:t>	(d) RFID</a:t>
            </a:r>
          </a:p>
        </p:txBody>
      </p:sp>
    </p:spTree>
    <p:extLst>
      <p:ext uri="{BB962C8B-B14F-4D97-AF65-F5344CB8AC3E}">
        <p14:creationId xmlns:p14="http://schemas.microsoft.com/office/powerpoint/2010/main" val="3714226559"/>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37386"/>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6.	What is the output?</a:t>
            </a:r>
          </a:p>
          <a:p>
            <a:pPr marL="468000" indent="-468000" algn="just">
              <a:lnSpc>
                <a:spcPct val="120000"/>
              </a:lnSpc>
              <a:spcBef>
                <a:spcPts val="500"/>
              </a:spcBef>
              <a:spcAft>
                <a:spcPts val="500"/>
              </a:spcAft>
            </a:pPr>
            <a:r>
              <a:rPr lang="en-IN" sz="2000" dirty="0">
                <a:latin typeface="+mj-lt"/>
              </a:rPr>
              <a:t>	Main(){</a:t>
            </a:r>
          </a:p>
          <a:p>
            <a:pPr marL="468000" indent="-468000" algn="just">
              <a:lnSpc>
                <a:spcPct val="120000"/>
              </a:lnSpc>
              <a:spcBef>
                <a:spcPts val="500"/>
              </a:spcBef>
              <a:spcAft>
                <a:spcPts val="500"/>
              </a:spcAft>
            </a:pPr>
            <a:r>
              <a:rPr lang="en-IN" sz="2000" dirty="0">
                <a:latin typeface="+mj-lt"/>
              </a:rPr>
              <a:t>	float </a:t>
            </a:r>
            <a:r>
              <a:rPr lang="en-IN" sz="2000" dirty="0" err="1">
                <a:latin typeface="+mj-lt"/>
              </a:rPr>
              <a:t>fl</a:t>
            </a:r>
            <a:r>
              <a:rPr lang="en-IN" sz="2000" dirty="0">
                <a:latin typeface="+mj-lt"/>
              </a:rPr>
              <a:t> = 10.5;</a:t>
            </a:r>
          </a:p>
          <a:p>
            <a:pPr marL="468000" indent="-468000" algn="just">
              <a:lnSpc>
                <a:spcPct val="120000"/>
              </a:lnSpc>
              <a:spcBef>
                <a:spcPts val="500"/>
              </a:spcBef>
              <a:spcAft>
                <a:spcPts val="500"/>
              </a:spcAft>
            </a:pPr>
            <a:r>
              <a:rPr lang="en-IN" sz="2000" dirty="0">
                <a:latin typeface="+mj-lt"/>
              </a:rPr>
              <a:t>	double </a:t>
            </a:r>
            <a:r>
              <a:rPr lang="en-IN" sz="2000" dirty="0" err="1">
                <a:latin typeface="+mj-lt"/>
              </a:rPr>
              <a:t>dbl</a:t>
            </a:r>
            <a:r>
              <a:rPr lang="en-IN" sz="2000" dirty="0">
                <a:latin typeface="+mj-lt"/>
              </a:rPr>
              <a:t> = 10.5</a:t>
            </a:r>
          </a:p>
          <a:p>
            <a:pPr marL="468000" indent="-468000" algn="just">
              <a:lnSpc>
                <a:spcPct val="120000"/>
              </a:lnSpc>
              <a:spcBef>
                <a:spcPts val="500"/>
              </a:spcBef>
              <a:spcAft>
                <a:spcPts val="500"/>
              </a:spcAft>
            </a:pPr>
            <a:r>
              <a:rPr lang="en-IN" sz="2000" dirty="0">
                <a:latin typeface="+mj-lt"/>
              </a:rPr>
              <a:t>	if(</a:t>
            </a:r>
            <a:r>
              <a:rPr lang="en-IN" sz="2000" dirty="0" err="1">
                <a:latin typeface="+mj-lt"/>
              </a:rPr>
              <a:t>fl</a:t>
            </a:r>
            <a:r>
              <a:rPr lang="en-IN" sz="2000" dirty="0">
                <a:latin typeface="+mj-lt"/>
              </a:rPr>
              <a:t> ==</a:t>
            </a:r>
            <a:r>
              <a:rPr lang="en-IN" sz="2000" dirty="0" err="1">
                <a:latin typeface="+mj-lt"/>
              </a:rPr>
              <a:t>dbl</a:t>
            </a:r>
            <a:r>
              <a:rPr lang="en-IN" sz="2000" dirty="0">
                <a:latin typeface="+mj-lt"/>
              </a:rPr>
              <a:t>)</a:t>
            </a: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UNITED WE STAND );</a:t>
            </a:r>
          </a:p>
          <a:p>
            <a:pPr marL="468000" indent="-468000" algn="just">
              <a:lnSpc>
                <a:spcPct val="120000"/>
              </a:lnSpc>
              <a:spcBef>
                <a:spcPts val="500"/>
              </a:spcBef>
              <a:spcAft>
                <a:spcPts val="500"/>
              </a:spcAft>
            </a:pPr>
            <a:r>
              <a:rPr lang="en-IN" sz="2000" dirty="0">
                <a:latin typeface="+mj-lt"/>
              </a:rPr>
              <a:t>	else</a:t>
            </a: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DIVIDE AND RULE )</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 compilation error </a:t>
            </a:r>
            <a:r>
              <a:rPr lang="en-IN" sz="2000" dirty="0" smtClean="0">
                <a:latin typeface="+mj-lt"/>
              </a:rPr>
              <a:t>	</a:t>
            </a:r>
            <a:r>
              <a:rPr lang="en-IN" sz="2000" dirty="0">
                <a:latin typeface="+mj-lt"/>
              </a:rPr>
              <a:t>	(b) UNITED WE STAND </a:t>
            </a:r>
          </a:p>
          <a:p>
            <a:pPr marL="468000" indent="-468000" algn="just">
              <a:lnSpc>
                <a:spcPct val="120000"/>
              </a:lnSpc>
              <a:spcBef>
                <a:spcPts val="500"/>
              </a:spcBef>
              <a:spcAft>
                <a:spcPts val="500"/>
              </a:spcAft>
            </a:pPr>
            <a:r>
              <a:rPr lang="en-IN" sz="2000" dirty="0">
                <a:latin typeface="+mj-lt"/>
              </a:rPr>
              <a:t>	(c) DIVIDE AND RULE </a:t>
            </a:r>
            <a:r>
              <a:rPr lang="en-IN" sz="2000" dirty="0" smtClean="0">
                <a:latin typeface="+mj-lt"/>
              </a:rPr>
              <a:t>	</a:t>
            </a:r>
            <a:r>
              <a:rPr lang="en-IN" sz="2000" dirty="0">
                <a:latin typeface="+mj-lt"/>
              </a:rPr>
              <a:t>	(d) linkage error</a:t>
            </a:r>
          </a:p>
        </p:txBody>
      </p:sp>
    </p:spTree>
    <p:extLst>
      <p:ext uri="{BB962C8B-B14F-4D97-AF65-F5344CB8AC3E}">
        <p14:creationId xmlns:p14="http://schemas.microsoft.com/office/powerpoint/2010/main" val="1688284409"/>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37386"/>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7.	What is the output?</a:t>
            </a:r>
          </a:p>
          <a:p>
            <a:pPr marL="468000" indent="-468000" algn="just">
              <a:lnSpc>
                <a:spcPct val="120000"/>
              </a:lnSpc>
              <a:spcBef>
                <a:spcPts val="500"/>
              </a:spcBef>
              <a:spcAft>
                <a:spcPts val="500"/>
              </a:spcAft>
            </a:pPr>
            <a:r>
              <a:rPr lang="en-IN" sz="2000" dirty="0">
                <a:latin typeface="+mj-lt"/>
              </a:rPr>
              <a:t>	main(){</a:t>
            </a:r>
          </a:p>
          <a:p>
            <a:pPr marL="468000" indent="-468000" algn="just">
              <a:lnSpc>
                <a:spcPct val="120000"/>
              </a:lnSpc>
              <a:spcBef>
                <a:spcPts val="500"/>
              </a:spcBef>
              <a:spcAft>
                <a:spcPts val="500"/>
              </a:spcAft>
            </a:pPr>
            <a:r>
              <a:rPr lang="en-IN" sz="2000" dirty="0">
                <a:latin typeface="+mj-lt"/>
              </a:rPr>
              <a:t>	static </a:t>
            </a:r>
            <a:r>
              <a:rPr lang="en-IN" sz="2000" dirty="0" err="1">
                <a:latin typeface="+mj-lt"/>
              </a:rPr>
              <a:t>int</a:t>
            </a:r>
            <a:r>
              <a:rPr lang="en-IN" sz="2000" dirty="0">
                <a:latin typeface="+mj-lt"/>
              </a:rPr>
              <a:t> </a:t>
            </a:r>
            <a:r>
              <a:rPr lang="en-IN" sz="2000" dirty="0" err="1">
                <a:latin typeface="+mj-lt"/>
              </a:rPr>
              <a:t>ivar</a:t>
            </a:r>
            <a:r>
              <a:rPr lang="en-IN" sz="2000" dirty="0">
                <a:latin typeface="+mj-lt"/>
              </a:rPr>
              <a:t> = 5;</a:t>
            </a:r>
          </a:p>
          <a:p>
            <a:pPr marL="468000" indent="-468000" algn="just">
              <a:lnSpc>
                <a:spcPct val="120000"/>
              </a:lnSpc>
              <a:spcBef>
                <a:spcPts val="500"/>
              </a:spcBef>
              <a:spcAft>
                <a:spcPts val="500"/>
              </a:spcAft>
            </a:pPr>
            <a:r>
              <a:rPr lang="en-IN" sz="2000" dirty="0">
                <a:latin typeface="+mj-lt"/>
              </a:rPr>
              <a:t>	</a:t>
            </a:r>
            <a:r>
              <a:rPr lang="en-IN" sz="2000" dirty="0" err="1">
                <a:latin typeface="+mj-lt"/>
              </a:rPr>
              <a:t>printf</a:t>
            </a:r>
            <a:r>
              <a:rPr lang="en-IN" sz="2000" dirty="0">
                <a:latin typeface="+mj-lt"/>
              </a:rPr>
              <a:t>( %d ,</a:t>
            </a:r>
            <a:r>
              <a:rPr lang="en-IN" sz="2000" dirty="0" err="1">
                <a:latin typeface="+mj-lt"/>
              </a:rPr>
              <a:t>ivar</a:t>
            </a:r>
            <a:r>
              <a:rPr lang="en-IN" sz="2000" dirty="0">
                <a:latin typeface="+mj-lt"/>
              </a:rPr>
              <a:t>--);</a:t>
            </a:r>
          </a:p>
          <a:p>
            <a:pPr marL="468000" indent="-468000" algn="just">
              <a:lnSpc>
                <a:spcPct val="120000"/>
              </a:lnSpc>
              <a:spcBef>
                <a:spcPts val="500"/>
              </a:spcBef>
              <a:spcAft>
                <a:spcPts val="500"/>
              </a:spcAft>
            </a:pPr>
            <a:r>
              <a:rPr lang="en-IN" sz="2000" dirty="0">
                <a:latin typeface="+mj-lt"/>
              </a:rPr>
              <a:t>	if(</a:t>
            </a:r>
            <a:r>
              <a:rPr lang="en-IN" sz="2000" dirty="0" err="1">
                <a:latin typeface="+mj-lt"/>
              </a:rPr>
              <a:t>ivar</a:t>
            </a:r>
            <a:r>
              <a:rPr lang="en-IN" sz="2000" dirty="0">
                <a:latin typeface="+mj-lt"/>
              </a:rPr>
              <a:t>)</a:t>
            </a:r>
          </a:p>
          <a:p>
            <a:pPr marL="468000" indent="-468000" algn="just">
              <a:lnSpc>
                <a:spcPct val="120000"/>
              </a:lnSpc>
              <a:spcBef>
                <a:spcPts val="500"/>
              </a:spcBef>
              <a:spcAft>
                <a:spcPts val="500"/>
              </a:spcAft>
            </a:pPr>
            <a:r>
              <a:rPr lang="en-IN" sz="2000" dirty="0">
                <a:latin typeface="+mj-lt"/>
              </a:rPr>
              <a:t>	main();</a:t>
            </a:r>
          </a:p>
          <a:p>
            <a:pPr marL="468000" indent="-468000" algn="just">
              <a:lnSpc>
                <a:spcPct val="120000"/>
              </a:lnSpc>
              <a:spcBef>
                <a:spcPts val="500"/>
              </a:spcBef>
              <a:spcAft>
                <a:spcPts val="500"/>
              </a:spcAft>
            </a:pPr>
            <a:r>
              <a:rPr lang="en-IN" sz="2000" dirty="0">
                <a:latin typeface="+mj-lt"/>
              </a:rPr>
              <a:t>	}</a:t>
            </a:r>
          </a:p>
          <a:p>
            <a:pPr marL="468000" indent="-468000" algn="just">
              <a:lnSpc>
                <a:spcPct val="120000"/>
              </a:lnSpc>
              <a:spcBef>
                <a:spcPts val="500"/>
              </a:spcBef>
              <a:spcAft>
                <a:spcPts val="500"/>
              </a:spcAft>
            </a:pPr>
            <a:r>
              <a:rPr lang="en-IN" sz="2000" dirty="0">
                <a:latin typeface="+mj-lt"/>
              </a:rPr>
              <a:t>	(a) 1 2 3 4 5 </a:t>
            </a:r>
          </a:p>
          <a:p>
            <a:pPr marL="468000" indent="-468000" algn="just">
              <a:lnSpc>
                <a:spcPct val="120000"/>
              </a:lnSpc>
              <a:spcBef>
                <a:spcPts val="500"/>
              </a:spcBef>
              <a:spcAft>
                <a:spcPts val="500"/>
              </a:spcAft>
            </a:pPr>
            <a:r>
              <a:rPr lang="en-IN" sz="2000" dirty="0">
                <a:latin typeface="+mj-lt"/>
              </a:rPr>
              <a:t>	(b) 5 4 3 2 1 </a:t>
            </a:r>
          </a:p>
          <a:p>
            <a:pPr marL="468000" indent="-468000" algn="just">
              <a:lnSpc>
                <a:spcPct val="120000"/>
              </a:lnSpc>
              <a:spcBef>
                <a:spcPts val="500"/>
              </a:spcBef>
              <a:spcAft>
                <a:spcPts val="500"/>
              </a:spcAft>
            </a:pPr>
            <a:r>
              <a:rPr lang="en-IN" sz="2000" dirty="0">
                <a:latin typeface="+mj-lt"/>
              </a:rPr>
              <a:t>	(c) 5 </a:t>
            </a:r>
          </a:p>
          <a:p>
            <a:pPr marL="468000" indent="-468000" algn="just">
              <a:lnSpc>
                <a:spcPct val="120000"/>
              </a:lnSpc>
              <a:spcBef>
                <a:spcPts val="500"/>
              </a:spcBef>
              <a:spcAft>
                <a:spcPts val="500"/>
              </a:spcAft>
            </a:pPr>
            <a:r>
              <a:rPr lang="en-IN" sz="2000" dirty="0">
                <a:latin typeface="+mj-lt"/>
              </a:rPr>
              <a:t>	(d) compiler error : main cannot be recursive </a:t>
            </a:r>
            <a:r>
              <a:rPr lang="en-IN" sz="2000" dirty="0" smtClean="0">
                <a:latin typeface="+mj-lt"/>
              </a:rPr>
              <a:t>function</a:t>
            </a:r>
            <a:endParaRPr lang="en-IN" sz="2000" dirty="0">
              <a:latin typeface="+mj-lt"/>
            </a:endParaRPr>
          </a:p>
        </p:txBody>
      </p:sp>
    </p:spTree>
    <p:extLst>
      <p:ext uri="{BB962C8B-B14F-4D97-AF65-F5344CB8AC3E}">
        <p14:creationId xmlns:p14="http://schemas.microsoft.com/office/powerpoint/2010/main" val="3985566501"/>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193</Words>
  <Application>Microsoft Office PowerPoint</Application>
  <PresentationFormat>On-screen Show (4:3)</PresentationFormat>
  <Paragraphs>497</Paragraphs>
  <Slides>64</Slides>
  <Notes>64</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Smart_ppt_Theme</vt:lpstr>
      <vt:lpstr>DXC</vt:lpstr>
      <vt:lpstr>TECHNICAL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2021-06-04T10:54:14Z</dcterms:modified>
</cp:coreProperties>
</file>