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305" r:id="rId3"/>
    <p:sldId id="306" r:id="rId4"/>
    <p:sldId id="310" r:id="rId5"/>
    <p:sldId id="258" r:id="rId6"/>
    <p:sldId id="311" r:id="rId7"/>
    <p:sldId id="307" r:id="rId8"/>
    <p:sldId id="259" r:id="rId9"/>
    <p:sldId id="260" r:id="rId10"/>
    <p:sldId id="261" r:id="rId11"/>
    <p:sldId id="262" r:id="rId12"/>
    <p:sldId id="263" r:id="rId13"/>
    <p:sldId id="312" r:id="rId14"/>
    <p:sldId id="308" r:id="rId15"/>
    <p:sldId id="313" r:id="rId16"/>
    <p:sldId id="309" r:id="rId17"/>
  </p:sldIdLst>
  <p:sldSz cx="9144000" cy="5143500" type="screen16x9"/>
  <p:notesSz cx="6858000" cy="9144000"/>
  <p:embeddedFontLst>
    <p:embeddedFont>
      <p:font typeface="Bebas Neue" panose="020B0604020202020204" charset="0"/>
      <p:regular r:id="rId19"/>
    </p:embeddedFont>
    <p:embeddedFont>
      <p:font typeface="Bell MT" panose="02020503060305020303" pitchFamily="18" charset="0"/>
      <p:regular r:id="rId20"/>
      <p:bold r:id="rId21"/>
      <p:italic r:id="rId22"/>
    </p:embeddedFont>
    <p:embeddedFont>
      <p:font typeface="Nunito" pitchFamily="2" charset="0"/>
      <p:regular r:id="rId23"/>
      <p:bold r:id="rId24"/>
      <p:italic r:id="rId25"/>
      <p:boldItalic r:id="rId26"/>
    </p:embeddedFont>
    <p:embeddedFont>
      <p:font typeface="Tenor San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37CE5-1196-43DC-A770-B5904C8DDC02}">
  <a:tblStyle styleId="{57137CE5-1196-43DC-A770-B5904C8DDC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f5b6d0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f5b6d0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2f4933e1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2f4933e1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50637838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e50637838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5063783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5063783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506378387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e506378387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50637838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50637838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50637838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50637838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cxnSp>
        <p:nvCxnSpPr>
          <p:cNvPr id="9" name="Google Shape;9;p2"/>
          <p:cNvCxnSpPr/>
          <p:nvPr/>
        </p:nvCxnSpPr>
        <p:spPr>
          <a:xfrm>
            <a:off x="1972650" y="2767353"/>
            <a:ext cx="6156000" cy="0"/>
          </a:xfrm>
          <a:prstGeom prst="straightConnector1">
            <a:avLst/>
          </a:prstGeom>
          <a:noFill/>
          <a:ln w="9525" cap="flat" cmpd="sng">
            <a:solidFill>
              <a:schemeClr val="accent3"/>
            </a:solidFill>
            <a:prstDash val="solid"/>
            <a:round/>
            <a:headEnd type="none" w="med" len="med"/>
            <a:tailEnd type="none" w="med" len="med"/>
          </a:ln>
        </p:spPr>
      </p:cxnSp>
      <p:sp>
        <p:nvSpPr>
          <p:cNvPr id="10" name="Google Shape;10;p2"/>
          <p:cNvSpPr txBox="1">
            <a:spLocks noGrp="1"/>
          </p:cNvSpPr>
          <p:nvPr>
            <p:ph type="ctrTitle"/>
          </p:nvPr>
        </p:nvSpPr>
        <p:spPr>
          <a:xfrm>
            <a:off x="2560500" y="1144425"/>
            <a:ext cx="4980300" cy="2386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accent3"/>
              </a:buClr>
              <a:buSzPts val="5200"/>
              <a:buNone/>
              <a:defRPr sz="8500">
                <a:solidFill>
                  <a:schemeClr val="accent3"/>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560500" y="3732400"/>
            <a:ext cx="4558800" cy="503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654050" y="540000"/>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6781156" y="1299520"/>
            <a:ext cx="5256563" cy="2544472"/>
            <a:chOff x="4572000" y="2566850"/>
            <a:chExt cx="4727550" cy="2288400"/>
          </a:xfrm>
        </p:grpSpPr>
        <p:sp>
          <p:nvSpPr>
            <p:cNvPr id="14" name="Google Shape;14;p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
        <p:nvSpPr>
          <p:cNvPr id="16" name="Google Shape;16;p2"/>
          <p:cNvSpPr/>
          <p:nvPr/>
        </p:nvSpPr>
        <p:spPr>
          <a:xfrm flipH="1">
            <a:off x="1974750" y="-27675"/>
            <a:ext cx="4789500" cy="4731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1"/>
        </a:solidFill>
        <a:effectLst/>
      </p:bgPr>
    </p:bg>
    <p:spTree>
      <p:nvGrpSpPr>
        <p:cNvPr id="1" name="Shape 319"/>
        <p:cNvGrpSpPr/>
        <p:nvPr/>
      </p:nvGrpSpPr>
      <p:grpSpPr>
        <a:xfrm>
          <a:off x="0" y="0"/>
          <a:ext cx="0" cy="0"/>
          <a:chOff x="0" y="0"/>
          <a:chExt cx="0" cy="0"/>
        </a:xfrm>
      </p:grpSpPr>
      <p:sp>
        <p:nvSpPr>
          <p:cNvPr id="320" name="Google Shape;320;p32"/>
          <p:cNvSpPr/>
          <p:nvPr/>
        </p:nvSpPr>
        <p:spPr>
          <a:xfrm rot="-5400000" flipH="1">
            <a:off x="2550900" y="-1283800"/>
            <a:ext cx="4059900" cy="7711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flipH="1">
            <a:off x="725125" y="564300"/>
            <a:ext cx="3943200" cy="46365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2"/>
          <p:cNvGrpSpPr/>
          <p:nvPr/>
        </p:nvGrpSpPr>
        <p:grpSpPr>
          <a:xfrm rot="-5400000">
            <a:off x="3985226" y="638123"/>
            <a:ext cx="3730530" cy="2454309"/>
            <a:chOff x="4572000" y="2566850"/>
            <a:chExt cx="3478350" cy="2288400"/>
          </a:xfrm>
        </p:grpSpPr>
        <p:sp>
          <p:nvSpPr>
            <p:cNvPr id="323" name="Google Shape;323;p32"/>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32"/>
            <p:cNvCxnSpPr>
              <a:stCxn id="323" idx="2"/>
            </p:cNvCxnSpPr>
            <p:nvPr/>
          </p:nvCxnSpPr>
          <p:spPr>
            <a:xfrm rot="10800000">
              <a:off x="6876300" y="3681200"/>
              <a:ext cx="0" cy="2348100"/>
            </a:xfrm>
            <a:prstGeom prst="straightConnector1">
              <a:avLst/>
            </a:prstGeom>
            <a:noFill/>
            <a:ln w="9525" cap="flat" cmpd="sng">
              <a:solidFill>
                <a:schemeClr val="accent3"/>
              </a:solidFill>
              <a:prstDash val="solid"/>
              <a:round/>
              <a:headEnd type="none" w="med" len="med"/>
              <a:tailEnd type="none" w="med" len="med"/>
            </a:ln>
          </p:spPr>
        </p:cxnSp>
      </p:grpSp>
      <p:sp>
        <p:nvSpPr>
          <p:cNvPr id="325" name="Google Shape;325;p32"/>
          <p:cNvSpPr/>
          <p:nvPr/>
        </p:nvSpPr>
        <p:spPr>
          <a:xfrm flipH="1">
            <a:off x="7077650" y="541850"/>
            <a:ext cx="2709900" cy="26769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rot="5400000" flipH="1">
            <a:off x="1050" y="548711"/>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8094750" y="3123563"/>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032868" y="564300"/>
            <a:ext cx="296400" cy="29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accent3"/>
        </a:solidFill>
        <a:effectLst/>
      </p:bgPr>
    </p:bg>
    <p:spTree>
      <p:nvGrpSpPr>
        <p:cNvPr id="1" name="Shape 329"/>
        <p:cNvGrpSpPr/>
        <p:nvPr/>
      </p:nvGrpSpPr>
      <p:grpSpPr>
        <a:xfrm>
          <a:off x="0" y="0"/>
          <a:ext cx="0" cy="0"/>
          <a:chOff x="0" y="0"/>
          <a:chExt cx="0" cy="0"/>
        </a:xfrm>
      </p:grpSpPr>
      <p:sp>
        <p:nvSpPr>
          <p:cNvPr id="330" name="Google Shape;330;p33"/>
          <p:cNvSpPr/>
          <p:nvPr/>
        </p:nvSpPr>
        <p:spPr>
          <a:xfrm flipH="1">
            <a:off x="3519000" y="564300"/>
            <a:ext cx="2106000" cy="46365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3"/>
          <p:cNvGrpSpPr/>
          <p:nvPr/>
        </p:nvGrpSpPr>
        <p:grpSpPr>
          <a:xfrm>
            <a:off x="5625062" y="1613904"/>
            <a:ext cx="3519047" cy="2315174"/>
            <a:chOff x="4572000" y="2566850"/>
            <a:chExt cx="3478350" cy="2288400"/>
          </a:xfrm>
        </p:grpSpPr>
        <p:sp>
          <p:nvSpPr>
            <p:cNvPr id="332" name="Google Shape;332;p33"/>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3"/>
            <p:cNvCxnSpPr>
              <a:stCxn id="332" idx="2"/>
            </p:cNvCxnSpPr>
            <p:nvPr/>
          </p:nvCxnSpPr>
          <p:spPr>
            <a:xfrm>
              <a:off x="5702250" y="4855250"/>
              <a:ext cx="2348100" cy="0"/>
            </a:xfrm>
            <a:prstGeom prst="straightConnector1">
              <a:avLst/>
            </a:prstGeom>
            <a:noFill/>
            <a:ln w="9525" cap="flat" cmpd="sng">
              <a:solidFill>
                <a:schemeClr val="dk2"/>
              </a:solidFill>
              <a:prstDash val="solid"/>
              <a:round/>
              <a:headEnd type="none" w="med" len="med"/>
              <a:tailEnd type="none" w="med" len="med"/>
            </a:ln>
          </p:spPr>
        </p:cxnSp>
      </p:grpSp>
      <p:sp>
        <p:nvSpPr>
          <p:cNvPr id="334" name="Google Shape;334;p33"/>
          <p:cNvSpPr/>
          <p:nvPr/>
        </p:nvSpPr>
        <p:spPr>
          <a:xfrm rot="5400000" flipH="1">
            <a:off x="6092186" y="3944551"/>
            <a:ext cx="2556300" cy="2525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rot="5400000" flipH="1">
            <a:off x="4195850" y="2172311"/>
            <a:ext cx="1437900" cy="142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flipH="1">
            <a:off x="720000" y="564300"/>
            <a:ext cx="2106000" cy="46857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572850" y="4448100"/>
            <a:ext cx="294300" cy="31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3"/>
          <p:cNvCxnSpPr/>
          <p:nvPr/>
        </p:nvCxnSpPr>
        <p:spPr>
          <a:xfrm>
            <a:off x="9525" y="4603500"/>
            <a:ext cx="3505200" cy="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33"/>
          <p:cNvCxnSpPr>
            <a:stCxn id="330" idx="3"/>
          </p:cNvCxnSpPr>
          <p:nvPr/>
        </p:nvCxnSpPr>
        <p:spPr>
          <a:xfrm>
            <a:off x="4572000" y="564300"/>
            <a:ext cx="4581300" cy="0"/>
          </a:xfrm>
          <a:prstGeom prst="straightConnector1">
            <a:avLst/>
          </a:prstGeom>
          <a:noFill/>
          <a:ln w="9525" cap="flat" cmpd="sng">
            <a:solidFill>
              <a:schemeClr val="dk2"/>
            </a:solidFill>
            <a:prstDash val="solid"/>
            <a:round/>
            <a:headEnd type="none" w="med" len="med"/>
            <a:tailEnd type="none" w="med" len="med"/>
          </a:ln>
        </p:spPr>
      </p:cxnSp>
      <p:sp>
        <p:nvSpPr>
          <p:cNvPr id="340" name="Google Shape;340;p33"/>
          <p:cNvSpPr/>
          <p:nvPr/>
        </p:nvSpPr>
        <p:spPr>
          <a:xfrm>
            <a:off x="7810499" y="257550"/>
            <a:ext cx="613500" cy="61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dk1"/>
        </a:solidFill>
        <a:effectLst/>
      </p:bgPr>
    </p:bg>
    <p:spTree>
      <p:nvGrpSpPr>
        <p:cNvPr id="1" name="Shape 341"/>
        <p:cNvGrpSpPr/>
        <p:nvPr/>
      </p:nvGrpSpPr>
      <p:grpSpPr>
        <a:xfrm>
          <a:off x="0" y="0"/>
          <a:ext cx="0" cy="0"/>
          <a:chOff x="0" y="0"/>
          <a:chExt cx="0" cy="0"/>
        </a:xfrm>
      </p:grpSpPr>
      <p:sp>
        <p:nvSpPr>
          <p:cNvPr id="342" name="Google Shape;342;p34"/>
          <p:cNvSpPr/>
          <p:nvPr/>
        </p:nvSpPr>
        <p:spPr>
          <a:xfrm flipH="1">
            <a:off x="704850" y="564300"/>
            <a:ext cx="7734300" cy="26172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4"/>
          <p:cNvGrpSpPr/>
          <p:nvPr/>
        </p:nvGrpSpPr>
        <p:grpSpPr>
          <a:xfrm>
            <a:off x="4883014" y="1782251"/>
            <a:ext cx="4260979" cy="2803061"/>
            <a:chOff x="4572000" y="2566850"/>
            <a:chExt cx="3478350" cy="2288400"/>
          </a:xfrm>
        </p:grpSpPr>
        <p:sp>
          <p:nvSpPr>
            <p:cNvPr id="344" name="Google Shape;344;p34"/>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4"/>
            <p:cNvCxnSpPr>
              <a:stCxn id="344" idx="2"/>
            </p:cNvCxnSpPr>
            <p:nvPr/>
          </p:nvCxnSpPr>
          <p:spPr>
            <a:xfrm>
              <a:off x="5702250" y="4855250"/>
              <a:ext cx="2348100" cy="0"/>
            </a:xfrm>
            <a:prstGeom prst="straightConnector1">
              <a:avLst/>
            </a:prstGeom>
            <a:noFill/>
            <a:ln w="9525" cap="flat" cmpd="sng">
              <a:solidFill>
                <a:schemeClr val="accent3"/>
              </a:solidFill>
              <a:prstDash val="solid"/>
              <a:round/>
              <a:headEnd type="none" w="med" len="med"/>
              <a:tailEnd type="none" w="med" len="med"/>
            </a:ln>
          </p:spPr>
        </p:cxnSp>
      </p:grpSp>
      <p:sp>
        <p:nvSpPr>
          <p:cNvPr id="346" name="Google Shape;346;p34"/>
          <p:cNvSpPr/>
          <p:nvPr/>
        </p:nvSpPr>
        <p:spPr>
          <a:xfrm rot="5400000" flipH="1">
            <a:off x="6338975" y="2863486"/>
            <a:ext cx="1437900" cy="142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3249" y="2854775"/>
            <a:ext cx="613500" cy="61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4424850" y="4448075"/>
            <a:ext cx="294300" cy="31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34"/>
          <p:cNvCxnSpPr/>
          <p:nvPr/>
        </p:nvCxnSpPr>
        <p:spPr>
          <a:xfrm>
            <a:off x="9600" y="4603500"/>
            <a:ext cx="4562400" cy="0"/>
          </a:xfrm>
          <a:prstGeom prst="straightConnector1">
            <a:avLst/>
          </a:prstGeom>
          <a:noFill/>
          <a:ln w="9525" cap="flat" cmpd="sng">
            <a:solidFill>
              <a:schemeClr val="accent3"/>
            </a:solidFill>
            <a:prstDash val="solid"/>
            <a:round/>
            <a:headEnd type="none" w="med" len="med"/>
            <a:tailEnd type="none" w="med" len="med"/>
          </a:ln>
        </p:spPr>
      </p:cxnSp>
      <p:sp>
        <p:nvSpPr>
          <p:cNvPr id="350" name="Google Shape;350;p34"/>
          <p:cNvSpPr/>
          <p:nvPr/>
        </p:nvSpPr>
        <p:spPr>
          <a:xfrm flipH="1">
            <a:off x="705000" y="3571875"/>
            <a:ext cx="2343000" cy="1663800"/>
          </a:xfrm>
          <a:prstGeom prst="round2SameRect">
            <a:avLst>
              <a:gd name="adj1" fmla="val 49935"/>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827575" y="2055200"/>
            <a:ext cx="5488800" cy="124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3600">
                <a:solidFill>
                  <a:schemeClr val="accent3"/>
                </a:solidFill>
              </a:defRPr>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endParaRPr/>
          </a:p>
        </p:txBody>
      </p:sp>
      <p:sp>
        <p:nvSpPr>
          <p:cNvPr id="19" name="Google Shape;19;p3"/>
          <p:cNvSpPr txBox="1">
            <a:spLocks noGrp="1"/>
          </p:cNvSpPr>
          <p:nvPr>
            <p:ph type="title" idx="2" hasCustomPrompt="1"/>
          </p:nvPr>
        </p:nvSpPr>
        <p:spPr>
          <a:xfrm>
            <a:off x="3950250" y="742375"/>
            <a:ext cx="124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600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0" name="Google Shape;20;p3"/>
          <p:cNvSpPr txBox="1">
            <a:spLocks noGrp="1"/>
          </p:cNvSpPr>
          <p:nvPr>
            <p:ph type="subTitle" idx="1"/>
          </p:nvPr>
        </p:nvSpPr>
        <p:spPr>
          <a:xfrm>
            <a:off x="2194325" y="3570400"/>
            <a:ext cx="4755300" cy="526500"/>
          </a:xfrm>
          <a:prstGeom prst="rect">
            <a:avLst/>
          </a:pr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600"/>
              <a:buFont typeface="Nunito"/>
              <a:buNone/>
              <a:defRPr sz="1800">
                <a:solidFill>
                  <a:schemeClr val="accent3"/>
                </a:solidFill>
                <a:latin typeface="Nunito"/>
                <a:ea typeface="Nunito"/>
                <a:cs typeface="Nunito"/>
                <a:sym typeface="Nunito"/>
              </a:defRPr>
            </a:lvl1pPr>
            <a:lvl2pPr lvl="1"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2pPr>
            <a:lvl3pPr lvl="2"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3pPr>
            <a:lvl4pPr lvl="3"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4pPr>
            <a:lvl5pPr lvl="4"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5pPr>
            <a:lvl6pPr lvl="5"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6pPr>
            <a:lvl7pPr lvl="6"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7pPr>
            <a:lvl8pPr lvl="7"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8pPr>
            <a:lvl9pPr lvl="8" algn="ctr" rtl="0">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9pPr>
          </a:lstStyle>
          <a:p>
            <a:endParaRPr/>
          </a:p>
        </p:txBody>
      </p:sp>
      <p:sp>
        <p:nvSpPr>
          <p:cNvPr id="21" name="Google Shape;21;p3"/>
          <p:cNvSpPr/>
          <p:nvPr/>
        </p:nvSpPr>
        <p:spPr>
          <a:xfrm>
            <a:off x="6910650" y="1697975"/>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1974750" y="-27675"/>
            <a:ext cx="4789500" cy="47310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rot="-5400000">
            <a:off x="4523481" y="1299520"/>
            <a:ext cx="5256563" cy="2544472"/>
            <a:chOff x="4572000" y="2566850"/>
            <a:chExt cx="4727550" cy="2288400"/>
          </a:xfrm>
        </p:grpSpPr>
        <p:sp>
          <p:nvSpPr>
            <p:cNvPr id="24" name="Google Shape;24;p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3"/>
            <p:cNvCxnSpPr>
              <a:stCxn id="24"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
        <p:nvSpPr>
          <p:cNvPr id="26" name="Google Shape;26;p3"/>
          <p:cNvSpPr/>
          <p:nvPr/>
        </p:nvSpPr>
        <p:spPr>
          <a:xfrm rot="-5400000" flipH="1">
            <a:off x="4591250" y="2670750"/>
            <a:ext cx="2516400" cy="2485500"/>
          </a:xfrm>
          <a:prstGeom prst="arc">
            <a:avLst>
              <a:gd name="adj1" fmla="val 16774737"/>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40000"/>
            <a:ext cx="77040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29" name="Google Shape;29;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AutoNum type="romanLcPeriod"/>
              <a:defRPr>
                <a:solidFill>
                  <a:srgbClr val="434343"/>
                </a:solidFill>
              </a:defRPr>
            </a:lvl9pPr>
          </a:lstStyle>
          <a:p>
            <a:endParaRPr/>
          </a:p>
        </p:txBody>
      </p:sp>
      <p:cxnSp>
        <p:nvCxnSpPr>
          <p:cNvPr id="30" name="Google Shape;30;p4"/>
          <p:cNvCxnSpPr/>
          <p:nvPr/>
        </p:nvCxnSpPr>
        <p:spPr>
          <a:xfrm>
            <a:off x="-9150" y="276775"/>
            <a:ext cx="9143100" cy="0"/>
          </a:xfrm>
          <a:prstGeom prst="straightConnector1">
            <a:avLst/>
          </a:prstGeom>
          <a:noFill/>
          <a:ln w="9525" cap="flat" cmpd="sng">
            <a:solidFill>
              <a:schemeClr val="dk2"/>
            </a:solidFill>
            <a:prstDash val="solid"/>
            <a:round/>
            <a:headEnd type="none" w="med" len="med"/>
            <a:tailEnd type="none" w="med" len="med"/>
          </a:ln>
        </p:spPr>
      </p:cxnSp>
      <p:grpSp>
        <p:nvGrpSpPr>
          <p:cNvPr id="31" name="Google Shape;31;p4"/>
          <p:cNvGrpSpPr/>
          <p:nvPr/>
        </p:nvGrpSpPr>
        <p:grpSpPr>
          <a:xfrm rot="-5400000">
            <a:off x="4883461" y="1246474"/>
            <a:ext cx="5268382" cy="2550193"/>
            <a:chOff x="4572000" y="2566850"/>
            <a:chExt cx="4727550" cy="2288400"/>
          </a:xfrm>
        </p:grpSpPr>
        <p:sp>
          <p:nvSpPr>
            <p:cNvPr id="32" name="Google Shape;32;p4"/>
            <p:cNvSpPr/>
            <p:nvPr/>
          </p:nvSpPr>
          <p:spPr>
            <a:xfrm rot="-5400000" flipH="1">
              <a:off x="4558050" y="2580800"/>
              <a:ext cx="2288400" cy="2260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3;p4"/>
            <p:cNvCxnSpPr>
              <a:stCxn id="32" idx="2"/>
            </p:cNvCxnSpPr>
            <p:nvPr/>
          </p:nvCxnSpPr>
          <p:spPr>
            <a:xfrm rot="10800000">
              <a:off x="7500900" y="3056600"/>
              <a:ext cx="0" cy="3597300"/>
            </a:xfrm>
            <a:prstGeom prst="straightConnector1">
              <a:avLst/>
            </a:prstGeom>
            <a:noFill/>
            <a:ln w="9525" cap="flat" cmpd="sng">
              <a:solidFill>
                <a:schemeClr val="dk2"/>
              </a:solidFill>
              <a:prstDash val="solid"/>
              <a:round/>
              <a:headEnd type="none" w="med" len="med"/>
              <a:tailEnd type="none" w="med" len="med"/>
            </a:ln>
          </p:spPr>
        </p:cxnSp>
      </p:grpSp>
      <p:sp>
        <p:nvSpPr>
          <p:cNvPr id="34" name="Google Shape;34;p4"/>
          <p:cNvSpPr/>
          <p:nvPr/>
        </p:nvSpPr>
        <p:spPr>
          <a:xfrm>
            <a:off x="227825" y="134875"/>
            <a:ext cx="283800" cy="28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35"/>
        <p:cNvGrpSpPr/>
        <p:nvPr/>
      </p:nvGrpSpPr>
      <p:grpSpPr>
        <a:xfrm>
          <a:off x="0" y="0"/>
          <a:ext cx="0" cy="0"/>
          <a:chOff x="0" y="0"/>
          <a:chExt cx="0" cy="0"/>
        </a:xfrm>
      </p:grpSpPr>
      <p:cxnSp>
        <p:nvCxnSpPr>
          <p:cNvPr id="36" name="Google Shape;36;p5"/>
          <p:cNvCxnSpPr>
            <a:endCxn id="37" idx="2"/>
          </p:cNvCxnSpPr>
          <p:nvPr/>
        </p:nvCxnSpPr>
        <p:spPr>
          <a:xfrm>
            <a:off x="-9300" y="4119075"/>
            <a:ext cx="8433300" cy="0"/>
          </a:xfrm>
          <a:prstGeom prst="straightConnector1">
            <a:avLst/>
          </a:prstGeom>
          <a:noFill/>
          <a:ln w="9525" cap="flat" cmpd="sng">
            <a:solidFill>
              <a:schemeClr val="dk2"/>
            </a:solidFill>
            <a:prstDash val="solid"/>
            <a:round/>
            <a:headEnd type="none" w="med" len="med"/>
            <a:tailEnd type="none" w="med" len="med"/>
          </a:ln>
        </p:spPr>
      </p:cxnSp>
      <p:sp>
        <p:nvSpPr>
          <p:cNvPr id="38" name="Google Shape;38;p5"/>
          <p:cNvSpPr/>
          <p:nvPr/>
        </p:nvSpPr>
        <p:spPr>
          <a:xfrm>
            <a:off x="-967475" y="949950"/>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424000" y="3019425"/>
            <a:ext cx="1425000" cy="21993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5"/>
          <p:cNvCxnSpPr/>
          <p:nvPr/>
        </p:nvCxnSpPr>
        <p:spPr>
          <a:xfrm rot="10800000">
            <a:off x="899425" y="4114800"/>
            <a:ext cx="0" cy="1028700"/>
          </a:xfrm>
          <a:prstGeom prst="straightConnector1">
            <a:avLst/>
          </a:prstGeom>
          <a:noFill/>
          <a:ln w="9525" cap="flat" cmpd="sng">
            <a:solidFill>
              <a:schemeClr val="dk2"/>
            </a:solidFill>
            <a:prstDash val="solid"/>
            <a:round/>
            <a:headEnd type="none" w="med" len="med"/>
            <a:tailEnd type="none" w="med" len="med"/>
          </a:ln>
        </p:spPr>
      </p:cxnSp>
      <p:sp>
        <p:nvSpPr>
          <p:cNvPr id="40" name="Google Shape;40;p5"/>
          <p:cNvSpPr txBox="1">
            <a:spLocks noGrp="1"/>
          </p:cNvSpPr>
          <p:nvPr>
            <p:ph type="subTitle" idx="1"/>
          </p:nvPr>
        </p:nvSpPr>
        <p:spPr>
          <a:xfrm>
            <a:off x="1271875" y="2309850"/>
            <a:ext cx="2726700" cy="614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a:endParaRPr/>
          </a:p>
        </p:txBody>
      </p:sp>
      <p:sp>
        <p:nvSpPr>
          <p:cNvPr id="41" name="Google Shape;41;p5"/>
          <p:cNvSpPr txBox="1">
            <a:spLocks noGrp="1"/>
          </p:cNvSpPr>
          <p:nvPr>
            <p:ph type="subTitle" idx="2"/>
          </p:nvPr>
        </p:nvSpPr>
        <p:spPr>
          <a:xfrm>
            <a:off x="4926750" y="2309850"/>
            <a:ext cx="2726700" cy="614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algn="ctr" rtl="0">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a:endParaRPr/>
          </a:p>
        </p:txBody>
      </p:sp>
      <p:sp>
        <p:nvSpPr>
          <p:cNvPr id="42" name="Google Shape;42;p5"/>
          <p:cNvSpPr txBox="1">
            <a:spLocks noGrp="1"/>
          </p:cNvSpPr>
          <p:nvPr>
            <p:ph type="subTitle" idx="3"/>
          </p:nvPr>
        </p:nvSpPr>
        <p:spPr>
          <a:xfrm>
            <a:off x="1271875" y="2923875"/>
            <a:ext cx="2726700" cy="101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Font typeface="Nunito"/>
              <a:buNone/>
              <a:defRPr>
                <a:latin typeface="Nunito"/>
                <a:ea typeface="Nunito"/>
                <a:cs typeface="Nunito"/>
                <a:sym typeface="Nunito"/>
              </a:defRPr>
            </a:lvl2pPr>
            <a:lvl3pPr lvl="2" algn="ctr" rtl="0">
              <a:lnSpc>
                <a:spcPct val="100000"/>
              </a:lnSpc>
              <a:spcBef>
                <a:spcPts val="0"/>
              </a:spcBef>
              <a:spcAft>
                <a:spcPts val="0"/>
              </a:spcAft>
              <a:buSzPts val="1400"/>
              <a:buFont typeface="Nunito"/>
              <a:buNone/>
              <a:defRPr>
                <a:latin typeface="Nunito"/>
                <a:ea typeface="Nunito"/>
                <a:cs typeface="Nunito"/>
                <a:sym typeface="Nunito"/>
              </a:defRPr>
            </a:lvl3pPr>
            <a:lvl4pPr lvl="3" algn="ctr" rtl="0">
              <a:lnSpc>
                <a:spcPct val="100000"/>
              </a:lnSpc>
              <a:spcBef>
                <a:spcPts val="0"/>
              </a:spcBef>
              <a:spcAft>
                <a:spcPts val="0"/>
              </a:spcAft>
              <a:buSzPts val="1400"/>
              <a:buFont typeface="Nunito"/>
              <a:buNone/>
              <a:defRPr>
                <a:latin typeface="Nunito"/>
                <a:ea typeface="Nunito"/>
                <a:cs typeface="Nunito"/>
                <a:sym typeface="Nunito"/>
              </a:defRPr>
            </a:lvl4pPr>
            <a:lvl5pPr lvl="4" algn="ctr" rtl="0">
              <a:lnSpc>
                <a:spcPct val="100000"/>
              </a:lnSpc>
              <a:spcBef>
                <a:spcPts val="0"/>
              </a:spcBef>
              <a:spcAft>
                <a:spcPts val="0"/>
              </a:spcAft>
              <a:buSzPts val="1400"/>
              <a:buFont typeface="Nunito"/>
              <a:buNone/>
              <a:defRPr>
                <a:latin typeface="Nunito"/>
                <a:ea typeface="Nunito"/>
                <a:cs typeface="Nunito"/>
                <a:sym typeface="Nunito"/>
              </a:defRPr>
            </a:lvl5pPr>
            <a:lvl6pPr lvl="5" algn="ctr" rtl="0">
              <a:lnSpc>
                <a:spcPct val="100000"/>
              </a:lnSpc>
              <a:spcBef>
                <a:spcPts val="0"/>
              </a:spcBef>
              <a:spcAft>
                <a:spcPts val="0"/>
              </a:spcAft>
              <a:buSzPts val="1400"/>
              <a:buFont typeface="Nunito"/>
              <a:buNone/>
              <a:defRPr>
                <a:latin typeface="Nunito"/>
                <a:ea typeface="Nunito"/>
                <a:cs typeface="Nunito"/>
                <a:sym typeface="Nunito"/>
              </a:defRPr>
            </a:lvl6pPr>
            <a:lvl7pPr lvl="6" algn="ctr" rtl="0">
              <a:lnSpc>
                <a:spcPct val="100000"/>
              </a:lnSpc>
              <a:spcBef>
                <a:spcPts val="0"/>
              </a:spcBef>
              <a:spcAft>
                <a:spcPts val="0"/>
              </a:spcAft>
              <a:buSzPts val="1400"/>
              <a:buFont typeface="Nunito"/>
              <a:buNone/>
              <a:defRPr>
                <a:latin typeface="Nunito"/>
                <a:ea typeface="Nunito"/>
                <a:cs typeface="Nunito"/>
                <a:sym typeface="Nunito"/>
              </a:defRPr>
            </a:lvl7pPr>
            <a:lvl8pPr lvl="7" algn="ctr" rtl="0">
              <a:lnSpc>
                <a:spcPct val="100000"/>
              </a:lnSpc>
              <a:spcBef>
                <a:spcPts val="0"/>
              </a:spcBef>
              <a:spcAft>
                <a:spcPts val="0"/>
              </a:spcAft>
              <a:buSzPts val="1400"/>
              <a:buFont typeface="Nunito"/>
              <a:buNone/>
              <a:defRPr>
                <a:latin typeface="Nunito"/>
                <a:ea typeface="Nunito"/>
                <a:cs typeface="Nunito"/>
                <a:sym typeface="Nunito"/>
              </a:defRPr>
            </a:lvl8pPr>
            <a:lvl9pPr lvl="8" algn="ctr" rtl="0">
              <a:lnSpc>
                <a:spcPct val="100000"/>
              </a:lnSpc>
              <a:spcBef>
                <a:spcPts val="0"/>
              </a:spcBef>
              <a:spcAft>
                <a:spcPts val="0"/>
              </a:spcAft>
              <a:buSzPts val="1400"/>
              <a:buFont typeface="Nunito"/>
              <a:buNone/>
              <a:defRPr>
                <a:latin typeface="Nunito"/>
                <a:ea typeface="Nunito"/>
                <a:cs typeface="Nunito"/>
                <a:sym typeface="Nunito"/>
              </a:defRPr>
            </a:lvl9pPr>
          </a:lstStyle>
          <a:p>
            <a:endParaRPr/>
          </a:p>
        </p:txBody>
      </p:sp>
      <p:sp>
        <p:nvSpPr>
          <p:cNvPr id="43" name="Google Shape;43;p5"/>
          <p:cNvSpPr txBox="1">
            <a:spLocks noGrp="1"/>
          </p:cNvSpPr>
          <p:nvPr>
            <p:ph type="subTitle" idx="4"/>
          </p:nvPr>
        </p:nvSpPr>
        <p:spPr>
          <a:xfrm>
            <a:off x="4926750" y="2923875"/>
            <a:ext cx="2726700" cy="101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algn="ctr" rtl="0">
              <a:lnSpc>
                <a:spcPct val="100000"/>
              </a:lnSpc>
              <a:spcBef>
                <a:spcPts val="0"/>
              </a:spcBef>
              <a:spcAft>
                <a:spcPts val="0"/>
              </a:spcAft>
              <a:buSzPts val="1400"/>
              <a:buFont typeface="Nunito"/>
              <a:buNone/>
              <a:defRPr>
                <a:latin typeface="Nunito"/>
                <a:ea typeface="Nunito"/>
                <a:cs typeface="Nunito"/>
                <a:sym typeface="Nunito"/>
              </a:defRPr>
            </a:lvl2pPr>
            <a:lvl3pPr lvl="2" algn="ctr" rtl="0">
              <a:lnSpc>
                <a:spcPct val="100000"/>
              </a:lnSpc>
              <a:spcBef>
                <a:spcPts val="0"/>
              </a:spcBef>
              <a:spcAft>
                <a:spcPts val="0"/>
              </a:spcAft>
              <a:buSzPts val="1400"/>
              <a:buFont typeface="Nunito"/>
              <a:buNone/>
              <a:defRPr>
                <a:latin typeface="Nunito"/>
                <a:ea typeface="Nunito"/>
                <a:cs typeface="Nunito"/>
                <a:sym typeface="Nunito"/>
              </a:defRPr>
            </a:lvl3pPr>
            <a:lvl4pPr lvl="3" algn="ctr" rtl="0">
              <a:lnSpc>
                <a:spcPct val="100000"/>
              </a:lnSpc>
              <a:spcBef>
                <a:spcPts val="0"/>
              </a:spcBef>
              <a:spcAft>
                <a:spcPts val="0"/>
              </a:spcAft>
              <a:buSzPts val="1400"/>
              <a:buFont typeface="Nunito"/>
              <a:buNone/>
              <a:defRPr>
                <a:latin typeface="Nunito"/>
                <a:ea typeface="Nunito"/>
                <a:cs typeface="Nunito"/>
                <a:sym typeface="Nunito"/>
              </a:defRPr>
            </a:lvl4pPr>
            <a:lvl5pPr lvl="4" algn="ctr" rtl="0">
              <a:lnSpc>
                <a:spcPct val="100000"/>
              </a:lnSpc>
              <a:spcBef>
                <a:spcPts val="0"/>
              </a:spcBef>
              <a:spcAft>
                <a:spcPts val="0"/>
              </a:spcAft>
              <a:buSzPts val="1400"/>
              <a:buFont typeface="Nunito"/>
              <a:buNone/>
              <a:defRPr>
                <a:latin typeface="Nunito"/>
                <a:ea typeface="Nunito"/>
                <a:cs typeface="Nunito"/>
                <a:sym typeface="Nunito"/>
              </a:defRPr>
            </a:lvl5pPr>
            <a:lvl6pPr lvl="5" algn="ctr" rtl="0">
              <a:lnSpc>
                <a:spcPct val="100000"/>
              </a:lnSpc>
              <a:spcBef>
                <a:spcPts val="0"/>
              </a:spcBef>
              <a:spcAft>
                <a:spcPts val="0"/>
              </a:spcAft>
              <a:buSzPts val="1400"/>
              <a:buFont typeface="Nunito"/>
              <a:buNone/>
              <a:defRPr>
                <a:latin typeface="Nunito"/>
                <a:ea typeface="Nunito"/>
                <a:cs typeface="Nunito"/>
                <a:sym typeface="Nunito"/>
              </a:defRPr>
            </a:lvl6pPr>
            <a:lvl7pPr lvl="6" algn="ctr" rtl="0">
              <a:lnSpc>
                <a:spcPct val="100000"/>
              </a:lnSpc>
              <a:spcBef>
                <a:spcPts val="0"/>
              </a:spcBef>
              <a:spcAft>
                <a:spcPts val="0"/>
              </a:spcAft>
              <a:buSzPts val="1400"/>
              <a:buFont typeface="Nunito"/>
              <a:buNone/>
              <a:defRPr>
                <a:latin typeface="Nunito"/>
                <a:ea typeface="Nunito"/>
                <a:cs typeface="Nunito"/>
                <a:sym typeface="Nunito"/>
              </a:defRPr>
            </a:lvl7pPr>
            <a:lvl8pPr lvl="7" algn="ctr" rtl="0">
              <a:lnSpc>
                <a:spcPct val="100000"/>
              </a:lnSpc>
              <a:spcBef>
                <a:spcPts val="0"/>
              </a:spcBef>
              <a:spcAft>
                <a:spcPts val="0"/>
              </a:spcAft>
              <a:buSzPts val="1400"/>
              <a:buFont typeface="Nunito"/>
              <a:buNone/>
              <a:defRPr>
                <a:latin typeface="Nunito"/>
                <a:ea typeface="Nunito"/>
                <a:cs typeface="Nunito"/>
                <a:sym typeface="Nunito"/>
              </a:defRPr>
            </a:lvl8pPr>
            <a:lvl9pPr lvl="8" algn="ctr" rtl="0">
              <a:lnSpc>
                <a:spcPct val="100000"/>
              </a:lnSpc>
              <a:spcBef>
                <a:spcPts val="0"/>
              </a:spcBef>
              <a:spcAft>
                <a:spcPts val="0"/>
              </a:spcAft>
              <a:buSzPts val="1400"/>
              <a:buFont typeface="Nunito"/>
              <a:buNone/>
              <a:defRPr>
                <a:latin typeface="Nunito"/>
                <a:ea typeface="Nunito"/>
                <a:cs typeface="Nunito"/>
                <a:sym typeface="Nunito"/>
              </a:defRPr>
            </a:lvl9pPr>
          </a:lstStyle>
          <a:p>
            <a:endParaRPr/>
          </a:p>
        </p:txBody>
      </p:sp>
      <p:sp>
        <p:nvSpPr>
          <p:cNvPr id="44" name="Google Shape;44;p5"/>
          <p:cNvSpPr txBox="1">
            <a:spLocks noGrp="1"/>
          </p:cNvSpPr>
          <p:nvPr>
            <p:ph type="title"/>
          </p:nvPr>
        </p:nvSpPr>
        <p:spPr>
          <a:xfrm>
            <a:off x="720000" y="540000"/>
            <a:ext cx="77040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5" name="Google Shape;45;p5"/>
          <p:cNvCxnSpPr/>
          <p:nvPr/>
        </p:nvCxnSpPr>
        <p:spPr>
          <a:xfrm>
            <a:off x="-9150" y="1872000"/>
            <a:ext cx="9212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51"/>
        <p:cNvGrpSpPr/>
        <p:nvPr/>
      </p:nvGrpSpPr>
      <p:grpSpPr>
        <a:xfrm>
          <a:off x="0" y="0"/>
          <a:ext cx="0" cy="0"/>
          <a:chOff x="0" y="0"/>
          <a:chExt cx="0" cy="0"/>
        </a:xfrm>
      </p:grpSpPr>
      <p:sp>
        <p:nvSpPr>
          <p:cNvPr id="52" name="Google Shape;52;p7"/>
          <p:cNvSpPr/>
          <p:nvPr/>
        </p:nvSpPr>
        <p:spPr>
          <a:xfrm>
            <a:off x="1552650" y="1393600"/>
            <a:ext cx="6038700" cy="3924000"/>
          </a:xfrm>
          <a:prstGeom prst="round2SameRect">
            <a:avLst>
              <a:gd name="adj1" fmla="val 49935"/>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6165350" y="3918525"/>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1724025" y="540000"/>
            <a:ext cx="56958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2843775" y="1638300"/>
            <a:ext cx="3456300" cy="2965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cxnSp>
        <p:nvCxnSpPr>
          <p:cNvPr id="56" name="Google Shape;56;p7"/>
          <p:cNvCxnSpPr/>
          <p:nvPr/>
        </p:nvCxnSpPr>
        <p:spPr>
          <a:xfrm>
            <a:off x="-9150" y="4840575"/>
            <a:ext cx="9229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65"/>
        <p:cNvGrpSpPr/>
        <p:nvPr/>
      </p:nvGrpSpPr>
      <p:grpSpPr>
        <a:xfrm>
          <a:off x="0" y="0"/>
          <a:ext cx="0" cy="0"/>
          <a:chOff x="0" y="0"/>
          <a:chExt cx="0" cy="0"/>
        </a:xfrm>
      </p:grpSpPr>
      <p:cxnSp>
        <p:nvCxnSpPr>
          <p:cNvPr id="66" name="Google Shape;66;p9"/>
          <p:cNvCxnSpPr/>
          <p:nvPr/>
        </p:nvCxnSpPr>
        <p:spPr>
          <a:xfrm>
            <a:off x="6752125" y="3048025"/>
            <a:ext cx="2382600" cy="0"/>
          </a:xfrm>
          <a:prstGeom prst="straightConnector1">
            <a:avLst/>
          </a:prstGeom>
          <a:noFill/>
          <a:ln w="9525" cap="flat" cmpd="sng">
            <a:solidFill>
              <a:schemeClr val="accent3"/>
            </a:solidFill>
            <a:prstDash val="solid"/>
            <a:round/>
            <a:headEnd type="none" w="med" len="med"/>
            <a:tailEnd type="none" w="med" len="med"/>
          </a:ln>
        </p:spPr>
      </p:cxnSp>
      <p:cxnSp>
        <p:nvCxnSpPr>
          <p:cNvPr id="67" name="Google Shape;67;p9"/>
          <p:cNvCxnSpPr/>
          <p:nvPr/>
        </p:nvCxnSpPr>
        <p:spPr>
          <a:xfrm>
            <a:off x="-33350" y="312200"/>
            <a:ext cx="9220200" cy="0"/>
          </a:xfrm>
          <a:prstGeom prst="straightConnector1">
            <a:avLst/>
          </a:prstGeom>
          <a:noFill/>
          <a:ln w="9525" cap="flat" cmpd="sng">
            <a:solidFill>
              <a:schemeClr val="accent3"/>
            </a:solidFill>
            <a:prstDash val="solid"/>
            <a:round/>
            <a:headEnd type="none" w="med" len="med"/>
            <a:tailEnd type="none" w="med" len="med"/>
          </a:ln>
        </p:spPr>
      </p:cxnSp>
      <p:sp>
        <p:nvSpPr>
          <p:cNvPr id="68" name="Google Shape;68;p9"/>
          <p:cNvSpPr txBox="1">
            <a:spLocks noGrp="1"/>
          </p:cNvSpPr>
          <p:nvPr>
            <p:ph type="title"/>
          </p:nvPr>
        </p:nvSpPr>
        <p:spPr>
          <a:xfrm>
            <a:off x="2395925" y="1512125"/>
            <a:ext cx="4352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391925" y="2464675"/>
            <a:ext cx="4360200" cy="1166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0" name="Google Shape;70;p9"/>
          <p:cNvGrpSpPr/>
          <p:nvPr/>
        </p:nvGrpSpPr>
        <p:grpSpPr>
          <a:xfrm rot="-5400000">
            <a:off x="4906006" y="1299520"/>
            <a:ext cx="5256563" cy="2544472"/>
            <a:chOff x="4572000" y="2566850"/>
            <a:chExt cx="4727550" cy="2288400"/>
          </a:xfrm>
        </p:grpSpPr>
        <p:sp>
          <p:nvSpPr>
            <p:cNvPr id="71" name="Google Shape;71;p9"/>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a:stCxn id="71" idx="2"/>
            </p:cNvCxnSpPr>
            <p:nvPr/>
          </p:nvCxnSpPr>
          <p:spPr>
            <a:xfrm rot="10800000">
              <a:off x="7500900" y="3056600"/>
              <a:ext cx="0" cy="3597300"/>
            </a:xfrm>
            <a:prstGeom prst="straightConnector1">
              <a:avLst/>
            </a:prstGeom>
            <a:noFill/>
            <a:ln w="9525" cap="flat" cmpd="sng">
              <a:solidFill>
                <a:schemeClr val="accent3"/>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1924713"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2" hasCustomPrompt="1"/>
          </p:nvPr>
        </p:nvSpPr>
        <p:spPr>
          <a:xfrm>
            <a:off x="848550" y="1730150"/>
            <a:ext cx="9000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1924713"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3"/>
          </p:nvPr>
        </p:nvSpPr>
        <p:spPr>
          <a:xfrm>
            <a:off x="6087588" y="15293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4" hasCustomPrompt="1"/>
          </p:nvPr>
        </p:nvSpPr>
        <p:spPr>
          <a:xfrm>
            <a:off x="4979300" y="1730150"/>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5"/>
          </p:nvPr>
        </p:nvSpPr>
        <p:spPr>
          <a:xfrm>
            <a:off x="6087588" y="20396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6"/>
          </p:nvPr>
        </p:nvSpPr>
        <p:spPr>
          <a:xfrm>
            <a:off x="1924713"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cxnSp>
        <p:nvCxnSpPr>
          <p:cNvPr id="97" name="Google Shape;97;p13"/>
          <p:cNvCxnSpPr/>
          <p:nvPr/>
        </p:nvCxnSpPr>
        <p:spPr>
          <a:xfrm>
            <a:off x="-9150" y="2796000"/>
            <a:ext cx="9143100" cy="0"/>
          </a:xfrm>
          <a:prstGeom prst="straightConnector1">
            <a:avLst/>
          </a:prstGeom>
          <a:noFill/>
          <a:ln w="9525" cap="flat" cmpd="sng">
            <a:solidFill>
              <a:schemeClr val="accent3"/>
            </a:solidFill>
            <a:prstDash val="solid"/>
            <a:round/>
            <a:headEnd type="none" w="med" len="med"/>
            <a:tailEnd type="none" w="med" len="med"/>
          </a:ln>
        </p:spPr>
      </p:cxnSp>
      <p:grpSp>
        <p:nvGrpSpPr>
          <p:cNvPr id="98" name="Google Shape;98;p13"/>
          <p:cNvGrpSpPr/>
          <p:nvPr/>
        </p:nvGrpSpPr>
        <p:grpSpPr>
          <a:xfrm rot="-5400000">
            <a:off x="1465858" y="2059830"/>
            <a:ext cx="3863406" cy="2318378"/>
            <a:chOff x="4572000" y="2566850"/>
            <a:chExt cx="3813450" cy="2288400"/>
          </a:xfrm>
        </p:grpSpPr>
        <p:sp>
          <p:nvSpPr>
            <p:cNvPr id="99" name="Google Shape;99;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3"/>
            <p:cNvCxnSpPr>
              <a:stCxn id="99" idx="2"/>
            </p:cNvCxnSpPr>
            <p:nvPr/>
          </p:nvCxnSpPr>
          <p:spPr>
            <a:xfrm rot="10800000">
              <a:off x="7043850" y="3513650"/>
              <a:ext cx="0" cy="2683200"/>
            </a:xfrm>
            <a:prstGeom prst="straightConnector1">
              <a:avLst/>
            </a:prstGeom>
            <a:noFill/>
            <a:ln w="9525" cap="flat" cmpd="sng">
              <a:solidFill>
                <a:schemeClr val="accent3"/>
              </a:solidFill>
              <a:prstDash val="solid"/>
              <a:round/>
              <a:headEnd type="none" w="med" len="med"/>
              <a:tailEnd type="none" w="med" len="med"/>
            </a:ln>
          </p:spPr>
        </p:cxnSp>
      </p:grpSp>
      <p:sp>
        <p:nvSpPr>
          <p:cNvPr id="101" name="Google Shape;101;p13"/>
          <p:cNvSpPr txBox="1">
            <a:spLocks noGrp="1"/>
          </p:cNvSpPr>
          <p:nvPr>
            <p:ph type="title" idx="7" hasCustomPrompt="1"/>
          </p:nvPr>
        </p:nvSpPr>
        <p:spPr>
          <a:xfrm>
            <a:off x="801000" y="3316125"/>
            <a:ext cx="9951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8"/>
          </p:nvPr>
        </p:nvSpPr>
        <p:spPr>
          <a:xfrm>
            <a:off x="1924713"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9"/>
          </p:nvPr>
        </p:nvSpPr>
        <p:spPr>
          <a:xfrm>
            <a:off x="6087588" y="3077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 name="Google Shape;104;p13"/>
          <p:cNvSpPr txBox="1">
            <a:spLocks noGrp="1"/>
          </p:cNvSpPr>
          <p:nvPr>
            <p:ph type="title" idx="13" hasCustomPrompt="1"/>
          </p:nvPr>
        </p:nvSpPr>
        <p:spPr>
          <a:xfrm>
            <a:off x="4979301" y="3316125"/>
            <a:ext cx="973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4"/>
          </p:nvPr>
        </p:nvSpPr>
        <p:spPr>
          <a:xfrm>
            <a:off x="6087588" y="3588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15"/>
          </p:nvPr>
        </p:nvSpPr>
        <p:spPr>
          <a:xfrm>
            <a:off x="1511125" y="540000"/>
            <a:ext cx="61218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33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7" name="Google Shape;107;p13"/>
          <p:cNvGrpSpPr/>
          <p:nvPr/>
        </p:nvGrpSpPr>
        <p:grpSpPr>
          <a:xfrm rot="5400000">
            <a:off x="-514424" y="901469"/>
            <a:ext cx="4163168" cy="2303961"/>
            <a:chOff x="4572000" y="2566850"/>
            <a:chExt cx="4135050" cy="2288400"/>
          </a:xfrm>
        </p:grpSpPr>
        <p:sp>
          <p:nvSpPr>
            <p:cNvPr id="108" name="Google Shape;108;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3"/>
            <p:cNvCxnSpPr>
              <a:stCxn id="108" idx="2"/>
            </p:cNvCxnSpPr>
            <p:nvPr/>
          </p:nvCxnSpPr>
          <p:spPr>
            <a:xfrm rot="10800000">
              <a:off x="7204650" y="3352850"/>
              <a:ext cx="0" cy="3004800"/>
            </a:xfrm>
            <a:prstGeom prst="straightConnector1">
              <a:avLst/>
            </a:prstGeom>
            <a:noFill/>
            <a:ln w="9525" cap="flat" cmpd="sng">
              <a:solidFill>
                <a:schemeClr val="accent3"/>
              </a:solidFill>
              <a:prstDash val="solid"/>
              <a:round/>
              <a:headEnd type="none" w="med" len="med"/>
              <a:tailEnd type="none" w="med" len="med"/>
            </a:ln>
          </p:spPr>
        </p:cxnSp>
      </p:grpSp>
      <p:grpSp>
        <p:nvGrpSpPr>
          <p:cNvPr id="110" name="Google Shape;110;p13"/>
          <p:cNvGrpSpPr/>
          <p:nvPr/>
        </p:nvGrpSpPr>
        <p:grpSpPr>
          <a:xfrm rot="-5400000" flipH="1">
            <a:off x="5269125" y="1711275"/>
            <a:ext cx="4630950" cy="2288400"/>
            <a:chOff x="4572000" y="2566850"/>
            <a:chExt cx="4630950" cy="2288400"/>
          </a:xfrm>
        </p:grpSpPr>
        <p:sp>
          <p:nvSpPr>
            <p:cNvPr id="111" name="Google Shape;111;p13"/>
            <p:cNvSpPr/>
            <p:nvPr/>
          </p:nvSpPr>
          <p:spPr>
            <a:xfrm rot="-5400000" flipH="1">
              <a:off x="4558050" y="2580800"/>
              <a:ext cx="2288400" cy="22605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13"/>
            <p:cNvCxnSpPr>
              <a:stCxn id="111" idx="2"/>
            </p:cNvCxnSpPr>
            <p:nvPr/>
          </p:nvCxnSpPr>
          <p:spPr>
            <a:xfrm rot="10800000">
              <a:off x="7452600" y="3104900"/>
              <a:ext cx="0" cy="3500700"/>
            </a:xfrm>
            <a:prstGeom prst="straightConnector1">
              <a:avLst/>
            </a:prstGeom>
            <a:noFill/>
            <a:ln w="9525" cap="flat" cmpd="sng">
              <a:solidFill>
                <a:schemeClr val="accent3"/>
              </a:solidFill>
              <a:prstDash val="solid"/>
              <a:round/>
              <a:headEnd type="none" w="med" len="med"/>
              <a:tailEnd type="none" w="med" len="med"/>
            </a:ln>
          </p:spPr>
        </p:cxnSp>
      </p:grpSp>
      <p:sp>
        <p:nvSpPr>
          <p:cNvPr id="113" name="Google Shape;113;p13"/>
          <p:cNvSpPr/>
          <p:nvPr/>
        </p:nvSpPr>
        <p:spPr>
          <a:xfrm>
            <a:off x="8140200" y="6699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83750" y="4461600"/>
            <a:ext cx="283800" cy="2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3"/>
        </a:solidFill>
        <a:effectLst/>
      </p:bgPr>
    </p:bg>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913050" y="2735250"/>
            <a:ext cx="20961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2"/>
          <p:cNvSpPr txBox="1">
            <a:spLocks noGrp="1"/>
          </p:cNvSpPr>
          <p:nvPr>
            <p:ph type="subTitle" idx="1"/>
          </p:nvPr>
        </p:nvSpPr>
        <p:spPr>
          <a:xfrm>
            <a:off x="913050" y="3176400"/>
            <a:ext cx="2096100" cy="804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2"/>
          <p:cNvSpPr txBox="1">
            <a:spLocks noGrp="1"/>
          </p:cNvSpPr>
          <p:nvPr>
            <p:ph type="title" idx="2"/>
          </p:nvPr>
        </p:nvSpPr>
        <p:spPr>
          <a:xfrm>
            <a:off x="3523949" y="2735250"/>
            <a:ext cx="20961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2"/>
          <p:cNvSpPr txBox="1">
            <a:spLocks noGrp="1"/>
          </p:cNvSpPr>
          <p:nvPr>
            <p:ph type="subTitle" idx="3"/>
          </p:nvPr>
        </p:nvSpPr>
        <p:spPr>
          <a:xfrm>
            <a:off x="3523949" y="3176400"/>
            <a:ext cx="2096100" cy="804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2"/>
          <p:cNvSpPr txBox="1">
            <a:spLocks noGrp="1"/>
          </p:cNvSpPr>
          <p:nvPr>
            <p:ph type="title" idx="4"/>
          </p:nvPr>
        </p:nvSpPr>
        <p:spPr>
          <a:xfrm>
            <a:off x="6134850" y="2735250"/>
            <a:ext cx="2096100" cy="44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2"/>
          <p:cNvSpPr txBox="1">
            <a:spLocks noGrp="1"/>
          </p:cNvSpPr>
          <p:nvPr>
            <p:ph type="subTitle" idx="5"/>
          </p:nvPr>
        </p:nvSpPr>
        <p:spPr>
          <a:xfrm>
            <a:off x="6134850" y="3176400"/>
            <a:ext cx="2096100" cy="804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2"/>
          <p:cNvSpPr txBox="1">
            <a:spLocks noGrp="1"/>
          </p:cNvSpPr>
          <p:nvPr>
            <p:ph type="title" idx="6"/>
          </p:nvPr>
        </p:nvSpPr>
        <p:spPr>
          <a:xfrm>
            <a:off x="720000" y="540000"/>
            <a:ext cx="7704000" cy="5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2"/>
          <p:cNvSpPr/>
          <p:nvPr/>
        </p:nvSpPr>
        <p:spPr>
          <a:xfrm>
            <a:off x="-937750" y="3918525"/>
            <a:ext cx="1866900" cy="18441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2"/>
          <p:cNvCxnSpPr/>
          <p:nvPr/>
        </p:nvCxnSpPr>
        <p:spPr>
          <a:xfrm>
            <a:off x="-9150" y="4840575"/>
            <a:ext cx="9200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4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Tenor Sans"/>
              <a:buNone/>
              <a:defRPr sz="3300">
                <a:solidFill>
                  <a:schemeClr val="dk1"/>
                </a:solidFill>
                <a:latin typeface="Tenor Sans"/>
                <a:ea typeface="Tenor Sans"/>
                <a:cs typeface="Tenor Sans"/>
                <a:sym typeface="Tenor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8"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hindawi.com/journals/complexity/2020/8885861/" TargetMode="External"/><Relationship Id="rId2" Type="http://schemas.openxmlformats.org/officeDocument/2006/relationships/hyperlink" Target="https://www.sciencedirect.com/science/article/pii/S1877050918318210" TargetMode="External"/><Relationship Id="rId1" Type="http://schemas.openxmlformats.org/officeDocument/2006/relationships/slideLayout" Target="../slideLayouts/slideLayout6.xml"/><Relationship Id="rId5" Type="http://schemas.openxmlformats.org/officeDocument/2006/relationships/hyperlink" Target="https://www.geeksforgeeks.org/passive-aggressive-classifiers/" TargetMode="External"/><Relationship Id="rId4" Type="http://schemas.openxmlformats.org/officeDocument/2006/relationships/hyperlink" Target="https://arxiv.org/pdf/1708.01967.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pic>
        <p:nvPicPr>
          <p:cNvPr id="359" name="Google Shape;359;p37"/>
          <p:cNvPicPr preferRelativeResize="0"/>
          <p:nvPr/>
        </p:nvPicPr>
        <p:blipFill rotWithShape="1">
          <a:blip r:embed="rId3">
            <a:alphaModFix/>
          </a:blip>
          <a:srcRect l="31134" r="24584"/>
          <a:stretch/>
        </p:blipFill>
        <p:spPr>
          <a:xfrm>
            <a:off x="0" y="2387788"/>
            <a:ext cx="2104869" cy="2774011"/>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pic>
      <p:sp>
        <p:nvSpPr>
          <p:cNvPr id="360" name="Google Shape;360;p37"/>
          <p:cNvSpPr txBox="1">
            <a:spLocks noGrp="1"/>
          </p:cNvSpPr>
          <p:nvPr>
            <p:ph type="ctrTitle"/>
          </p:nvPr>
        </p:nvSpPr>
        <p:spPr>
          <a:xfrm>
            <a:off x="2560499" y="2291850"/>
            <a:ext cx="5435123" cy="27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5000" dirty="0">
                <a:solidFill>
                  <a:schemeClr val="accent3"/>
                </a:solidFill>
              </a:rPr>
              <a:t>FAKE NEWS DETECTION</a:t>
            </a:r>
            <a:endParaRPr sz="3000" dirty="0">
              <a:solidFill>
                <a:schemeClr val="accent3"/>
              </a:solidFill>
            </a:endParaRPr>
          </a:p>
          <a:p>
            <a:pPr marL="0" lvl="0" indent="0" algn="l" rtl="0">
              <a:spcBef>
                <a:spcPts val="0"/>
              </a:spcBef>
              <a:spcAft>
                <a:spcPts val="0"/>
              </a:spcAft>
              <a:buNone/>
            </a:pPr>
            <a:endParaRPr sz="3000" dirty="0">
              <a:solidFill>
                <a:schemeClr val="accent3"/>
              </a:solidFill>
            </a:endParaRPr>
          </a:p>
          <a:p>
            <a:pPr marL="0" lvl="0" indent="0" algn="l" rtl="0">
              <a:spcBef>
                <a:spcPts val="0"/>
              </a:spcBef>
              <a:spcAft>
                <a:spcPts val="0"/>
              </a:spcAft>
              <a:buNone/>
            </a:pPr>
            <a:r>
              <a:rPr lang="en" sz="3000" dirty="0">
                <a:solidFill>
                  <a:schemeClr val="accent3"/>
                </a:solidFill>
              </a:rPr>
              <a:t> </a:t>
            </a:r>
            <a:endParaRPr sz="3000" dirty="0">
              <a:solidFill>
                <a:schemeClr val="accent3"/>
              </a:solidFill>
            </a:endParaRPr>
          </a:p>
        </p:txBody>
      </p:sp>
      <p:sp>
        <p:nvSpPr>
          <p:cNvPr id="361" name="Google Shape;361;p37"/>
          <p:cNvSpPr txBox="1">
            <a:spLocks noGrp="1"/>
          </p:cNvSpPr>
          <p:nvPr>
            <p:ph type="subTitle" idx="1"/>
          </p:nvPr>
        </p:nvSpPr>
        <p:spPr>
          <a:xfrm>
            <a:off x="5112690" y="3276532"/>
            <a:ext cx="3975651" cy="11761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PRESENTED BY:</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V VENKATA SREE HARSHA - 1NT18CS181</a:t>
            </a:r>
          </a:p>
          <a:p>
            <a:pPr marL="0" lvl="0" indent="0" algn="l" rtl="0">
              <a:spcBef>
                <a:spcPts val="0"/>
              </a:spcBef>
              <a:spcAft>
                <a:spcPts val="0"/>
              </a:spcAft>
              <a:buNone/>
            </a:pPr>
            <a:endParaRPr lang="en-US" sz="1400" dirty="0"/>
          </a:p>
          <a:p>
            <a:pPr marL="0" lvl="0" indent="0" algn="l" rtl="0">
              <a:spcBef>
                <a:spcPts val="0"/>
              </a:spcBef>
              <a:spcAft>
                <a:spcPts val="0"/>
              </a:spcAft>
              <a:buNone/>
            </a:pPr>
            <a:endParaRPr dirty="0"/>
          </a:p>
        </p:txBody>
      </p:sp>
      <p:cxnSp>
        <p:nvCxnSpPr>
          <p:cNvPr id="362" name="Google Shape;362;p37"/>
          <p:cNvCxnSpPr>
            <a:cxnSpLocks/>
            <a:endCxn id="359" idx="2"/>
          </p:cNvCxnSpPr>
          <p:nvPr/>
        </p:nvCxnSpPr>
        <p:spPr>
          <a:xfrm>
            <a:off x="-811800" y="3098400"/>
            <a:ext cx="811800" cy="676394"/>
          </a:xfrm>
          <a:prstGeom prst="straightConnector1">
            <a:avLst/>
          </a:prstGeom>
          <a:noFill/>
          <a:ln w="9525" cap="flat" cmpd="sng">
            <a:solidFill>
              <a:schemeClr val="accent3"/>
            </a:solidFill>
            <a:prstDash val="solid"/>
            <a:round/>
            <a:headEnd type="none" w="med" len="med"/>
            <a:tailEnd type="none" w="med" len="med"/>
          </a:ln>
        </p:spPr>
      </p:cxnSp>
      <p:sp>
        <p:nvSpPr>
          <p:cNvPr id="363" name="Google Shape;363;p37"/>
          <p:cNvSpPr/>
          <p:nvPr/>
        </p:nvSpPr>
        <p:spPr>
          <a:xfrm>
            <a:off x="1017000" y="904000"/>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7995623" y="4364250"/>
            <a:ext cx="279900" cy="2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7"/>
          <p:cNvCxnSpPr>
            <a:cxnSpLocks/>
            <a:stCxn id="359" idx="3"/>
          </p:cNvCxnSpPr>
          <p:nvPr/>
        </p:nvCxnSpPr>
        <p:spPr>
          <a:xfrm flipV="1">
            <a:off x="1052435" y="0"/>
            <a:ext cx="318415" cy="2387788"/>
          </a:xfrm>
          <a:prstGeom prst="straightConnector1">
            <a:avLst/>
          </a:prstGeom>
          <a:noFill/>
          <a:ln w="9525" cap="flat" cmpd="sng">
            <a:solidFill>
              <a:schemeClr val="accent3"/>
            </a:solidFill>
            <a:prstDash val="solid"/>
            <a:round/>
            <a:headEnd type="none" w="med" len="med"/>
            <a:tailEnd type="none" w="med" len="med"/>
          </a:ln>
        </p:spPr>
      </p:cxnSp>
      <p:cxnSp>
        <p:nvCxnSpPr>
          <p:cNvPr id="366" name="Google Shape;366;p37"/>
          <p:cNvCxnSpPr>
            <a:cxnSpLocks/>
            <a:stCxn id="359" idx="1"/>
          </p:cNvCxnSpPr>
          <p:nvPr/>
        </p:nvCxnSpPr>
        <p:spPr>
          <a:xfrm>
            <a:off x="1052435" y="5161799"/>
            <a:ext cx="318415" cy="576901"/>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15" name="Title 14">
            <a:extLst>
              <a:ext uri="{FF2B5EF4-FFF2-40B4-BE49-F238E27FC236}">
                <a16:creationId xmlns:a16="http://schemas.microsoft.com/office/drawing/2014/main" id="{0754CC1B-AD86-4792-B565-733AD915A093}"/>
              </a:ext>
            </a:extLst>
          </p:cNvPr>
          <p:cNvSpPr>
            <a:spLocks noGrp="1"/>
          </p:cNvSpPr>
          <p:nvPr>
            <p:ph type="title" idx="6"/>
          </p:nvPr>
        </p:nvSpPr>
        <p:spPr/>
        <p:txBody>
          <a:bodyPr/>
          <a:lstStyle/>
          <a:p>
            <a:r>
              <a:rPr lang="en-US" sz="2800" dirty="0"/>
              <a:t>CHARACETRIZATION TO DETECTION</a:t>
            </a:r>
            <a:endParaRPr lang="en-IN" sz="2800" dirty="0"/>
          </a:p>
        </p:txBody>
      </p:sp>
      <p:pic>
        <p:nvPicPr>
          <p:cNvPr id="17" name="Picture 16" descr="Diagram&#10;&#10;Description automatically generated">
            <a:extLst>
              <a:ext uri="{FF2B5EF4-FFF2-40B4-BE49-F238E27FC236}">
                <a16:creationId xmlns:a16="http://schemas.microsoft.com/office/drawing/2014/main" id="{FE68CF38-47D6-4F29-9D42-EBF1216C9DD2}"/>
              </a:ext>
            </a:extLst>
          </p:cNvPr>
          <p:cNvPicPr>
            <a:picLocks noChangeAspect="1"/>
          </p:cNvPicPr>
          <p:nvPr/>
        </p:nvPicPr>
        <p:blipFill>
          <a:blip r:embed="rId3"/>
          <a:stretch>
            <a:fillRect/>
          </a:stretch>
        </p:blipFill>
        <p:spPr>
          <a:xfrm>
            <a:off x="518353" y="1425249"/>
            <a:ext cx="8107293" cy="25583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43"/>
          <p:cNvSpPr txBox="1">
            <a:spLocks noGrp="1"/>
          </p:cNvSpPr>
          <p:nvPr>
            <p:ph type="title"/>
          </p:nvPr>
        </p:nvSpPr>
        <p:spPr>
          <a:xfrm>
            <a:off x="1421647" y="284225"/>
            <a:ext cx="6300706"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FEATURE EXTRACTION </a:t>
            </a:r>
            <a:r>
              <a:rPr lang="en-IN" sz="2800" dirty="0"/>
              <a:t>OF THE DATA SET</a:t>
            </a:r>
            <a:endParaRPr sz="2800" dirty="0"/>
          </a:p>
        </p:txBody>
      </p:sp>
      <p:sp>
        <p:nvSpPr>
          <p:cNvPr id="469" name="Google Shape;469;p43"/>
          <p:cNvSpPr txBox="1">
            <a:spLocks noGrp="1"/>
          </p:cNvSpPr>
          <p:nvPr>
            <p:ph type="subTitle" idx="1"/>
          </p:nvPr>
        </p:nvSpPr>
        <p:spPr>
          <a:xfrm>
            <a:off x="929610" y="1252142"/>
            <a:ext cx="4360200" cy="3300308"/>
          </a:xfrm>
          <a:prstGeom prst="rect">
            <a:avLst/>
          </a:prstGeom>
        </p:spPr>
        <p:txBody>
          <a:bodyPr spcFirstLastPara="1" wrap="square" lIns="162000" tIns="91425" rIns="162000" bIns="91425" anchor="ctr" anchorCtr="0">
            <a:noAutofit/>
          </a:bodyPr>
          <a:lstStyle/>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News Content Features</a:t>
            </a:r>
          </a:p>
          <a:p>
            <a:pPr marL="0" lvl="0" indent="0" algn="l" rtl="0">
              <a:spcBef>
                <a:spcPts val="0"/>
              </a:spcBef>
              <a:spcAft>
                <a:spcPts val="0"/>
              </a:spcAft>
            </a:pPr>
            <a:endParaRPr lang="en-IN" sz="1800" dirty="0">
              <a:latin typeface="Nunito" pitchFamily="2" charset="0"/>
            </a:endParaRPr>
          </a:p>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Linguistic-based</a:t>
            </a:r>
          </a:p>
          <a:p>
            <a:pPr marL="285750" lvl="0" indent="-285750" algn="l" rtl="0">
              <a:spcBef>
                <a:spcPts val="0"/>
              </a:spcBef>
              <a:spcAft>
                <a:spcPts val="0"/>
              </a:spcAft>
              <a:buFont typeface="Arial" panose="020B0604020202020204" pitchFamily="34" charset="0"/>
              <a:buChar char="•"/>
            </a:pPr>
            <a:endParaRPr lang="en-IN" sz="1800" dirty="0">
              <a:latin typeface="Nunito" pitchFamily="2" charset="0"/>
            </a:endParaRPr>
          </a:p>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Visual-based</a:t>
            </a:r>
          </a:p>
          <a:p>
            <a:pPr marL="285750" lvl="0" indent="-285750" algn="l" rtl="0">
              <a:spcBef>
                <a:spcPts val="0"/>
              </a:spcBef>
              <a:spcAft>
                <a:spcPts val="0"/>
              </a:spcAft>
              <a:buFont typeface="Arial" panose="020B0604020202020204" pitchFamily="34" charset="0"/>
              <a:buChar char="•"/>
            </a:pPr>
            <a:endParaRPr lang="en-IN" sz="1800" dirty="0">
              <a:latin typeface="Nunito" pitchFamily="2" charset="0"/>
            </a:endParaRPr>
          </a:p>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User-based</a:t>
            </a:r>
          </a:p>
          <a:p>
            <a:pPr marL="285750" lvl="0" indent="-285750" algn="l" rtl="0">
              <a:spcBef>
                <a:spcPts val="0"/>
              </a:spcBef>
              <a:spcAft>
                <a:spcPts val="0"/>
              </a:spcAft>
              <a:buFont typeface="Arial" panose="020B0604020202020204" pitchFamily="34" charset="0"/>
              <a:buChar char="•"/>
            </a:pPr>
            <a:endParaRPr lang="en-IN" sz="1800" dirty="0">
              <a:latin typeface="Nunito" pitchFamily="2" charset="0"/>
            </a:endParaRPr>
          </a:p>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Post-based</a:t>
            </a:r>
          </a:p>
          <a:p>
            <a:pPr marL="285750" lvl="0" indent="-285750" algn="l" rtl="0">
              <a:spcBef>
                <a:spcPts val="0"/>
              </a:spcBef>
              <a:spcAft>
                <a:spcPts val="0"/>
              </a:spcAft>
              <a:buFont typeface="Arial" panose="020B0604020202020204" pitchFamily="34" charset="0"/>
              <a:buChar char="•"/>
            </a:pPr>
            <a:endParaRPr lang="en-IN" sz="1800" dirty="0">
              <a:latin typeface="Nunito" pitchFamily="2" charset="0"/>
            </a:endParaRPr>
          </a:p>
          <a:p>
            <a:pPr marL="285750" lvl="0" indent="-285750" algn="l" rtl="0">
              <a:spcBef>
                <a:spcPts val="0"/>
              </a:spcBef>
              <a:spcAft>
                <a:spcPts val="0"/>
              </a:spcAft>
              <a:buFont typeface="Arial" panose="020B0604020202020204" pitchFamily="34" charset="0"/>
              <a:buChar char="•"/>
            </a:pPr>
            <a:r>
              <a:rPr lang="en-IN" sz="1800" dirty="0">
                <a:effectLst/>
                <a:latin typeface="Nunito" pitchFamily="2" charset="0"/>
              </a:rPr>
              <a:t>Network-based</a:t>
            </a:r>
            <a:endParaRPr sz="1800" dirty="0">
              <a:latin typeface="Nunito" pitchFamily="2" charset="0"/>
            </a:endParaRPr>
          </a:p>
        </p:txBody>
      </p:sp>
      <p:sp>
        <p:nvSpPr>
          <p:cNvPr id="471" name="Google Shape;471;p43"/>
          <p:cNvSpPr/>
          <p:nvPr/>
        </p:nvSpPr>
        <p:spPr>
          <a:xfrm>
            <a:off x="6557100" y="821675"/>
            <a:ext cx="1866900" cy="1844100"/>
          </a:xfrm>
          <a:prstGeom prst="arc">
            <a:avLst>
              <a:gd name="adj1" fmla="val 1620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7966000" y="969875"/>
            <a:ext cx="312000" cy="31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11" name="Title 10">
            <a:extLst>
              <a:ext uri="{FF2B5EF4-FFF2-40B4-BE49-F238E27FC236}">
                <a16:creationId xmlns:a16="http://schemas.microsoft.com/office/drawing/2014/main" id="{82447B63-B185-4D36-B39F-4757CCC35C22}"/>
              </a:ext>
            </a:extLst>
          </p:cNvPr>
          <p:cNvSpPr>
            <a:spLocks noGrp="1"/>
          </p:cNvSpPr>
          <p:nvPr>
            <p:ph type="title"/>
          </p:nvPr>
        </p:nvSpPr>
        <p:spPr/>
        <p:txBody>
          <a:bodyPr/>
          <a:lstStyle/>
          <a:p>
            <a:r>
              <a:rPr lang="en-US" dirty="0"/>
              <a:t>DATASETS USED</a:t>
            </a:r>
            <a:endParaRPr lang="en-IN" dirty="0"/>
          </a:p>
        </p:txBody>
      </p:sp>
      <p:sp>
        <p:nvSpPr>
          <p:cNvPr id="44" name="TextBox 43">
            <a:extLst>
              <a:ext uri="{FF2B5EF4-FFF2-40B4-BE49-F238E27FC236}">
                <a16:creationId xmlns:a16="http://schemas.microsoft.com/office/drawing/2014/main" id="{14CB6EA2-2B83-4750-A038-69081309CCEB}"/>
              </a:ext>
            </a:extLst>
          </p:cNvPr>
          <p:cNvSpPr txBox="1"/>
          <p:nvPr/>
        </p:nvSpPr>
        <p:spPr>
          <a:xfrm>
            <a:off x="1121134" y="1410292"/>
            <a:ext cx="6464411" cy="970059"/>
          </a:xfrm>
          <a:prstGeom prst="rect">
            <a:avLst/>
          </a:prstGeom>
          <a:noFill/>
        </p:spPr>
        <p:txBody>
          <a:bodyPr wrap="square">
            <a:spAutoFit/>
          </a:bodyPr>
          <a:lstStyle/>
          <a:p>
            <a:r>
              <a:rPr lang="en-US" dirty="0">
                <a:latin typeface="Nunito" pitchFamily="2" charset="0"/>
              </a:rPr>
              <a:t>Datasets c</a:t>
            </a:r>
            <a:r>
              <a:rPr lang="en-US" dirty="0">
                <a:effectLst/>
                <a:latin typeface="Nunito" pitchFamily="2" charset="0"/>
              </a:rPr>
              <a:t>an be gathered in the following ways: Expert journalists, Fact-checking websites, Industry detectors, and Crowd-sourced workers. However, there are no agreed upon bench-mark datasets for the fake news detection problem. Some publicly available datasets are listed below:</a:t>
            </a:r>
            <a:endParaRPr lang="en-IN" dirty="0">
              <a:latin typeface="Nunito" pitchFamily="2" charset="0"/>
            </a:endParaRPr>
          </a:p>
        </p:txBody>
      </p:sp>
      <p:sp>
        <p:nvSpPr>
          <p:cNvPr id="46" name="TextBox 45">
            <a:extLst>
              <a:ext uri="{FF2B5EF4-FFF2-40B4-BE49-F238E27FC236}">
                <a16:creationId xmlns:a16="http://schemas.microsoft.com/office/drawing/2014/main" id="{6E730E54-6DD8-40FE-B5AB-DC1103F47A0D}"/>
              </a:ext>
            </a:extLst>
          </p:cNvPr>
          <p:cNvSpPr txBox="1"/>
          <p:nvPr/>
        </p:nvSpPr>
        <p:spPr>
          <a:xfrm>
            <a:off x="1439187" y="2455373"/>
            <a:ext cx="4945710" cy="307777"/>
          </a:xfrm>
          <a:prstGeom prst="rect">
            <a:avLst/>
          </a:prstGeom>
          <a:noFill/>
        </p:spPr>
        <p:txBody>
          <a:bodyPr wrap="square">
            <a:spAutoFit/>
          </a:bodyPr>
          <a:lstStyle/>
          <a:p>
            <a:r>
              <a:rPr lang="en-IN" dirty="0">
                <a:effectLst/>
                <a:latin typeface="Arial" panose="020B0604020202020204" pitchFamily="34" charset="0"/>
              </a:rPr>
              <a:t>Buzz Feed News</a:t>
            </a:r>
            <a:endParaRPr lang="en-IN" dirty="0"/>
          </a:p>
        </p:txBody>
      </p:sp>
      <p:sp>
        <p:nvSpPr>
          <p:cNvPr id="48" name="TextBox 47">
            <a:extLst>
              <a:ext uri="{FF2B5EF4-FFF2-40B4-BE49-F238E27FC236}">
                <a16:creationId xmlns:a16="http://schemas.microsoft.com/office/drawing/2014/main" id="{DC54CC3F-0752-4AD6-90E8-6FB480943E25}"/>
              </a:ext>
            </a:extLst>
          </p:cNvPr>
          <p:cNvSpPr txBox="1"/>
          <p:nvPr/>
        </p:nvSpPr>
        <p:spPr>
          <a:xfrm>
            <a:off x="1439187" y="2844543"/>
            <a:ext cx="4945710" cy="307777"/>
          </a:xfrm>
          <a:prstGeom prst="rect">
            <a:avLst/>
          </a:prstGeom>
          <a:noFill/>
        </p:spPr>
        <p:txBody>
          <a:bodyPr wrap="square">
            <a:spAutoFit/>
          </a:bodyPr>
          <a:lstStyle/>
          <a:p>
            <a:r>
              <a:rPr lang="en-IN" dirty="0">
                <a:effectLst/>
                <a:latin typeface="Arial" panose="020B0604020202020204" pitchFamily="34" charset="0"/>
              </a:rPr>
              <a:t>LIAR</a:t>
            </a:r>
            <a:endParaRPr lang="en-IN" dirty="0"/>
          </a:p>
        </p:txBody>
      </p:sp>
      <p:sp>
        <p:nvSpPr>
          <p:cNvPr id="50" name="TextBox 49">
            <a:extLst>
              <a:ext uri="{FF2B5EF4-FFF2-40B4-BE49-F238E27FC236}">
                <a16:creationId xmlns:a16="http://schemas.microsoft.com/office/drawing/2014/main" id="{A09FC92C-DD0B-4D8C-8C29-ED48BD55DEED}"/>
              </a:ext>
            </a:extLst>
          </p:cNvPr>
          <p:cNvSpPr txBox="1"/>
          <p:nvPr/>
        </p:nvSpPr>
        <p:spPr>
          <a:xfrm>
            <a:off x="1439187" y="3233713"/>
            <a:ext cx="4945710" cy="307777"/>
          </a:xfrm>
          <a:prstGeom prst="rect">
            <a:avLst/>
          </a:prstGeom>
          <a:noFill/>
        </p:spPr>
        <p:txBody>
          <a:bodyPr wrap="square">
            <a:spAutoFit/>
          </a:bodyPr>
          <a:lstStyle/>
          <a:p>
            <a:r>
              <a:rPr lang="en-IN" dirty="0">
                <a:effectLst/>
                <a:latin typeface="Arial" panose="020B0604020202020204" pitchFamily="34" charset="0"/>
              </a:rPr>
              <a:t>BS Detector</a:t>
            </a:r>
            <a:endParaRPr lang="en-IN" dirty="0"/>
          </a:p>
        </p:txBody>
      </p:sp>
      <p:sp>
        <p:nvSpPr>
          <p:cNvPr id="52" name="TextBox 51">
            <a:extLst>
              <a:ext uri="{FF2B5EF4-FFF2-40B4-BE49-F238E27FC236}">
                <a16:creationId xmlns:a16="http://schemas.microsoft.com/office/drawing/2014/main" id="{FFE3CF10-BEF1-44A8-83EC-1394704ED858}"/>
              </a:ext>
            </a:extLst>
          </p:cNvPr>
          <p:cNvSpPr txBox="1"/>
          <p:nvPr/>
        </p:nvSpPr>
        <p:spPr>
          <a:xfrm>
            <a:off x="1439187" y="3622883"/>
            <a:ext cx="4945710" cy="307777"/>
          </a:xfrm>
          <a:prstGeom prst="rect">
            <a:avLst/>
          </a:prstGeom>
          <a:noFill/>
        </p:spPr>
        <p:txBody>
          <a:bodyPr wrap="square">
            <a:spAutoFit/>
          </a:bodyPr>
          <a:lstStyle/>
          <a:p>
            <a:r>
              <a:rPr lang="en-IN" dirty="0">
                <a:effectLst/>
                <a:latin typeface="Arial" panose="020B0604020202020204" pitchFamily="34" charset="0"/>
              </a:rPr>
              <a:t>CREDBANK</a:t>
            </a:r>
            <a:endParaRPr lang="en-IN" dirty="0"/>
          </a:p>
        </p:txBody>
      </p:sp>
      <p:pic>
        <p:nvPicPr>
          <p:cNvPr id="18" name="Picture 17" descr="Table&#10;&#10;Description automatically generated">
            <a:extLst>
              <a:ext uri="{FF2B5EF4-FFF2-40B4-BE49-F238E27FC236}">
                <a16:creationId xmlns:a16="http://schemas.microsoft.com/office/drawing/2014/main" id="{A040CBC6-9DD9-4F95-820C-B575620A93C9}"/>
              </a:ext>
            </a:extLst>
          </p:cNvPr>
          <p:cNvPicPr>
            <a:picLocks noChangeAspect="1"/>
          </p:cNvPicPr>
          <p:nvPr/>
        </p:nvPicPr>
        <p:blipFill rotWithShape="1">
          <a:blip r:embed="rId3"/>
          <a:srcRect l="3666"/>
          <a:stretch/>
        </p:blipFill>
        <p:spPr>
          <a:xfrm>
            <a:off x="3450867" y="2609261"/>
            <a:ext cx="4744580" cy="14384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7D9628-9A92-47EA-9FA9-1AD011D31709}"/>
              </a:ext>
            </a:extLst>
          </p:cNvPr>
          <p:cNvSpPr>
            <a:spLocks noGrp="1"/>
          </p:cNvSpPr>
          <p:nvPr>
            <p:ph type="title"/>
          </p:nvPr>
        </p:nvSpPr>
        <p:spPr>
          <a:xfrm>
            <a:off x="1827575" y="423350"/>
            <a:ext cx="5488800" cy="1246500"/>
          </a:xfrm>
        </p:spPr>
        <p:txBody>
          <a:bodyPr/>
          <a:lstStyle/>
          <a:p>
            <a:r>
              <a:rPr lang="en-US" dirty="0"/>
              <a:t>SAMPLE DATASET</a:t>
            </a:r>
            <a:endParaRPr lang="en-IN" dirty="0"/>
          </a:p>
        </p:txBody>
      </p:sp>
      <p:pic>
        <p:nvPicPr>
          <p:cNvPr id="13" name="Picture 12">
            <a:extLst>
              <a:ext uri="{FF2B5EF4-FFF2-40B4-BE49-F238E27FC236}">
                <a16:creationId xmlns:a16="http://schemas.microsoft.com/office/drawing/2014/main" id="{467F5A67-786F-4675-B19C-D1EF355543F2}"/>
              </a:ext>
            </a:extLst>
          </p:cNvPr>
          <p:cNvPicPr>
            <a:picLocks noChangeAspect="1"/>
          </p:cNvPicPr>
          <p:nvPr/>
        </p:nvPicPr>
        <p:blipFill>
          <a:blip r:embed="rId2"/>
          <a:stretch>
            <a:fillRect/>
          </a:stretch>
        </p:blipFill>
        <p:spPr>
          <a:xfrm>
            <a:off x="1428725" y="1669850"/>
            <a:ext cx="6286500" cy="2602476"/>
          </a:xfrm>
          <a:prstGeom prst="rect">
            <a:avLst/>
          </a:prstGeom>
        </p:spPr>
      </p:pic>
    </p:spTree>
    <p:extLst>
      <p:ext uri="{BB962C8B-B14F-4D97-AF65-F5344CB8AC3E}">
        <p14:creationId xmlns:p14="http://schemas.microsoft.com/office/powerpoint/2010/main" val="124132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3A21-14E0-49F7-A2C7-B5D7D793EF99}"/>
              </a:ext>
            </a:extLst>
          </p:cNvPr>
          <p:cNvSpPr>
            <a:spLocks noGrp="1"/>
          </p:cNvSpPr>
          <p:nvPr>
            <p:ph type="title"/>
          </p:nvPr>
        </p:nvSpPr>
        <p:spPr/>
        <p:txBody>
          <a:bodyPr/>
          <a:lstStyle/>
          <a:p>
            <a:pPr algn="ctr"/>
            <a:r>
              <a:rPr lang="en-US" dirty="0"/>
              <a:t>CONCLUSION</a:t>
            </a:r>
            <a:endParaRPr lang="en-IN" dirty="0"/>
          </a:p>
        </p:txBody>
      </p:sp>
      <p:sp>
        <p:nvSpPr>
          <p:cNvPr id="3" name="Text Placeholder 2">
            <a:extLst>
              <a:ext uri="{FF2B5EF4-FFF2-40B4-BE49-F238E27FC236}">
                <a16:creationId xmlns:a16="http://schemas.microsoft.com/office/drawing/2014/main" id="{DB4DE08E-FCAC-4124-9A52-C430368240AC}"/>
              </a:ext>
            </a:extLst>
          </p:cNvPr>
          <p:cNvSpPr>
            <a:spLocks noGrp="1"/>
          </p:cNvSpPr>
          <p:nvPr>
            <p:ph type="body" idx="1"/>
          </p:nvPr>
        </p:nvSpPr>
        <p:spPr/>
        <p:txBody>
          <a:bodyPr/>
          <a:lstStyle/>
          <a:p>
            <a:pPr marL="152400" indent="0">
              <a:buNone/>
            </a:pPr>
            <a:r>
              <a:rPr lang="en-US" sz="1400" dirty="0">
                <a:effectLst/>
                <a:latin typeface="Nunito" pitchFamily="2" charset="0"/>
              </a:rPr>
              <a:t>With the increasing popularity of social media, more and more people consume news from social media instead of traditional news media. However, social media has also been used to spread fake news, which has strong negative impact son individual users and broader society. So with the help of this model </a:t>
            </a:r>
            <a:r>
              <a:rPr lang="en-US" sz="1400" dirty="0">
                <a:latin typeface="Nunito" pitchFamily="2" charset="0"/>
              </a:rPr>
              <a:t>we will be able to detect whether the particular news is real news (or) fake news.</a:t>
            </a:r>
            <a:endParaRPr lang="en-IN" sz="1400" dirty="0">
              <a:latin typeface="Nunito" pitchFamily="2" charset="0"/>
            </a:endParaRPr>
          </a:p>
        </p:txBody>
      </p:sp>
    </p:spTree>
    <p:extLst>
      <p:ext uri="{BB962C8B-B14F-4D97-AF65-F5344CB8AC3E}">
        <p14:creationId xmlns:p14="http://schemas.microsoft.com/office/powerpoint/2010/main" val="412958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BB3EE-2327-44D0-8B49-AB966BCCA556}"/>
              </a:ext>
            </a:extLst>
          </p:cNvPr>
          <p:cNvSpPr>
            <a:spLocks noGrp="1"/>
          </p:cNvSpPr>
          <p:nvPr>
            <p:ph type="title"/>
          </p:nvPr>
        </p:nvSpPr>
        <p:spPr>
          <a:xfrm>
            <a:off x="3366091" y="111950"/>
            <a:ext cx="2234610" cy="731013"/>
          </a:xfrm>
        </p:spPr>
        <p:txBody>
          <a:bodyPr/>
          <a:lstStyle/>
          <a:p>
            <a:r>
              <a:rPr lang="en-US" sz="2400" dirty="0"/>
              <a:t>REFERENCES</a:t>
            </a:r>
            <a:endParaRPr lang="en-IN" sz="2400" dirty="0"/>
          </a:p>
        </p:txBody>
      </p:sp>
      <p:sp>
        <p:nvSpPr>
          <p:cNvPr id="5" name="Subtitle 4">
            <a:extLst>
              <a:ext uri="{FF2B5EF4-FFF2-40B4-BE49-F238E27FC236}">
                <a16:creationId xmlns:a16="http://schemas.microsoft.com/office/drawing/2014/main" id="{193D9263-B223-4243-8FC2-4982D6160B29}"/>
              </a:ext>
            </a:extLst>
          </p:cNvPr>
          <p:cNvSpPr>
            <a:spLocks noGrp="1"/>
          </p:cNvSpPr>
          <p:nvPr>
            <p:ph type="subTitle" idx="1"/>
          </p:nvPr>
        </p:nvSpPr>
        <p:spPr>
          <a:xfrm>
            <a:off x="0" y="914400"/>
            <a:ext cx="9144000" cy="3664743"/>
          </a:xfrm>
        </p:spPr>
        <p:txBody>
          <a:bodyPr/>
          <a:lstStyle/>
          <a:p>
            <a:r>
              <a:rPr lang="en-IN" dirty="0">
                <a:solidFill>
                  <a:srgbClr val="FFFF00"/>
                </a:solidFill>
                <a:hlinkClick r:id="rId2">
                  <a:extLst>
                    <a:ext uri="{A12FA001-AC4F-418D-AE19-62706E023703}">
                      <ahyp:hlinkClr xmlns:ahyp="http://schemas.microsoft.com/office/drawing/2018/hyperlinkcolor" val="tx"/>
                    </a:ext>
                  </a:extLst>
                </a:hlinkClick>
              </a:rPr>
              <a:t>https://www.sciencedirect.com/science/article/pii/S1877050918318210</a:t>
            </a:r>
            <a:endParaRPr lang="en-IN" dirty="0">
              <a:solidFill>
                <a:srgbClr val="FFFF00"/>
              </a:solidFill>
            </a:endParaRPr>
          </a:p>
          <a:p>
            <a:endParaRPr lang="en-IN" dirty="0">
              <a:solidFill>
                <a:srgbClr val="FFFF00"/>
              </a:solidFill>
            </a:endParaRPr>
          </a:p>
          <a:p>
            <a:r>
              <a:rPr lang="en-IN" dirty="0">
                <a:solidFill>
                  <a:srgbClr val="FFFF00"/>
                </a:solidFill>
                <a:hlinkClick r:id="rId3">
                  <a:extLst>
                    <a:ext uri="{A12FA001-AC4F-418D-AE19-62706E023703}">
                      <ahyp:hlinkClr xmlns:ahyp="http://schemas.microsoft.com/office/drawing/2018/hyperlinkcolor" val="tx"/>
                    </a:ext>
                  </a:extLst>
                </a:hlinkClick>
              </a:rPr>
              <a:t>https://www.hindawi.com/journals/complexity/2020/8885861/</a:t>
            </a:r>
            <a:endParaRPr lang="en-IN" dirty="0">
              <a:solidFill>
                <a:srgbClr val="FFFF00"/>
              </a:solidFill>
            </a:endParaRPr>
          </a:p>
          <a:p>
            <a:endParaRPr lang="en-IN" dirty="0">
              <a:solidFill>
                <a:srgbClr val="FFFF00"/>
              </a:solidFill>
            </a:endParaRPr>
          </a:p>
          <a:p>
            <a:r>
              <a:rPr lang="en-IN" dirty="0">
                <a:solidFill>
                  <a:srgbClr val="FFFF00"/>
                </a:solidFill>
                <a:hlinkClick r:id="rId4">
                  <a:extLst>
                    <a:ext uri="{A12FA001-AC4F-418D-AE19-62706E023703}">
                      <ahyp:hlinkClr xmlns:ahyp="http://schemas.microsoft.com/office/drawing/2018/hyperlinkcolor" val="tx"/>
                    </a:ext>
                  </a:extLst>
                </a:hlinkClick>
              </a:rPr>
              <a:t>https://arxiv.org/pdf/1708.01967.pdf</a:t>
            </a:r>
            <a:endParaRPr lang="en-IN" dirty="0">
              <a:solidFill>
                <a:srgbClr val="FFFF00"/>
              </a:solidFill>
            </a:endParaRPr>
          </a:p>
          <a:p>
            <a:endParaRPr lang="en-IN" dirty="0">
              <a:solidFill>
                <a:srgbClr val="FFFF00"/>
              </a:solidFill>
            </a:endParaRPr>
          </a:p>
          <a:p>
            <a:r>
              <a:rPr lang="en-IN" dirty="0">
                <a:solidFill>
                  <a:srgbClr val="FFFF00"/>
                </a:solidFill>
                <a:hlinkClick r:id="rId5">
                  <a:extLst>
                    <a:ext uri="{A12FA001-AC4F-418D-AE19-62706E023703}">
                      <ahyp:hlinkClr xmlns:ahyp="http://schemas.microsoft.com/office/drawing/2018/hyperlinkcolor" val="tx"/>
                    </a:ext>
                  </a:extLst>
                </a:hlinkClick>
              </a:rPr>
              <a:t>https://www.geeksforgeeks.org/passive-aggressive-classifiers/</a:t>
            </a:r>
            <a:endParaRPr lang="en-IN" dirty="0">
              <a:solidFill>
                <a:srgbClr val="FFFF00"/>
              </a:solidFill>
            </a:endParaRPr>
          </a:p>
          <a:p>
            <a:endParaRPr lang="en-IN" dirty="0">
              <a:solidFill>
                <a:srgbClr val="FFFF00"/>
              </a:solidFill>
            </a:endParaRPr>
          </a:p>
          <a:p>
            <a:r>
              <a:rPr lang="en-IN" dirty="0">
                <a:solidFill>
                  <a:srgbClr val="FFFF00"/>
                </a:solidFill>
              </a:rPr>
              <a:t>https://scikit-learn.org/stable/modules/generated/sklearn.feature_extraction.text.TfidfVectorizer.html</a:t>
            </a:r>
          </a:p>
        </p:txBody>
      </p:sp>
    </p:spTree>
    <p:extLst>
      <p:ext uri="{BB962C8B-B14F-4D97-AF65-F5344CB8AC3E}">
        <p14:creationId xmlns:p14="http://schemas.microsoft.com/office/powerpoint/2010/main" val="418519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05F2C-E0D7-49AA-9AA7-0CA2E47C0AC3}"/>
              </a:ext>
            </a:extLst>
          </p:cNvPr>
          <p:cNvSpPr>
            <a:spLocks noGrp="1"/>
          </p:cNvSpPr>
          <p:nvPr>
            <p:ph type="body" idx="1"/>
          </p:nvPr>
        </p:nvSpPr>
        <p:spPr>
          <a:xfrm>
            <a:off x="664341" y="731056"/>
            <a:ext cx="7704000" cy="3450900"/>
          </a:xfrm>
        </p:spPr>
        <p:txBody>
          <a:bodyPr/>
          <a:lstStyle/>
          <a:p>
            <a:pPr marL="152400" indent="0">
              <a:buNone/>
            </a:pPr>
            <a:r>
              <a:rPr lang="en-US" sz="9600" dirty="0">
                <a:latin typeface="Bell MT" panose="02020503060305020303" pitchFamily="18" charset="0"/>
              </a:rPr>
              <a:t>THANKYOU</a:t>
            </a:r>
            <a:endParaRPr lang="en-IN" sz="9600" dirty="0">
              <a:latin typeface="Bell MT" panose="02020503060305020303" pitchFamily="18" charset="0"/>
            </a:endParaRPr>
          </a:p>
        </p:txBody>
      </p:sp>
    </p:spTree>
    <p:extLst>
      <p:ext uri="{BB962C8B-B14F-4D97-AF65-F5344CB8AC3E}">
        <p14:creationId xmlns:p14="http://schemas.microsoft.com/office/powerpoint/2010/main" val="48712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AE6-475F-4F7A-94FA-958D6A88E6BB}"/>
              </a:ext>
            </a:extLst>
          </p:cNvPr>
          <p:cNvSpPr>
            <a:spLocks noGrp="1"/>
          </p:cNvSpPr>
          <p:nvPr>
            <p:ph type="title"/>
          </p:nvPr>
        </p:nvSpPr>
        <p:spPr>
          <a:xfrm>
            <a:off x="169608" y="233100"/>
            <a:ext cx="8974392" cy="595762"/>
          </a:xfrm>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1FFCBB01-EBFE-4445-AB09-9E19FACBA307}"/>
              </a:ext>
            </a:extLst>
          </p:cNvPr>
          <p:cNvSpPr>
            <a:spLocks noGrp="1"/>
          </p:cNvSpPr>
          <p:nvPr>
            <p:ph type="subTitle" idx="1"/>
          </p:nvPr>
        </p:nvSpPr>
        <p:spPr>
          <a:xfrm>
            <a:off x="2391925" y="756000"/>
            <a:ext cx="4360200" cy="4330350"/>
          </a:xfrm>
        </p:spPr>
        <p:txBody>
          <a:bodyPr anchor="t"/>
          <a:lstStyle/>
          <a:p>
            <a:pPr marL="152400" indent="0">
              <a:buNone/>
            </a:pPr>
            <a:endParaRPr lang="en-US" sz="1150" dirty="0"/>
          </a:p>
          <a:p>
            <a:pPr marL="180000" indent="0" algn="just"/>
            <a:r>
              <a:rPr lang="en-US" sz="1050" dirty="0"/>
              <a:t>Introduction</a:t>
            </a:r>
          </a:p>
          <a:p>
            <a:pPr marL="180000" indent="0" algn="just"/>
            <a:endParaRPr lang="en-US" sz="1050" dirty="0"/>
          </a:p>
          <a:p>
            <a:pPr marL="180000" indent="0" algn="just"/>
            <a:r>
              <a:rPr lang="en-US" sz="1050" dirty="0"/>
              <a:t>System Requirements</a:t>
            </a:r>
          </a:p>
          <a:p>
            <a:pPr marL="180000" indent="0" algn="just"/>
            <a:endParaRPr lang="en-US" sz="1050" dirty="0"/>
          </a:p>
          <a:p>
            <a:pPr marL="180000" indent="0" algn="just"/>
            <a:r>
              <a:rPr lang="en-US" sz="1050" dirty="0"/>
              <a:t>Definition of Fake News</a:t>
            </a:r>
          </a:p>
          <a:p>
            <a:pPr marL="180000" indent="0" algn="just"/>
            <a:endParaRPr lang="en-US" sz="1050" dirty="0"/>
          </a:p>
          <a:p>
            <a:pPr marL="180000" indent="0" algn="just"/>
            <a:r>
              <a:rPr lang="en-US" sz="1050" dirty="0"/>
              <a:t>Objective</a:t>
            </a:r>
          </a:p>
          <a:p>
            <a:pPr marL="180000" indent="0" algn="just"/>
            <a:endParaRPr lang="en-US" sz="1050" dirty="0"/>
          </a:p>
          <a:p>
            <a:pPr marL="180000" indent="0" algn="just"/>
            <a:r>
              <a:rPr lang="en-US" sz="1050" dirty="0"/>
              <a:t>Classification of Fake News</a:t>
            </a:r>
          </a:p>
          <a:p>
            <a:pPr marL="180000" indent="0" algn="just"/>
            <a:endParaRPr lang="en-US" sz="1050" dirty="0"/>
          </a:p>
          <a:p>
            <a:pPr marL="180000" indent="0" algn="just"/>
            <a:r>
              <a:rPr lang="en-US" sz="1050" dirty="0"/>
              <a:t>TFID Vectorizer</a:t>
            </a:r>
          </a:p>
          <a:p>
            <a:pPr marL="180000" indent="0" algn="just"/>
            <a:endParaRPr lang="en-US" sz="1050" dirty="0"/>
          </a:p>
          <a:p>
            <a:pPr marL="180000" indent="0" algn="just"/>
            <a:r>
              <a:rPr lang="en-US" sz="1050" dirty="0"/>
              <a:t>Passive Aggressive Classifier</a:t>
            </a:r>
          </a:p>
          <a:p>
            <a:pPr marL="180000" indent="0" algn="just"/>
            <a:endParaRPr lang="en-US" sz="1050" dirty="0"/>
          </a:p>
          <a:p>
            <a:pPr marL="180000" indent="0" algn="just"/>
            <a:r>
              <a:rPr lang="en-US" sz="1050" dirty="0"/>
              <a:t>Characterization To Detection</a:t>
            </a:r>
          </a:p>
          <a:p>
            <a:pPr marL="180000" indent="0" algn="just"/>
            <a:endParaRPr lang="en-US" sz="1050" dirty="0"/>
          </a:p>
          <a:p>
            <a:pPr marL="180000" indent="0" algn="just"/>
            <a:r>
              <a:rPr lang="en-US" sz="1050" dirty="0"/>
              <a:t>Feature Extraction</a:t>
            </a:r>
          </a:p>
          <a:p>
            <a:pPr marL="180000" indent="0" algn="just"/>
            <a:endParaRPr lang="en-US" sz="1050" dirty="0"/>
          </a:p>
          <a:p>
            <a:pPr marL="180000" indent="0" algn="just"/>
            <a:r>
              <a:rPr lang="en-US" sz="1050" dirty="0"/>
              <a:t>Datasets Used</a:t>
            </a:r>
          </a:p>
          <a:p>
            <a:pPr marL="180000" indent="0" algn="just"/>
            <a:endParaRPr lang="en-US" sz="1050" dirty="0"/>
          </a:p>
          <a:p>
            <a:pPr marL="180000" indent="0" algn="just"/>
            <a:r>
              <a:rPr lang="en-US" sz="1050" dirty="0"/>
              <a:t>Sample Dataset</a:t>
            </a:r>
          </a:p>
          <a:p>
            <a:pPr marL="180000" indent="0" algn="just"/>
            <a:endParaRPr lang="en-US" sz="1050" dirty="0"/>
          </a:p>
          <a:p>
            <a:pPr marL="180000" indent="0" algn="just"/>
            <a:r>
              <a:rPr lang="en-US" sz="1050" dirty="0"/>
              <a:t>Conclusion</a:t>
            </a:r>
          </a:p>
          <a:p>
            <a:pPr marL="180000" indent="0" algn="just"/>
            <a:endParaRPr lang="en-US" sz="1050" dirty="0"/>
          </a:p>
          <a:p>
            <a:pPr marL="180000" indent="0" algn="just"/>
            <a:r>
              <a:rPr lang="en-US" sz="1050" dirty="0"/>
              <a:t>References</a:t>
            </a:r>
          </a:p>
          <a:p>
            <a:pPr marL="323850" indent="-171450">
              <a:buFont typeface="Arial" panose="020B0604020202020204" pitchFamily="34" charset="0"/>
              <a:buChar char="•"/>
            </a:pPr>
            <a:endParaRPr lang="en-US" sz="1150" dirty="0"/>
          </a:p>
          <a:p>
            <a:pPr marL="323850" indent="-171450">
              <a:buFont typeface="Arial" panose="020B0604020202020204" pitchFamily="34" charset="0"/>
              <a:buChar char="•"/>
            </a:pPr>
            <a:endParaRPr lang="en-US" sz="1150" dirty="0"/>
          </a:p>
          <a:p>
            <a:pPr marL="323850" indent="-171450">
              <a:buFont typeface="Arial" panose="020B0604020202020204" pitchFamily="34" charset="0"/>
              <a:buChar char="•"/>
            </a:pPr>
            <a:endParaRPr lang="en-IN" sz="1150" dirty="0"/>
          </a:p>
        </p:txBody>
      </p:sp>
    </p:spTree>
    <p:extLst>
      <p:ext uri="{BB962C8B-B14F-4D97-AF65-F5344CB8AC3E}">
        <p14:creationId xmlns:p14="http://schemas.microsoft.com/office/powerpoint/2010/main" val="178838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7F29-E837-48C4-BC9D-3EBE49893B5D}"/>
              </a:ext>
            </a:extLst>
          </p:cNvPr>
          <p:cNvSpPr>
            <a:spLocks noGrp="1"/>
          </p:cNvSpPr>
          <p:nvPr>
            <p:ph type="title"/>
          </p:nvPr>
        </p:nvSpPr>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40ED183D-098D-42E4-B79B-57A549AC2A8C}"/>
              </a:ext>
            </a:extLst>
          </p:cNvPr>
          <p:cNvSpPr>
            <a:spLocks noGrp="1"/>
          </p:cNvSpPr>
          <p:nvPr>
            <p:ph type="body" idx="1"/>
          </p:nvPr>
        </p:nvSpPr>
        <p:spPr>
          <a:xfrm>
            <a:off x="720000" y="1409748"/>
            <a:ext cx="7771993" cy="1647908"/>
          </a:xfrm>
        </p:spPr>
        <p:txBody>
          <a:bodyPr/>
          <a:lstStyle/>
          <a:p>
            <a:pPr>
              <a:buFont typeface="Arial" panose="020B0604020202020204" pitchFamily="34" charset="0"/>
              <a:buChar char="•"/>
            </a:pPr>
            <a:r>
              <a:rPr lang="en-US" dirty="0"/>
              <a:t>Now a days spreading of fake news is more because of social media and other platforms.</a:t>
            </a:r>
          </a:p>
          <a:p>
            <a:pPr>
              <a:buFont typeface="Arial" panose="020B0604020202020204" pitchFamily="34" charset="0"/>
              <a:buChar char="•"/>
            </a:pPr>
            <a:endParaRPr lang="en-US" dirty="0"/>
          </a:p>
          <a:p>
            <a:pPr>
              <a:buFont typeface="Arial" panose="020B0604020202020204" pitchFamily="34" charset="0"/>
              <a:buChar char="•"/>
            </a:pPr>
            <a:r>
              <a:rPr lang="en-US" dirty="0"/>
              <a:t>So Because of this there is a lot of misconception between real news and fake news</a:t>
            </a:r>
          </a:p>
          <a:p>
            <a:pPr>
              <a:buFont typeface="Arial" panose="020B0604020202020204" pitchFamily="34" charset="0"/>
              <a:buChar char="•"/>
            </a:pPr>
            <a:endParaRPr lang="en-US" dirty="0">
              <a:latin typeface="Nunito" pitchFamily="2" charset="0"/>
            </a:endParaRPr>
          </a:p>
          <a:p>
            <a:pPr>
              <a:buFont typeface="Arial" panose="020B0604020202020204" pitchFamily="34" charset="0"/>
              <a:buChar char="•"/>
            </a:pPr>
            <a:r>
              <a:rPr lang="en-US" dirty="0">
                <a:effectLst/>
                <a:latin typeface="Nunito" pitchFamily="2" charset="0"/>
              </a:rPr>
              <a:t>Fake news detection on social media has recently become an emerging research that</a:t>
            </a:r>
            <a:br>
              <a:rPr lang="en-US" dirty="0">
                <a:latin typeface="Nunito" pitchFamily="2" charset="0"/>
              </a:rPr>
            </a:br>
            <a:r>
              <a:rPr lang="en-US" dirty="0">
                <a:effectLst/>
                <a:latin typeface="Nunito" pitchFamily="2" charset="0"/>
              </a:rPr>
              <a:t>is attracting tremendous attention</a:t>
            </a:r>
          </a:p>
          <a:p>
            <a:pPr>
              <a:buFont typeface="Arial" panose="020B0604020202020204" pitchFamily="34" charset="0"/>
              <a:buChar char="•"/>
            </a:pPr>
            <a:endParaRPr lang="en-US" dirty="0">
              <a:latin typeface="Nunito" pitchFamily="2" charset="0"/>
            </a:endParaRPr>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7" name="Picture 6" descr="Graphical user interface&#10;&#10;Description automatically generated">
            <a:extLst>
              <a:ext uri="{FF2B5EF4-FFF2-40B4-BE49-F238E27FC236}">
                <a16:creationId xmlns:a16="http://schemas.microsoft.com/office/drawing/2014/main" id="{2E79E394-BEA6-438A-B2B3-45E3E2572686}"/>
              </a:ext>
            </a:extLst>
          </p:cNvPr>
          <p:cNvPicPr>
            <a:picLocks noChangeAspect="1"/>
          </p:cNvPicPr>
          <p:nvPr/>
        </p:nvPicPr>
        <p:blipFill rotWithShape="1">
          <a:blip r:embed="rId2"/>
          <a:srcRect l="3196" r="12968"/>
          <a:stretch/>
        </p:blipFill>
        <p:spPr>
          <a:xfrm>
            <a:off x="1590260" y="3087559"/>
            <a:ext cx="5526157" cy="1647908"/>
          </a:xfrm>
          <a:prstGeom prst="rect">
            <a:avLst/>
          </a:prstGeom>
        </p:spPr>
      </p:pic>
    </p:spTree>
    <p:extLst>
      <p:ext uri="{BB962C8B-B14F-4D97-AF65-F5344CB8AC3E}">
        <p14:creationId xmlns:p14="http://schemas.microsoft.com/office/powerpoint/2010/main" val="274351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3BB24F2-6A4B-4AB0-AC9B-5F8462B777A4}"/>
              </a:ext>
            </a:extLst>
          </p:cNvPr>
          <p:cNvSpPr>
            <a:spLocks noGrp="1"/>
          </p:cNvSpPr>
          <p:nvPr>
            <p:ph type="title"/>
          </p:nvPr>
        </p:nvSpPr>
        <p:spPr>
          <a:xfrm>
            <a:off x="1" y="294968"/>
            <a:ext cx="9143999" cy="589935"/>
          </a:xfrm>
        </p:spPr>
        <p:txBody>
          <a:bodyPr/>
          <a:lstStyle/>
          <a:p>
            <a:r>
              <a:rPr lang="en-US" dirty="0"/>
              <a:t>SYSTEM REQUIRMENTS</a:t>
            </a:r>
            <a:endParaRPr lang="en-IN" dirty="0"/>
          </a:p>
        </p:txBody>
      </p:sp>
      <p:sp>
        <p:nvSpPr>
          <p:cNvPr id="16" name="Subtitle 15">
            <a:extLst>
              <a:ext uri="{FF2B5EF4-FFF2-40B4-BE49-F238E27FC236}">
                <a16:creationId xmlns:a16="http://schemas.microsoft.com/office/drawing/2014/main" id="{34CF6ED6-BD8E-4318-8CE3-0599A5188AD6}"/>
              </a:ext>
            </a:extLst>
          </p:cNvPr>
          <p:cNvSpPr>
            <a:spLocks noGrp="1"/>
          </p:cNvSpPr>
          <p:nvPr>
            <p:ph type="subTitle" idx="1"/>
          </p:nvPr>
        </p:nvSpPr>
        <p:spPr>
          <a:xfrm>
            <a:off x="2391900" y="884903"/>
            <a:ext cx="4360200" cy="4166420"/>
          </a:xfrm>
        </p:spPr>
        <p:txBody>
          <a:bodyPr/>
          <a:lstStyle/>
          <a:p>
            <a:pPr algn="just">
              <a:lnSpc>
                <a:spcPct val="200000"/>
              </a:lnSpc>
              <a:buFont typeface="Arial" panose="020B0604020202020204" pitchFamily="34" charset="0"/>
              <a:buChar char="•"/>
            </a:pPr>
            <a:r>
              <a:rPr lang="en-US" dirty="0"/>
              <a:t>Windows 10 (or) More</a:t>
            </a:r>
            <a:endParaRPr lang="en-IN" dirty="0"/>
          </a:p>
          <a:p>
            <a:pPr algn="just">
              <a:lnSpc>
                <a:spcPct val="200000"/>
              </a:lnSpc>
              <a:buFont typeface="Arial" panose="020B0604020202020204" pitchFamily="34" charset="0"/>
              <a:buChar char="•"/>
            </a:pPr>
            <a:r>
              <a:rPr lang="en-IN" dirty="0"/>
              <a:t>Visual Studio Code With Python Installed</a:t>
            </a:r>
          </a:p>
          <a:p>
            <a:pPr algn="just">
              <a:lnSpc>
                <a:spcPct val="200000"/>
              </a:lnSpc>
              <a:buFont typeface="Arial" panose="020B0604020202020204" pitchFamily="34" charset="0"/>
              <a:buChar char="•"/>
            </a:pPr>
            <a:r>
              <a:rPr lang="en-IN" dirty="0"/>
              <a:t>RAM: 4GB &amp; ROM: 50Gb</a:t>
            </a:r>
          </a:p>
          <a:p>
            <a:pPr algn="just">
              <a:lnSpc>
                <a:spcPct val="200000"/>
              </a:lnSpc>
              <a:buFont typeface="Arial" panose="020B0604020202020204" pitchFamily="34" charset="0"/>
              <a:buChar char="•"/>
            </a:pPr>
            <a:r>
              <a:rPr lang="en-IN" dirty="0"/>
              <a:t>Google </a:t>
            </a:r>
            <a:r>
              <a:rPr lang="en-IN" dirty="0" err="1"/>
              <a:t>Colab</a:t>
            </a:r>
            <a:endParaRPr lang="en-IN" dirty="0"/>
          </a:p>
          <a:p>
            <a:pPr algn="just">
              <a:lnSpc>
                <a:spcPct val="200000"/>
              </a:lnSpc>
              <a:buFont typeface="Arial" panose="020B0604020202020204" pitchFamily="34" charset="0"/>
              <a:buChar char="•"/>
            </a:pPr>
            <a:r>
              <a:rPr lang="en-IN" dirty="0"/>
              <a:t>Processor: Intel i5 (or) More</a:t>
            </a:r>
          </a:p>
          <a:p>
            <a:pPr algn="just">
              <a:lnSpc>
                <a:spcPct val="200000"/>
              </a:lnSpc>
              <a:buFont typeface="Arial" panose="020B0604020202020204" pitchFamily="34" charset="0"/>
              <a:buChar char="•"/>
            </a:pPr>
            <a:r>
              <a:rPr lang="en-IN" dirty="0"/>
              <a:t>Live Server</a:t>
            </a:r>
          </a:p>
          <a:p>
            <a:pPr>
              <a:buFont typeface="Arial" panose="020B0604020202020204" pitchFamily="34" charset="0"/>
              <a:buChar char="•"/>
            </a:pPr>
            <a:endParaRPr lang="en-IN"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27436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6"/>
        <p:cNvGrpSpPr/>
        <p:nvPr/>
      </p:nvGrpSpPr>
      <p:grpSpPr>
        <a:xfrm>
          <a:off x="0" y="0"/>
          <a:ext cx="0" cy="0"/>
          <a:chOff x="0" y="0"/>
          <a:chExt cx="0" cy="0"/>
        </a:xfrm>
      </p:grpSpPr>
      <p:sp>
        <p:nvSpPr>
          <p:cNvPr id="393" name="Google Shape;393;p39"/>
          <p:cNvSpPr txBox="1">
            <a:spLocks noGrp="1"/>
          </p:cNvSpPr>
          <p:nvPr>
            <p:ph type="title" idx="15"/>
          </p:nvPr>
        </p:nvSpPr>
        <p:spPr>
          <a:xfrm>
            <a:off x="1511125" y="540000"/>
            <a:ext cx="61218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DEFINATION OF FAKE NEWS</a:t>
            </a:r>
            <a:endParaRPr sz="2800" dirty="0"/>
          </a:p>
        </p:txBody>
      </p:sp>
      <p:sp>
        <p:nvSpPr>
          <p:cNvPr id="44" name="TextBox 43">
            <a:extLst>
              <a:ext uri="{FF2B5EF4-FFF2-40B4-BE49-F238E27FC236}">
                <a16:creationId xmlns:a16="http://schemas.microsoft.com/office/drawing/2014/main" id="{1011F009-18A6-4AF3-9B48-C93529CFA4A0}"/>
              </a:ext>
            </a:extLst>
          </p:cNvPr>
          <p:cNvSpPr txBox="1"/>
          <p:nvPr/>
        </p:nvSpPr>
        <p:spPr>
          <a:xfrm>
            <a:off x="940242" y="1577600"/>
            <a:ext cx="7472238" cy="1169551"/>
          </a:xfrm>
          <a:prstGeom prst="rect">
            <a:avLst/>
          </a:prstGeom>
          <a:noFill/>
        </p:spPr>
        <p:txBody>
          <a:bodyPr wrap="square">
            <a:spAutoFit/>
          </a:bodyPr>
          <a:lstStyle/>
          <a:p>
            <a:r>
              <a:rPr lang="en-US" dirty="0">
                <a:solidFill>
                  <a:schemeClr val="bg1"/>
                </a:solidFill>
                <a:latin typeface="Nunito" pitchFamily="2"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and/or exaggerated claims, and may end up being </a:t>
            </a:r>
            <a:r>
              <a:rPr lang="en-US" dirty="0" err="1">
                <a:solidFill>
                  <a:schemeClr val="bg1"/>
                </a:solidFill>
                <a:latin typeface="Nunito" pitchFamily="2" charset="0"/>
              </a:rPr>
              <a:t>viralized</a:t>
            </a:r>
            <a:r>
              <a:rPr lang="en-US" dirty="0">
                <a:solidFill>
                  <a:schemeClr val="bg1"/>
                </a:solidFill>
                <a:latin typeface="Nunito" pitchFamily="2" charset="0"/>
              </a:rPr>
              <a:t> by algorithms, and users may end up in a filter bubble.</a:t>
            </a:r>
            <a:endParaRPr lang="en-IN" dirty="0">
              <a:solidFill>
                <a:schemeClr val="bg1"/>
              </a:solidFill>
              <a:latin typeface="Nunito" pitchFamily="2" charset="0"/>
            </a:endParaRPr>
          </a:p>
        </p:txBody>
      </p:sp>
      <p:pic>
        <p:nvPicPr>
          <p:cNvPr id="1026" name="Picture 2" descr="Fake news” bill will tighten gag on press freedom in Algeria | RSF">
            <a:extLst>
              <a:ext uri="{FF2B5EF4-FFF2-40B4-BE49-F238E27FC236}">
                <a16:creationId xmlns:a16="http://schemas.microsoft.com/office/drawing/2014/main" id="{B62B8244-E22C-4544-8E18-9DF118D7F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164" y="2852821"/>
            <a:ext cx="5406887" cy="136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C3B5784-7799-4C3D-B262-91DE31E5397F}"/>
              </a:ext>
            </a:extLst>
          </p:cNvPr>
          <p:cNvSpPr>
            <a:spLocks noGrp="1"/>
          </p:cNvSpPr>
          <p:nvPr>
            <p:ph type="title"/>
          </p:nvPr>
        </p:nvSpPr>
        <p:spPr/>
        <p:txBody>
          <a:bodyPr/>
          <a:lstStyle/>
          <a:p>
            <a:r>
              <a:rPr lang="en-US" dirty="0"/>
              <a:t>OBJECTIVE</a:t>
            </a:r>
            <a:endParaRPr lang="en-IN" dirty="0"/>
          </a:p>
        </p:txBody>
      </p:sp>
      <p:sp>
        <p:nvSpPr>
          <p:cNvPr id="16" name="Subtitle 15">
            <a:extLst>
              <a:ext uri="{FF2B5EF4-FFF2-40B4-BE49-F238E27FC236}">
                <a16:creationId xmlns:a16="http://schemas.microsoft.com/office/drawing/2014/main" id="{DF00AF27-C6A4-4CDF-AFC6-278376E17296}"/>
              </a:ext>
            </a:extLst>
          </p:cNvPr>
          <p:cNvSpPr>
            <a:spLocks noGrp="1"/>
          </p:cNvSpPr>
          <p:nvPr>
            <p:ph type="subTitle" idx="1"/>
          </p:nvPr>
        </p:nvSpPr>
        <p:spPr/>
        <p:txBody>
          <a:bodyPr/>
          <a:lstStyle/>
          <a:p>
            <a:r>
              <a:rPr lang="en-US" dirty="0"/>
              <a:t>To find whether the particular news is real news or fake news using TFIDF Vectorizer and Passive aggressive Classifier.</a:t>
            </a:r>
            <a:endParaRPr lang="en-IN" dirty="0"/>
          </a:p>
        </p:txBody>
      </p:sp>
    </p:spTree>
    <p:extLst>
      <p:ext uri="{BB962C8B-B14F-4D97-AF65-F5344CB8AC3E}">
        <p14:creationId xmlns:p14="http://schemas.microsoft.com/office/powerpoint/2010/main" val="133422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3413-E0AD-496A-86C2-05D1BF32B1AC}"/>
              </a:ext>
            </a:extLst>
          </p:cNvPr>
          <p:cNvSpPr>
            <a:spLocks noGrp="1"/>
          </p:cNvSpPr>
          <p:nvPr>
            <p:ph type="title"/>
          </p:nvPr>
        </p:nvSpPr>
        <p:spPr/>
        <p:txBody>
          <a:bodyPr/>
          <a:lstStyle/>
          <a:p>
            <a:r>
              <a:rPr lang="en-US" dirty="0"/>
              <a:t>CLASSIFICATION OF FAKE NEWS</a:t>
            </a:r>
            <a:endParaRPr lang="en-IN" dirty="0"/>
          </a:p>
        </p:txBody>
      </p:sp>
      <p:pic>
        <p:nvPicPr>
          <p:cNvPr id="5" name="Picture 4" descr="Diagram&#10;&#10;Description automatically generated">
            <a:extLst>
              <a:ext uri="{FF2B5EF4-FFF2-40B4-BE49-F238E27FC236}">
                <a16:creationId xmlns:a16="http://schemas.microsoft.com/office/drawing/2014/main" id="{892D3D24-03F6-4D25-A0C4-A1F7077C5E42}"/>
              </a:ext>
            </a:extLst>
          </p:cNvPr>
          <p:cNvPicPr>
            <a:picLocks noChangeAspect="1"/>
          </p:cNvPicPr>
          <p:nvPr/>
        </p:nvPicPr>
        <p:blipFill>
          <a:blip r:embed="rId2"/>
          <a:stretch>
            <a:fillRect/>
          </a:stretch>
        </p:blipFill>
        <p:spPr>
          <a:xfrm>
            <a:off x="1144988" y="1278136"/>
            <a:ext cx="6380631" cy="3247286"/>
          </a:xfrm>
          <a:prstGeom prst="rect">
            <a:avLst/>
          </a:prstGeom>
        </p:spPr>
      </p:pic>
    </p:spTree>
    <p:extLst>
      <p:ext uri="{BB962C8B-B14F-4D97-AF65-F5344CB8AC3E}">
        <p14:creationId xmlns:p14="http://schemas.microsoft.com/office/powerpoint/2010/main" val="189514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40"/>
          <p:cNvSpPr txBox="1">
            <a:spLocks noGrp="1"/>
          </p:cNvSpPr>
          <p:nvPr>
            <p:ph type="title"/>
          </p:nvPr>
        </p:nvSpPr>
        <p:spPr>
          <a:xfrm>
            <a:off x="1724025" y="540000"/>
            <a:ext cx="56958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TFID VECTORIZER</a:t>
            </a:r>
            <a:endParaRPr dirty="0"/>
          </a:p>
        </p:txBody>
      </p:sp>
      <p:sp>
        <p:nvSpPr>
          <p:cNvPr id="400" name="Google Shape;400;p40"/>
          <p:cNvSpPr txBox="1">
            <a:spLocks noGrp="1"/>
          </p:cNvSpPr>
          <p:nvPr>
            <p:ph type="body" idx="1"/>
          </p:nvPr>
        </p:nvSpPr>
        <p:spPr>
          <a:xfrm>
            <a:off x="605636" y="1015568"/>
            <a:ext cx="7719380" cy="3633746"/>
          </a:xfrm>
          <a:prstGeom prst="rect">
            <a:avLst/>
          </a:prstGeom>
        </p:spPr>
        <p:txBody>
          <a:bodyPr spcFirstLastPara="1" wrap="square" lIns="91425" tIns="91425" rIns="91425" bIns="91425" anchor="ctr" anchorCtr="0">
            <a:noAutofit/>
          </a:bodyPr>
          <a:lstStyle/>
          <a:p>
            <a:r>
              <a:rPr lang="en-US" b="1" dirty="0"/>
              <a:t>TF (Term Frequency):</a:t>
            </a:r>
            <a:r>
              <a:rPr lang="en-US" dirty="0"/>
              <a:t> The number of times a word appears in a document is its Term Frequency. A higher value means a term appears more often than others, and so, the document is a good match when the term is part of the search terms.</a:t>
            </a:r>
          </a:p>
          <a:p>
            <a:pPr marL="139700" indent="0">
              <a:buNone/>
            </a:pPr>
            <a:endParaRPr lang="en-US" dirty="0"/>
          </a:p>
          <a:p>
            <a:r>
              <a:rPr lang="en-US" b="1" dirty="0"/>
              <a:t>IDF (Inverse Document Frequency):</a:t>
            </a:r>
            <a:r>
              <a:rPr lang="en-US" dirty="0"/>
              <a:t> Words that occur many times a document, but also occur many times in many others, may be irrelevant. IDF is a measure of how significant a term is in the entire corpus.</a:t>
            </a:r>
          </a:p>
          <a:p>
            <a:endParaRPr lang="en-US" dirty="0"/>
          </a:p>
          <a:p>
            <a:r>
              <a:rPr lang="en-US" dirty="0"/>
              <a:t>The </a:t>
            </a:r>
            <a:r>
              <a:rPr lang="en-US" dirty="0" err="1"/>
              <a:t>Tfidf</a:t>
            </a:r>
            <a:r>
              <a:rPr lang="en-US" dirty="0"/>
              <a:t> Vectorizer converts a collection of raw documents into a matrix of TF-IDF features.</a:t>
            </a:r>
          </a:p>
        </p:txBody>
      </p:sp>
      <p:sp>
        <p:nvSpPr>
          <p:cNvPr id="401" name="Google Shape;401;p40"/>
          <p:cNvSpPr/>
          <p:nvPr/>
        </p:nvSpPr>
        <p:spPr>
          <a:xfrm>
            <a:off x="7797350" y="4291200"/>
            <a:ext cx="312000" cy="31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230025" y="1497900"/>
            <a:ext cx="312000" cy="31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cxnSp>
        <p:nvCxnSpPr>
          <p:cNvPr id="408" name="Google Shape;408;p41"/>
          <p:cNvCxnSpPr>
            <a:cxnSpLocks/>
          </p:cNvCxnSpPr>
          <p:nvPr/>
        </p:nvCxnSpPr>
        <p:spPr>
          <a:xfrm>
            <a:off x="-82075" y="3833650"/>
            <a:ext cx="2276400" cy="0"/>
          </a:xfrm>
          <a:prstGeom prst="straightConnector1">
            <a:avLst/>
          </a:prstGeom>
          <a:noFill/>
          <a:ln w="9525" cap="flat" cmpd="sng">
            <a:solidFill>
              <a:schemeClr val="accent3"/>
            </a:solidFill>
            <a:prstDash val="solid"/>
            <a:round/>
            <a:headEnd type="none" w="med" len="med"/>
            <a:tailEnd type="none" w="med" len="med"/>
          </a:ln>
        </p:spPr>
      </p:cxnSp>
      <p:sp>
        <p:nvSpPr>
          <p:cNvPr id="413" name="Google Shape;413;p41"/>
          <p:cNvSpPr/>
          <p:nvPr/>
        </p:nvSpPr>
        <p:spPr>
          <a:xfrm>
            <a:off x="8284048" y="1746075"/>
            <a:ext cx="279900" cy="2799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4" name="Google Shape;414;p41"/>
          <p:cNvCxnSpPr>
            <a:cxnSpLocks/>
          </p:cNvCxnSpPr>
          <p:nvPr/>
        </p:nvCxnSpPr>
        <p:spPr>
          <a:xfrm>
            <a:off x="6949625" y="3833650"/>
            <a:ext cx="2248200" cy="0"/>
          </a:xfrm>
          <a:prstGeom prst="straightConnector1">
            <a:avLst/>
          </a:prstGeom>
          <a:noFill/>
          <a:ln w="9525" cap="flat" cmpd="sng">
            <a:solidFill>
              <a:schemeClr val="accent3"/>
            </a:solidFill>
            <a:prstDash val="solid"/>
            <a:round/>
            <a:headEnd type="none" w="med" len="med"/>
            <a:tailEnd type="none" w="med" len="med"/>
          </a:ln>
        </p:spPr>
      </p:cxnSp>
      <p:sp>
        <p:nvSpPr>
          <p:cNvPr id="24" name="TextBox 23">
            <a:extLst>
              <a:ext uri="{FF2B5EF4-FFF2-40B4-BE49-F238E27FC236}">
                <a16:creationId xmlns:a16="http://schemas.microsoft.com/office/drawing/2014/main" id="{8991DF35-6213-49BD-89FE-F63FF2CFC8F2}"/>
              </a:ext>
            </a:extLst>
          </p:cNvPr>
          <p:cNvSpPr txBox="1"/>
          <p:nvPr/>
        </p:nvSpPr>
        <p:spPr>
          <a:xfrm>
            <a:off x="1399431" y="498117"/>
            <a:ext cx="7164517" cy="523220"/>
          </a:xfrm>
          <a:prstGeom prst="rect">
            <a:avLst/>
          </a:prstGeom>
          <a:noFill/>
        </p:spPr>
        <p:txBody>
          <a:bodyPr wrap="square">
            <a:spAutoFit/>
          </a:bodyPr>
          <a:lstStyle/>
          <a:p>
            <a:r>
              <a:rPr lang="en-US" sz="2800" b="1" u="sng" dirty="0">
                <a:solidFill>
                  <a:schemeClr val="bg1"/>
                </a:solidFill>
                <a:effectLst/>
                <a:latin typeface="Tenor Sans" panose="020B0604020202020204" charset="0"/>
              </a:rPr>
              <a:t>PASSIVE AGGRESSIVE CLASSIFIER</a:t>
            </a:r>
            <a:endParaRPr lang="en-IN" sz="2800" b="1" u="sng" dirty="0">
              <a:solidFill>
                <a:schemeClr val="bg1"/>
              </a:solidFill>
              <a:effectLst/>
              <a:latin typeface="Tenor Sans" panose="020B0604020202020204" charset="0"/>
            </a:endParaRPr>
          </a:p>
        </p:txBody>
      </p:sp>
      <p:sp>
        <p:nvSpPr>
          <p:cNvPr id="26" name="TextBox 25">
            <a:extLst>
              <a:ext uri="{FF2B5EF4-FFF2-40B4-BE49-F238E27FC236}">
                <a16:creationId xmlns:a16="http://schemas.microsoft.com/office/drawing/2014/main" id="{DF021766-2B8B-4025-BB35-61AE93C42BDD}"/>
              </a:ext>
            </a:extLst>
          </p:cNvPr>
          <p:cNvSpPr txBox="1"/>
          <p:nvPr/>
        </p:nvSpPr>
        <p:spPr>
          <a:xfrm>
            <a:off x="1187895" y="1663809"/>
            <a:ext cx="6885830" cy="2031325"/>
          </a:xfrm>
          <a:prstGeom prst="rect">
            <a:avLst/>
          </a:prstGeom>
          <a:noFill/>
        </p:spPr>
        <p:txBody>
          <a:bodyPr wrap="square">
            <a:spAutoFit/>
          </a:bodyPr>
          <a:lstStyle/>
          <a:p>
            <a:pPr algn="just"/>
            <a:r>
              <a:rPr lang="en-US" dirty="0">
                <a:solidFill>
                  <a:schemeClr val="bg1"/>
                </a:solidFill>
                <a:latin typeface="Nunito" pitchFamily="2" charset="0"/>
              </a:rPr>
              <a:t>      Passive Aggressive algorithms are online learning algorithms. Such an</a:t>
            </a:r>
          </a:p>
          <a:p>
            <a:pPr algn="just"/>
            <a:endParaRPr lang="en-US" dirty="0">
              <a:solidFill>
                <a:schemeClr val="bg1"/>
              </a:solidFill>
              <a:latin typeface="Nunito" pitchFamily="2" charset="0"/>
            </a:endParaRPr>
          </a:p>
          <a:p>
            <a:pPr algn="just"/>
            <a:r>
              <a:rPr lang="en-US" dirty="0">
                <a:solidFill>
                  <a:schemeClr val="bg1"/>
                </a:solidFill>
                <a:latin typeface="Nunito" pitchFamily="2" charset="0"/>
              </a:rPr>
              <a:t>      algorithm remains passive for a correct classification outcome, and turns</a:t>
            </a:r>
          </a:p>
          <a:p>
            <a:pPr algn="just"/>
            <a:endParaRPr lang="en-US" dirty="0">
              <a:solidFill>
                <a:schemeClr val="bg1"/>
              </a:solidFill>
              <a:latin typeface="Nunito" pitchFamily="2" charset="0"/>
            </a:endParaRPr>
          </a:p>
          <a:p>
            <a:pPr algn="just"/>
            <a:r>
              <a:rPr lang="en-US" dirty="0">
                <a:solidFill>
                  <a:schemeClr val="bg1"/>
                </a:solidFill>
                <a:latin typeface="Nunito" pitchFamily="2" charset="0"/>
              </a:rPr>
              <a:t>      aggressive in the event of a miscalculation, updating and adjusting. Unlike most </a:t>
            </a:r>
          </a:p>
          <a:p>
            <a:pPr algn="just"/>
            <a:endParaRPr lang="en-US" dirty="0">
              <a:solidFill>
                <a:schemeClr val="bg1"/>
              </a:solidFill>
              <a:latin typeface="Nunito" pitchFamily="2" charset="0"/>
            </a:endParaRPr>
          </a:p>
          <a:p>
            <a:pPr algn="just"/>
            <a:r>
              <a:rPr lang="en-US" dirty="0">
                <a:solidFill>
                  <a:schemeClr val="bg1"/>
                </a:solidFill>
                <a:latin typeface="Nunito" pitchFamily="2" charset="0"/>
              </a:rPr>
              <a:t>      other algorithms, it does not converge. Its purpose is to make updates that</a:t>
            </a:r>
          </a:p>
          <a:p>
            <a:pPr algn="just"/>
            <a:endParaRPr lang="en-US" dirty="0">
              <a:solidFill>
                <a:schemeClr val="bg1"/>
              </a:solidFill>
              <a:latin typeface="Nunito" pitchFamily="2" charset="0"/>
            </a:endParaRPr>
          </a:p>
          <a:p>
            <a:pPr algn="just"/>
            <a:r>
              <a:rPr lang="en-US" dirty="0">
                <a:solidFill>
                  <a:schemeClr val="bg1"/>
                </a:solidFill>
                <a:latin typeface="Nunito" pitchFamily="2" charset="0"/>
              </a:rPr>
              <a:t>      correct the loss, causing very little change in the norm of the weight vector. </a:t>
            </a:r>
            <a:endParaRPr lang="en-IN" dirty="0">
              <a:solidFill>
                <a:schemeClr val="bg1"/>
              </a:solidFill>
              <a:latin typeface="Nunito" pitchFamily="2" charset="0"/>
            </a:endParaRPr>
          </a:p>
        </p:txBody>
      </p:sp>
    </p:spTree>
  </p:cSld>
  <p:clrMapOvr>
    <a:masterClrMapping/>
  </p:clrMapOvr>
</p:sld>
</file>

<file path=ppt/theme/theme1.xml><?xml version="1.0" encoding="utf-8"?>
<a:theme xmlns:a="http://schemas.openxmlformats.org/drawingml/2006/main" name="Formally Solicited Project Proposal by Slidesgo">
  <a:themeElements>
    <a:clrScheme name="Simple Light">
      <a:dk1>
        <a:srgbClr val="333A56"/>
      </a:dk1>
      <a:lt1>
        <a:srgbClr val="FFFFFF"/>
      </a:lt1>
      <a:dk2>
        <a:srgbClr val="52658F"/>
      </a:dk2>
      <a:lt2>
        <a:srgbClr val="8AA0CF"/>
      </a:lt2>
      <a:accent1>
        <a:srgbClr val="C5D5F8"/>
      </a:accent1>
      <a:accent2>
        <a:srgbClr val="E8E8E8"/>
      </a:accent2>
      <a:accent3>
        <a:srgbClr val="F7F5E6"/>
      </a:accent3>
      <a:accent4>
        <a:srgbClr val="FFFFFF"/>
      </a:accent4>
      <a:accent5>
        <a:srgbClr val="FFFFFF"/>
      </a:accent5>
      <a:accent6>
        <a:srgbClr val="FDFD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642</Words>
  <Application>Microsoft Office PowerPoint</Application>
  <PresentationFormat>On-screen Show (16:9)</PresentationFormat>
  <Paragraphs>102</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Nunito</vt:lpstr>
      <vt:lpstr>Bebas Neue</vt:lpstr>
      <vt:lpstr>Arial</vt:lpstr>
      <vt:lpstr>Tenor Sans</vt:lpstr>
      <vt:lpstr>Bell MT</vt:lpstr>
      <vt:lpstr>Formally Solicited Project Proposal by Slidesgo</vt:lpstr>
      <vt:lpstr>FAKE NEWS DETECTION   </vt:lpstr>
      <vt:lpstr>CONTENTS</vt:lpstr>
      <vt:lpstr>INTRODUCTION</vt:lpstr>
      <vt:lpstr>SYSTEM REQUIRMENTS</vt:lpstr>
      <vt:lpstr>DEFINATION OF FAKE NEWS</vt:lpstr>
      <vt:lpstr>OBJECTIVE</vt:lpstr>
      <vt:lpstr>CLASSIFICATION OF FAKE NEWS</vt:lpstr>
      <vt:lpstr>TFID VECTORIZER</vt:lpstr>
      <vt:lpstr>PowerPoint Presentation</vt:lpstr>
      <vt:lpstr>CHARACETRIZATION TO DETECTION</vt:lpstr>
      <vt:lpstr>FEATURE EXTRACTION OF THE DATA SET</vt:lpstr>
      <vt:lpstr>DATASETS USED</vt:lpstr>
      <vt:lpstr>SAMPLE DATASET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dc:title>
  <cp:lastModifiedBy>harsha vallamkonda</cp:lastModifiedBy>
  <cp:revision>7</cp:revision>
  <dcterms:modified xsi:type="dcterms:W3CDTF">2022-03-01T17:12:26Z</dcterms:modified>
</cp:coreProperties>
</file>