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C8E9-D0C6-4919-966C-12257E0E2055}" type="datetimeFigureOut">
              <a:rPr lang="en-US" smtClean="0"/>
              <a:t>3/6/2022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11BF-1D92-4F83-8D7F-99B586CD5FEB}" type="slidenum">
              <a:rPr lang="en-US" smtClean="0"/>
              <a:t>‹#›</a:t>
            </a:fld>
            <a:endParaRPr lang="en-US"/>
          </a:p>
        </p:txBody>
      </p:sp>
    </p:spTree>
    <p:extLst>
      <p:ext uri="{BB962C8B-B14F-4D97-AF65-F5344CB8AC3E}">
        <p14:creationId xmlns:p14="http://schemas.microsoft.com/office/powerpoint/2010/main" val="18553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1</a:t>
            </a:fld>
            <a:endParaRPr lang="en-US"/>
          </a:p>
        </p:txBody>
      </p:sp>
    </p:spTree>
    <p:extLst>
      <p:ext uri="{BB962C8B-B14F-4D97-AF65-F5344CB8AC3E}">
        <p14:creationId xmlns:p14="http://schemas.microsoft.com/office/powerpoint/2010/main" val="27459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2</a:t>
            </a:fld>
            <a:endParaRPr lang="en-US"/>
          </a:p>
        </p:txBody>
      </p:sp>
    </p:spTree>
    <p:extLst>
      <p:ext uri="{BB962C8B-B14F-4D97-AF65-F5344CB8AC3E}">
        <p14:creationId xmlns:p14="http://schemas.microsoft.com/office/powerpoint/2010/main" val="204219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5E74-0663-4168-B573-2C0468B21E5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6FCF45D-49AB-421B-BFFE-B0E920C20C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1553F8-19AD-4E0A-9FAB-64F84921A999}"/>
              </a:ext>
            </a:extLst>
          </p:cNvPr>
          <p:cNvSpPr>
            <a:spLocks noGrp="1"/>
          </p:cNvSpPr>
          <p:nvPr>
            <p:ph type="dt" sz="half" idx="10"/>
          </p:nvPr>
        </p:nvSpPr>
        <p:spPr/>
        <p:txBody>
          <a:bodyPr/>
          <a:lstStyle/>
          <a:p>
            <a:fld id="{1CB9FC8C-A288-4267-9BDE-5A2DB23183D2}" type="datetime1">
              <a:rPr lang="en-US" smtClean="0"/>
              <a:t>3/6/2022</a:t>
            </a:fld>
            <a:endParaRPr lang="en-US"/>
          </a:p>
        </p:txBody>
      </p:sp>
      <p:sp>
        <p:nvSpPr>
          <p:cNvPr id="5" name="Footer Placeholder 4">
            <a:extLst>
              <a:ext uri="{FF2B5EF4-FFF2-40B4-BE49-F238E27FC236}">
                <a16:creationId xmlns:a16="http://schemas.microsoft.com/office/drawing/2014/main" id="{EC24210A-B006-40D8-9E0A-2671C49D4FBD}"/>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1784B33-7EB6-403D-BE6B-812F3489A9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422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12A5-3163-4C1E-B7D3-F2E604C837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37840-AB42-46BB-B788-A4A32C24D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BDB4F-5BEE-4E1A-BC94-86AD3838C820}"/>
              </a:ext>
            </a:extLst>
          </p:cNvPr>
          <p:cNvSpPr>
            <a:spLocks noGrp="1"/>
          </p:cNvSpPr>
          <p:nvPr>
            <p:ph type="dt" sz="half" idx="10"/>
          </p:nvPr>
        </p:nvSpPr>
        <p:spPr/>
        <p:txBody>
          <a:bodyPr/>
          <a:lstStyle/>
          <a:p>
            <a:fld id="{1D402D46-579D-43AC-A2A3-1E0B40D46DB5}" type="datetime1">
              <a:rPr lang="en-US" smtClean="0"/>
              <a:t>3/6/2022</a:t>
            </a:fld>
            <a:endParaRPr lang="en-US"/>
          </a:p>
        </p:txBody>
      </p:sp>
      <p:sp>
        <p:nvSpPr>
          <p:cNvPr id="5" name="Footer Placeholder 4">
            <a:extLst>
              <a:ext uri="{FF2B5EF4-FFF2-40B4-BE49-F238E27FC236}">
                <a16:creationId xmlns:a16="http://schemas.microsoft.com/office/drawing/2014/main" id="{1D125C2A-9013-45BB-8A64-ACFE8CD76198}"/>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797094C0-5DB3-47EB-8604-071B33D74D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54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E9D41-84AC-4123-B321-705E115FB35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CE28D-3840-48F1-93FE-3E05685FAE9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C2007-8E37-4A61-BF9B-A25B3FD2393F}"/>
              </a:ext>
            </a:extLst>
          </p:cNvPr>
          <p:cNvSpPr>
            <a:spLocks noGrp="1"/>
          </p:cNvSpPr>
          <p:nvPr>
            <p:ph type="dt" sz="half" idx="10"/>
          </p:nvPr>
        </p:nvSpPr>
        <p:spPr/>
        <p:txBody>
          <a:bodyPr/>
          <a:lstStyle/>
          <a:p>
            <a:fld id="{1B8D1E19-18F2-401E-9530-6DE512DFBEF8}" type="datetime1">
              <a:rPr lang="en-US" smtClean="0"/>
              <a:t>3/6/2022</a:t>
            </a:fld>
            <a:endParaRPr lang="en-US"/>
          </a:p>
        </p:txBody>
      </p:sp>
      <p:sp>
        <p:nvSpPr>
          <p:cNvPr id="5" name="Footer Placeholder 4">
            <a:extLst>
              <a:ext uri="{FF2B5EF4-FFF2-40B4-BE49-F238E27FC236}">
                <a16:creationId xmlns:a16="http://schemas.microsoft.com/office/drawing/2014/main" id="{6B56D435-1011-459F-9D4A-BADE1231942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09D98A8E-F288-408B-9308-8CBA52FED3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049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3239-3EE1-44AA-9B3D-A16C1AAB8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7C5D1-C7DA-4F22-A5B2-0AAE56048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C8BEF-7DFB-470B-91EE-82F67D111A2D}"/>
              </a:ext>
            </a:extLst>
          </p:cNvPr>
          <p:cNvSpPr>
            <a:spLocks noGrp="1"/>
          </p:cNvSpPr>
          <p:nvPr>
            <p:ph type="dt" sz="half" idx="10"/>
          </p:nvPr>
        </p:nvSpPr>
        <p:spPr/>
        <p:txBody>
          <a:bodyPr/>
          <a:lstStyle/>
          <a:p>
            <a:fld id="{9D141473-53C9-45E5-98AD-4ADB875ED25F}" type="datetime1">
              <a:rPr lang="en-US" smtClean="0"/>
              <a:t>3/6/2022</a:t>
            </a:fld>
            <a:endParaRPr lang="en-US"/>
          </a:p>
        </p:txBody>
      </p:sp>
      <p:sp>
        <p:nvSpPr>
          <p:cNvPr id="5" name="Footer Placeholder 4">
            <a:extLst>
              <a:ext uri="{FF2B5EF4-FFF2-40B4-BE49-F238E27FC236}">
                <a16:creationId xmlns:a16="http://schemas.microsoft.com/office/drawing/2014/main" id="{D4384E13-F67D-4D3A-9AFA-B08292ACDFD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3BEDB000-59D5-48A8-AC24-5C2BF6312C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6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FF0-7A42-47B8-AE65-43934779D2F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A71360-3253-4806-AEB5-D865D0F9394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E0023-E71A-4E59-A316-273AD5440A04}"/>
              </a:ext>
            </a:extLst>
          </p:cNvPr>
          <p:cNvSpPr>
            <a:spLocks noGrp="1"/>
          </p:cNvSpPr>
          <p:nvPr>
            <p:ph type="dt" sz="half" idx="10"/>
          </p:nvPr>
        </p:nvSpPr>
        <p:spPr/>
        <p:txBody>
          <a:bodyPr/>
          <a:lstStyle/>
          <a:p>
            <a:fld id="{DDFFB48C-BD64-4DC2-86EA-E3E1ED1BBCF6}" type="datetime1">
              <a:rPr lang="en-US" smtClean="0"/>
              <a:t>3/6/2022</a:t>
            </a:fld>
            <a:endParaRPr lang="en-US"/>
          </a:p>
        </p:txBody>
      </p:sp>
      <p:sp>
        <p:nvSpPr>
          <p:cNvPr id="5" name="Footer Placeholder 4">
            <a:extLst>
              <a:ext uri="{FF2B5EF4-FFF2-40B4-BE49-F238E27FC236}">
                <a16:creationId xmlns:a16="http://schemas.microsoft.com/office/drawing/2014/main" id="{F92BA833-AAD2-4C94-9BA0-33EF2DA8BE55}"/>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E8A4936-9973-401C-B155-7DC4A6F8E0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8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A2F6-7994-4E6E-A664-8DB84B23A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A7A88-35EF-46B1-BC3A-7DD18A955A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472DB-28B4-4D6B-94E2-E70DB7BDD21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318A7-5953-4A5D-A8D6-538594D8F640}"/>
              </a:ext>
            </a:extLst>
          </p:cNvPr>
          <p:cNvSpPr>
            <a:spLocks noGrp="1"/>
          </p:cNvSpPr>
          <p:nvPr>
            <p:ph type="dt" sz="half" idx="10"/>
          </p:nvPr>
        </p:nvSpPr>
        <p:spPr/>
        <p:txBody>
          <a:bodyPr/>
          <a:lstStyle/>
          <a:p>
            <a:fld id="{405DA935-767B-4C53-B4CF-2B1DF59BD80A}" type="datetime1">
              <a:rPr lang="en-US" smtClean="0"/>
              <a:t>3/6/2022</a:t>
            </a:fld>
            <a:endParaRPr lang="en-US"/>
          </a:p>
        </p:txBody>
      </p:sp>
      <p:sp>
        <p:nvSpPr>
          <p:cNvPr id="6" name="Footer Placeholder 5">
            <a:extLst>
              <a:ext uri="{FF2B5EF4-FFF2-40B4-BE49-F238E27FC236}">
                <a16:creationId xmlns:a16="http://schemas.microsoft.com/office/drawing/2014/main" id="{E22CD914-115F-4452-86E1-874BD3E1837A}"/>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BDB8FAD-C362-4A41-93AF-B5F299F9F3E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33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FCE-C951-4F89-9979-CB9B1FB19C4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B58FC-F81F-459A-A9E3-4092278ED0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04F8B-486D-4240-B07B-54C2B5613D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4BBC2A-F6C0-4106-8A24-8CBD2F27318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F36A9-47EB-4D37-96CB-6E347457856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57926C-C4CE-4F87-AE61-679E7303BA1B}"/>
              </a:ext>
            </a:extLst>
          </p:cNvPr>
          <p:cNvSpPr>
            <a:spLocks noGrp="1"/>
          </p:cNvSpPr>
          <p:nvPr>
            <p:ph type="dt" sz="half" idx="10"/>
          </p:nvPr>
        </p:nvSpPr>
        <p:spPr/>
        <p:txBody>
          <a:bodyPr/>
          <a:lstStyle/>
          <a:p>
            <a:fld id="{4A02894E-0AFD-41E7-B361-D6F629FE241E}" type="datetime1">
              <a:rPr lang="en-US" smtClean="0"/>
              <a:t>3/6/2022</a:t>
            </a:fld>
            <a:endParaRPr lang="en-US"/>
          </a:p>
        </p:txBody>
      </p:sp>
      <p:sp>
        <p:nvSpPr>
          <p:cNvPr id="8" name="Footer Placeholder 7">
            <a:extLst>
              <a:ext uri="{FF2B5EF4-FFF2-40B4-BE49-F238E27FC236}">
                <a16:creationId xmlns:a16="http://schemas.microsoft.com/office/drawing/2014/main" id="{A6B8E6D6-1CE6-4F2C-9E35-6CEAD4586A84}"/>
              </a:ext>
            </a:extLst>
          </p:cNvPr>
          <p:cNvSpPr>
            <a:spLocks noGrp="1"/>
          </p:cNvSpPr>
          <p:nvPr>
            <p:ph type="ftr" sz="quarter" idx="11"/>
          </p:nvPr>
        </p:nvSpPr>
        <p:spPr/>
        <p:txBody>
          <a:bodyPr/>
          <a:lstStyle/>
          <a:p>
            <a:r>
              <a:rPr lang="en-US"/>
              <a:t>AY 2020-2021</a:t>
            </a:r>
          </a:p>
        </p:txBody>
      </p:sp>
      <p:sp>
        <p:nvSpPr>
          <p:cNvPr id="9" name="Slide Number Placeholder 8">
            <a:extLst>
              <a:ext uri="{FF2B5EF4-FFF2-40B4-BE49-F238E27FC236}">
                <a16:creationId xmlns:a16="http://schemas.microsoft.com/office/drawing/2014/main" id="{C1A61834-BAF1-4659-BE10-9663DBC999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63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B61B-5314-4FC8-9331-20CE918BC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2656F-0E5E-4DEC-B2C5-28FB6D22EAD0}"/>
              </a:ext>
            </a:extLst>
          </p:cNvPr>
          <p:cNvSpPr>
            <a:spLocks noGrp="1"/>
          </p:cNvSpPr>
          <p:nvPr>
            <p:ph type="dt" sz="half" idx="10"/>
          </p:nvPr>
        </p:nvSpPr>
        <p:spPr/>
        <p:txBody>
          <a:bodyPr/>
          <a:lstStyle/>
          <a:p>
            <a:fld id="{22C1038F-06C8-4041-AC85-7E22559CFB6F}" type="datetime1">
              <a:rPr lang="en-US" smtClean="0"/>
              <a:t>3/6/2022</a:t>
            </a:fld>
            <a:endParaRPr lang="en-US"/>
          </a:p>
        </p:txBody>
      </p:sp>
      <p:sp>
        <p:nvSpPr>
          <p:cNvPr id="4" name="Footer Placeholder 3">
            <a:extLst>
              <a:ext uri="{FF2B5EF4-FFF2-40B4-BE49-F238E27FC236}">
                <a16:creationId xmlns:a16="http://schemas.microsoft.com/office/drawing/2014/main" id="{ED432986-18DF-4498-9D08-3CED62C248F0}"/>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56F226F1-6FAD-40DB-8995-651EC57665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158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BB988-702E-4001-8184-403B3D571305}"/>
              </a:ext>
            </a:extLst>
          </p:cNvPr>
          <p:cNvSpPr>
            <a:spLocks noGrp="1"/>
          </p:cNvSpPr>
          <p:nvPr>
            <p:ph type="dt" sz="half" idx="10"/>
          </p:nvPr>
        </p:nvSpPr>
        <p:spPr/>
        <p:txBody>
          <a:bodyPr/>
          <a:lstStyle/>
          <a:p>
            <a:fld id="{A7DF1CFB-2B69-4EA8-AD6E-4C2A83198412}" type="datetime1">
              <a:rPr lang="en-US" smtClean="0"/>
              <a:t>3/6/2022</a:t>
            </a:fld>
            <a:endParaRPr lang="en-US"/>
          </a:p>
        </p:txBody>
      </p:sp>
      <p:sp>
        <p:nvSpPr>
          <p:cNvPr id="3" name="Footer Placeholder 2">
            <a:extLst>
              <a:ext uri="{FF2B5EF4-FFF2-40B4-BE49-F238E27FC236}">
                <a16:creationId xmlns:a16="http://schemas.microsoft.com/office/drawing/2014/main" id="{C5C5FAD5-9204-403E-A3E0-DE810A3A6C72}"/>
              </a:ext>
            </a:extLst>
          </p:cNvPr>
          <p:cNvSpPr>
            <a:spLocks noGrp="1"/>
          </p:cNvSpPr>
          <p:nvPr>
            <p:ph type="ftr" sz="quarter" idx="11"/>
          </p:nvPr>
        </p:nvSpPr>
        <p:spPr/>
        <p:txBody>
          <a:bodyPr/>
          <a:lstStyle/>
          <a:p>
            <a:r>
              <a:rPr lang="en-US"/>
              <a:t>AY 2020-2021</a:t>
            </a:r>
          </a:p>
        </p:txBody>
      </p:sp>
      <p:sp>
        <p:nvSpPr>
          <p:cNvPr id="4" name="Slide Number Placeholder 3">
            <a:extLst>
              <a:ext uri="{FF2B5EF4-FFF2-40B4-BE49-F238E27FC236}">
                <a16:creationId xmlns:a16="http://schemas.microsoft.com/office/drawing/2014/main" id="{D9615FA7-153F-4814-A9BB-45C43CC856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110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C78D-0644-40D9-86BF-3436ADE314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6A1748-A5C8-4A79-939E-A7E44A315A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62196-5AD3-436A-95BF-6C8F2D4A08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485324-7633-4CFA-BA72-78B6B4ADC89F}"/>
              </a:ext>
            </a:extLst>
          </p:cNvPr>
          <p:cNvSpPr>
            <a:spLocks noGrp="1"/>
          </p:cNvSpPr>
          <p:nvPr>
            <p:ph type="dt" sz="half" idx="10"/>
          </p:nvPr>
        </p:nvSpPr>
        <p:spPr/>
        <p:txBody>
          <a:bodyPr/>
          <a:lstStyle/>
          <a:p>
            <a:fld id="{52809BF2-263F-4681-A026-290D3F2E9093}" type="datetime1">
              <a:rPr lang="en-US" smtClean="0"/>
              <a:t>3/6/2022</a:t>
            </a:fld>
            <a:endParaRPr lang="en-US"/>
          </a:p>
        </p:txBody>
      </p:sp>
      <p:sp>
        <p:nvSpPr>
          <p:cNvPr id="6" name="Footer Placeholder 5">
            <a:extLst>
              <a:ext uri="{FF2B5EF4-FFF2-40B4-BE49-F238E27FC236}">
                <a16:creationId xmlns:a16="http://schemas.microsoft.com/office/drawing/2014/main" id="{0CB8147E-5537-4152-A5B2-68D3AC23F02B}"/>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57EDBE65-A0BC-4E80-B449-77E40F58878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13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9D20-2A59-40AB-B2BB-0138C9B980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5288D-D8A1-4FA1-A46A-F827B3A936D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A81B6EE-C594-4CAB-A818-3E2EC75E400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2AEFE58-4163-4977-987C-A2BB877EB812}"/>
              </a:ext>
            </a:extLst>
          </p:cNvPr>
          <p:cNvSpPr>
            <a:spLocks noGrp="1"/>
          </p:cNvSpPr>
          <p:nvPr>
            <p:ph type="dt" sz="half" idx="10"/>
          </p:nvPr>
        </p:nvSpPr>
        <p:spPr/>
        <p:txBody>
          <a:bodyPr/>
          <a:lstStyle/>
          <a:p>
            <a:fld id="{BB4F672D-8EC2-4488-9606-86DD159071D2}" type="datetime1">
              <a:rPr lang="en-US" smtClean="0"/>
              <a:t>3/6/2022</a:t>
            </a:fld>
            <a:endParaRPr lang="en-US"/>
          </a:p>
        </p:txBody>
      </p:sp>
      <p:sp>
        <p:nvSpPr>
          <p:cNvPr id="6" name="Footer Placeholder 5">
            <a:extLst>
              <a:ext uri="{FF2B5EF4-FFF2-40B4-BE49-F238E27FC236}">
                <a16:creationId xmlns:a16="http://schemas.microsoft.com/office/drawing/2014/main" id="{668E9CE2-3A42-433F-91F5-DFA2D4B48106}"/>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5C80EB0-C749-4DE9-8853-C8D78C36E5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005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9B645-99D9-49FC-9FFB-13C9CD6EE33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9FC5B-FF4E-4134-90EC-14C37FE047C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796FA-706A-4464-9A2D-9D47D6BEB09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B83541-16FD-48CB-89B7-FC9FD2F1887D}" type="datetime1">
              <a:rPr lang="en-US" smtClean="0"/>
              <a:t>3/6/2022</a:t>
            </a:fld>
            <a:endParaRPr lang="en-US"/>
          </a:p>
        </p:txBody>
      </p:sp>
      <p:sp>
        <p:nvSpPr>
          <p:cNvPr id="5" name="Footer Placeholder 4">
            <a:extLst>
              <a:ext uri="{FF2B5EF4-FFF2-40B4-BE49-F238E27FC236}">
                <a16:creationId xmlns:a16="http://schemas.microsoft.com/office/drawing/2014/main" id="{7087C9D3-E727-40CB-827A-9201BF9E62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AY 2020-2021</a:t>
            </a:r>
          </a:p>
        </p:txBody>
      </p:sp>
      <p:sp>
        <p:nvSpPr>
          <p:cNvPr id="6" name="Slide Number Placeholder 5">
            <a:extLst>
              <a:ext uri="{FF2B5EF4-FFF2-40B4-BE49-F238E27FC236}">
                <a16:creationId xmlns:a16="http://schemas.microsoft.com/office/drawing/2014/main" id="{7015774F-9A45-4903-8A41-8B3CE1F029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163138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iRi5i04__0AhUBheYKHaHHDCcQFnoECGEQAw&amp;url=https%3A%2F%2Fresearch.aimultiple.com%2Flow-code-statistics%2F&amp;usg=AOvVaw3a5aus_8mv9rZHpieCjEaX" TargetMode="External"/><Relationship Id="rId2" Type="http://schemas.openxmlformats.org/officeDocument/2006/relationships/hyperlink" Target="https://www.google.com/url?sa=t&amp;rct=j&amp;q=&amp;esrc=s&amp;source=web&amp;cd=&amp;cad=rja&amp;uact=8&amp;ved=2ahUKEwiRi5i04__0AhUBheYKHaHHDCcQFnoECAYQAQ&amp;url=https%3A%2F%2Fwww.creatio.com%2Fpage%2Flow-code&amp;usg=AOvVaw2UWvpqAFtogPedPEG7ZaAD" TargetMode="External"/><Relationship Id="rId1" Type="http://schemas.openxmlformats.org/officeDocument/2006/relationships/slideLayout" Target="../slideLayouts/slideLayout2.xml"/><Relationship Id="rId6" Type="http://schemas.openxmlformats.org/officeDocument/2006/relationships/hyperlink" Target="https://whimsical.com/e-commerce-5CAL1x6H6kLRQUD4S8zmqj" TargetMode="External"/><Relationship Id="rId5" Type="http://schemas.openxmlformats.org/officeDocument/2006/relationships/hyperlink" Target="https://wem.io/" TargetMode="External"/><Relationship Id="rId4" Type="http://schemas.openxmlformats.org/officeDocument/2006/relationships/hyperlink" Target="https://wem.io/docum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9581" y="2362200"/>
            <a:ext cx="6827619" cy="1066800"/>
          </a:xfrm>
        </p:spPr>
        <p:txBody>
          <a:bodyPr>
            <a:normAutofit/>
          </a:bodyPr>
          <a:lstStyle/>
          <a:p>
            <a:r>
              <a:rPr lang="en-GB" sz="2400" dirty="0">
                <a:latin typeface="Times New Roman" panose="02020603050405020304" pitchFamily="18" charset="0"/>
                <a:cs typeface="Times New Roman" panose="02020603050405020304" pitchFamily="18" charset="0"/>
              </a:rPr>
              <a:t>Application Development Using Low code/No Code Platform </a:t>
            </a:r>
          </a:p>
          <a:p>
            <a:pPr algn="ctr"/>
            <a:endParaRPr lang="en-GB"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19345963"/>
              </p:ext>
            </p:extLst>
          </p:nvPr>
        </p:nvGraphicFramePr>
        <p:xfrm>
          <a:off x="762000" y="533400"/>
          <a:ext cx="7696201" cy="1447800"/>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934356">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a:latin typeface="Cambria"/>
                          <a:ea typeface="Calibri"/>
                          <a:cs typeface="Times New Roman"/>
                        </a:rPr>
                        <a:t>Nitte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Yelahanka,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1143000" y="609600"/>
            <a:ext cx="7267575" cy="771525"/>
            <a:chOff x="1143000" y="609600"/>
            <a:chExt cx="7267575" cy="771525"/>
          </a:xfrm>
        </p:grpSpPr>
        <p:pic>
          <p:nvPicPr>
            <p:cNvPr id="26626" name="Picture 2" descr="nitteimg-footer"/>
            <p:cNvPicPr>
              <a:picLocks noChangeAspect="1" noChangeArrowheads="1"/>
            </p:cNvPicPr>
            <p:nvPr/>
          </p:nvPicPr>
          <p:blipFill>
            <a:blip r:embed="rId3"/>
            <a:srcRect/>
            <a:stretch>
              <a:fillRect/>
            </a:stretch>
          </p:blipFill>
          <p:spPr bwMode="auto">
            <a:xfrm>
              <a:off x="1143000" y="609600"/>
              <a:ext cx="723900" cy="390525"/>
            </a:xfrm>
            <a:prstGeom prst="rect">
              <a:avLst/>
            </a:prstGeom>
            <a:noFill/>
          </p:spPr>
        </p:pic>
        <p:pic>
          <p:nvPicPr>
            <p:cNvPr id="26625" name="Picture 1" descr="nmit"/>
            <p:cNvPicPr>
              <a:picLocks noChangeAspect="1" noChangeArrowheads="1"/>
            </p:cNvPicPr>
            <p:nvPr/>
          </p:nvPicPr>
          <p:blipFill>
            <a:blip r:embed="rId4"/>
            <a:srcRect/>
            <a:stretch>
              <a:fillRect/>
            </a:stretch>
          </p:blipFill>
          <p:spPr bwMode="auto">
            <a:xfrm>
              <a:off x="7772400" y="609600"/>
              <a:ext cx="638175" cy="771525"/>
            </a:xfrm>
            <a:prstGeom prst="rect">
              <a:avLst/>
            </a:prstGeom>
            <a:noFill/>
          </p:spPr>
        </p:pic>
      </p:grpSp>
      <p:sp>
        <p:nvSpPr>
          <p:cNvPr id="8" name="Subtitle 2"/>
          <p:cNvSpPr txBox="1">
            <a:spLocks/>
          </p:cNvSpPr>
          <p:nvPr/>
        </p:nvSpPr>
        <p:spPr>
          <a:xfrm>
            <a:off x="3031578" y="3124200"/>
            <a:ext cx="3549650" cy="1447800"/>
          </a:xfrm>
          <a:prstGeom prst="rect">
            <a:avLst/>
          </a:prstGeom>
        </p:spPr>
        <p:txBody>
          <a:bodyPr vert="horz">
            <a:normAutofit fontScale="92500" lnSpcReduction="10000"/>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lang="en-GB" b="1" u="sng" dirty="0">
              <a:solidFill>
                <a:schemeClr val="tx2"/>
              </a:solidFill>
            </a:endParaRP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sz="2400" b="1" u="sng" dirty="0">
                <a:solidFill>
                  <a:schemeClr val="tx2"/>
                </a:solidFill>
                <a:latin typeface="Times New Roman" panose="02020603050405020304" pitchFamily="18" charset="0"/>
                <a:cs typeface="Times New Roman" panose="02020603050405020304" pitchFamily="18" charset="0"/>
              </a:rPr>
              <a:t>Presentation By:</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V Venkata </a:t>
            </a:r>
            <a:r>
              <a:rPr kumimoji="0" lang="en-GB" sz="2400" b="1" i="0" u="none" strike="noStrike" kern="1200" cap="none" spc="0" normalizeH="0" baseline="0" noProof="0" dirty="0" err="1">
                <a:ln>
                  <a:noFill/>
                </a:ln>
                <a:solidFill>
                  <a:schemeClr val="tx2"/>
                </a:solidFill>
                <a:effectLst/>
                <a:uLnTx/>
                <a:uFillTx/>
                <a:latin typeface="Times New Roman" panose="02020603050405020304" pitchFamily="18" charset="0"/>
                <a:cs typeface="Times New Roman" panose="02020603050405020304" pitchFamily="18" charset="0"/>
              </a:rPr>
              <a:t>Sree</a:t>
            </a:r>
            <a: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Harsha</a:t>
            </a:r>
            <a:b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br>
            <a: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1NT18CS181</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b="1" i="0" u="none" strike="noStrike" kern="1200" cap="none" spc="0" normalizeH="0" baseline="0" noProof="0" dirty="0">
              <a:ln>
                <a:noFill/>
              </a:ln>
              <a:solidFill>
                <a:schemeClr val="tx2"/>
              </a:solidFill>
              <a:effectLst/>
              <a:uLnTx/>
              <a:uFillTx/>
              <a:latin typeface="+mn-lt"/>
              <a:ea typeface="+mn-ea"/>
              <a:cs typeface="+mn-cs"/>
            </a:endParaRPr>
          </a:p>
        </p:txBody>
      </p:sp>
      <p:sp>
        <p:nvSpPr>
          <p:cNvPr id="9" name="Subtitle 2"/>
          <p:cNvSpPr txBox="1">
            <a:spLocks/>
          </p:cNvSpPr>
          <p:nvPr/>
        </p:nvSpPr>
        <p:spPr>
          <a:xfrm>
            <a:off x="5181600" y="5029200"/>
            <a:ext cx="3810000" cy="1219200"/>
          </a:xfrm>
          <a:prstGeom prst="rect">
            <a:avLst/>
          </a:prstGeom>
        </p:spPr>
        <p:txBody>
          <a:bodyPr vert="horz">
            <a:normAutofit/>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a:ln>
                  <a:noFill/>
                </a:ln>
                <a:solidFill>
                  <a:schemeClr val="tx2"/>
                </a:solidFill>
                <a:effectLst/>
                <a:uLnTx/>
                <a:uFillTx/>
                <a:latin typeface="+mn-lt"/>
                <a:ea typeface="+mn-ea"/>
                <a:cs typeface="+mn-cs"/>
              </a:rPr>
              <a:t>Company Name</a:t>
            </a:r>
            <a:r>
              <a:rPr kumimoji="0" lang="en-GB" sz="1800" b="1" i="0" u="none" strike="noStrike" kern="1200" cap="none" spc="0" normalizeH="0" noProof="0" dirty="0">
                <a:ln>
                  <a:noFill/>
                </a:ln>
                <a:solidFill>
                  <a:schemeClr val="tx2"/>
                </a:solidFill>
                <a:effectLst/>
                <a:uLnTx/>
                <a:uFillTx/>
                <a:latin typeface="+mn-lt"/>
                <a:ea typeface="+mn-ea"/>
                <a:cs typeface="+mn-cs"/>
              </a:rPr>
              <a:t>: </a:t>
            </a:r>
            <a:r>
              <a:rPr kumimoji="0" lang="en-GB" sz="1800" b="1" i="0" u="none" strike="noStrike" kern="1200" cap="none" spc="0" normalizeH="0" noProof="0" dirty="0" err="1">
                <a:ln>
                  <a:noFill/>
                </a:ln>
                <a:solidFill>
                  <a:schemeClr val="tx2"/>
                </a:solidFill>
                <a:effectLst/>
                <a:uLnTx/>
                <a:uFillTx/>
                <a:latin typeface="+mn-lt"/>
                <a:ea typeface="+mn-ea"/>
                <a:cs typeface="+mn-cs"/>
              </a:rPr>
              <a:t>Paleetu</a:t>
            </a:r>
            <a:r>
              <a:rPr kumimoji="0" lang="en-GB" sz="1800" b="1" i="0" u="none" strike="noStrike" kern="1200" cap="none" spc="0" normalizeH="0" noProof="0" dirty="0">
                <a:ln>
                  <a:noFill/>
                </a:ln>
                <a:solidFill>
                  <a:schemeClr val="tx2"/>
                </a:solidFill>
                <a:effectLst/>
                <a:uLnTx/>
                <a:uFillTx/>
                <a:latin typeface="+mn-lt"/>
                <a:ea typeface="+mn-ea"/>
                <a:cs typeface="+mn-cs"/>
              </a:rPr>
              <a:t> </a:t>
            </a:r>
            <a:r>
              <a:rPr kumimoji="0" lang="en-GB" sz="1800" b="1" i="0" u="none" strike="noStrike" kern="1200" cap="none" spc="0" normalizeH="0" noProof="0" dirty="0" err="1">
                <a:ln>
                  <a:noFill/>
                </a:ln>
                <a:solidFill>
                  <a:schemeClr val="tx2"/>
                </a:solidFill>
                <a:effectLst/>
                <a:uLnTx/>
                <a:uFillTx/>
                <a:latin typeface="+mn-lt"/>
                <a:ea typeface="+mn-ea"/>
                <a:cs typeface="+mn-cs"/>
              </a:rPr>
              <a:t>Educon</a:t>
            </a:r>
            <a:r>
              <a:rPr kumimoji="0" lang="en-GB" sz="1800" b="1" i="0" u="none" strike="noStrike" kern="1200" cap="none" spc="0" normalizeH="0" noProof="0" dirty="0">
                <a:ln>
                  <a:noFill/>
                </a:ln>
                <a:solidFill>
                  <a:schemeClr val="tx2"/>
                </a:solidFill>
                <a:effectLst/>
                <a:uLnTx/>
                <a:uFillTx/>
                <a:latin typeface="+mn-lt"/>
                <a:ea typeface="+mn-ea"/>
                <a:cs typeface="+mn-cs"/>
              </a:rPr>
              <a:t> &amp; Enablement Services</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5" name="Footer Placeholder 4">
            <a:extLst>
              <a:ext uri="{FF2B5EF4-FFF2-40B4-BE49-F238E27FC236}">
                <a16:creationId xmlns:a16="http://schemas.microsoft.com/office/drawing/2014/main" id="{A62D2ACD-65BF-430D-A30D-272892460673}"/>
              </a:ext>
            </a:extLst>
          </p:cNvPr>
          <p:cNvSpPr>
            <a:spLocks noGrp="1"/>
          </p:cNvSpPr>
          <p:nvPr>
            <p:ph type="ftr" sz="quarter" idx="11"/>
          </p:nvPr>
        </p:nvSpPr>
        <p:spPr/>
        <p:txBody>
          <a:bodyPr/>
          <a:lstStyle/>
          <a:p>
            <a:r>
              <a:rPr lang="en-US" dirty="0"/>
              <a:t>AY 2021-2022</a:t>
            </a:r>
          </a:p>
        </p:txBody>
      </p:sp>
      <p:sp>
        <p:nvSpPr>
          <p:cNvPr id="6" name="Slide Number Placeholder 5">
            <a:extLst>
              <a:ext uri="{FF2B5EF4-FFF2-40B4-BE49-F238E27FC236}">
                <a16:creationId xmlns:a16="http://schemas.microsoft.com/office/drawing/2014/main" id="{9EFEDA89-9D72-4455-990B-AA292317E8D5}"/>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D871-A3AB-4047-936A-470CCD556C2E}"/>
              </a:ext>
            </a:extLst>
          </p:cNvPr>
          <p:cNvSpPr>
            <a:spLocks noGrp="1"/>
          </p:cNvSpPr>
          <p:nvPr>
            <p:ph type="title"/>
          </p:nvPr>
        </p:nvSpPr>
        <p:spPr>
          <a:xfrm>
            <a:off x="3190875" y="1032760"/>
            <a:ext cx="2762250" cy="854074"/>
          </a:xfrm>
        </p:spPr>
        <p:txBody>
          <a:bodyPr/>
          <a:lstStyle/>
          <a:p>
            <a:r>
              <a:rPr lang="en-IN" b="1" dirty="0">
                <a:latin typeface="Times New Roman" panose="02020603050405020304" pitchFamily="18" charset="0"/>
                <a:cs typeface="Times New Roman" panose="02020603050405020304" pitchFamily="18" charset="0"/>
              </a:rPr>
              <a:t>Design Phase</a:t>
            </a:r>
          </a:p>
        </p:txBody>
      </p:sp>
      <p:pic>
        <p:nvPicPr>
          <p:cNvPr id="7" name="Content Placeholder 6">
            <a:extLst>
              <a:ext uri="{FF2B5EF4-FFF2-40B4-BE49-F238E27FC236}">
                <a16:creationId xmlns:a16="http://schemas.microsoft.com/office/drawing/2014/main" id="{9B9EA007-6FCA-4F18-8CB0-F6F4D4FC0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127431"/>
            <a:ext cx="7886700" cy="3747726"/>
          </a:xfrm>
        </p:spPr>
      </p:pic>
      <p:sp>
        <p:nvSpPr>
          <p:cNvPr id="4" name="Footer Placeholder 3">
            <a:extLst>
              <a:ext uri="{FF2B5EF4-FFF2-40B4-BE49-F238E27FC236}">
                <a16:creationId xmlns:a16="http://schemas.microsoft.com/office/drawing/2014/main" id="{43B20C6B-E2C9-4BD0-8613-D5A869997180}"/>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CB48D54B-41AE-46AB-B794-688456B9AAED}"/>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24770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B0AF-BEA5-4E1A-A51E-5511B11DC7A0}"/>
              </a:ext>
            </a:extLst>
          </p:cNvPr>
          <p:cNvSpPr>
            <a:spLocks noGrp="1"/>
          </p:cNvSpPr>
          <p:nvPr>
            <p:ph type="title"/>
          </p:nvPr>
        </p:nvSpPr>
        <p:spPr>
          <a:xfrm>
            <a:off x="2743200" y="1223645"/>
            <a:ext cx="4419600" cy="677864"/>
          </a:xfrm>
        </p:spPr>
        <p:txBody>
          <a:bodyPr>
            <a:normAutofit/>
          </a:bodyPr>
          <a:lstStyle/>
          <a:p>
            <a:r>
              <a:rPr lang="en-IN" b="1" dirty="0">
                <a:latin typeface="Times New Roman" panose="02020603050405020304" pitchFamily="18" charset="0"/>
                <a:cs typeface="Times New Roman" panose="02020603050405020304" pitchFamily="18" charset="0"/>
              </a:rPr>
              <a:t>Design Phase (</a:t>
            </a:r>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7" name="Content Placeholder 6">
            <a:extLst>
              <a:ext uri="{FF2B5EF4-FFF2-40B4-BE49-F238E27FC236}">
                <a16:creationId xmlns:a16="http://schemas.microsoft.com/office/drawing/2014/main" id="{FC506AF9-4570-4E95-BC78-740A7C7A2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156782"/>
            <a:ext cx="7886700" cy="3689023"/>
          </a:xfrm>
        </p:spPr>
      </p:pic>
      <p:sp>
        <p:nvSpPr>
          <p:cNvPr id="4" name="Footer Placeholder 3">
            <a:extLst>
              <a:ext uri="{FF2B5EF4-FFF2-40B4-BE49-F238E27FC236}">
                <a16:creationId xmlns:a16="http://schemas.microsoft.com/office/drawing/2014/main" id="{5091478A-A105-4017-B7BB-F915874947A8}"/>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9950ADB9-924E-464B-A68C-1FF8B1ACB02F}"/>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8127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D9B0-4D0C-41DC-BDD1-10F75A7CFD33}"/>
              </a:ext>
            </a:extLst>
          </p:cNvPr>
          <p:cNvSpPr>
            <a:spLocks noGrp="1"/>
          </p:cNvSpPr>
          <p:nvPr>
            <p:ph type="title"/>
          </p:nvPr>
        </p:nvSpPr>
        <p:spPr>
          <a:xfrm>
            <a:off x="3667125" y="1295399"/>
            <a:ext cx="1809750" cy="701674"/>
          </a:xfrm>
        </p:spPr>
        <p:txBody>
          <a:bodyPr/>
          <a:lstStyle/>
          <a:p>
            <a:r>
              <a:rPr lang="en-IN" b="1" dirty="0">
                <a:latin typeface="Times New Roman" panose="02020603050405020304" pitchFamily="18" charset="0"/>
                <a:cs typeface="Times New Roman" panose="02020603050405020304" pitchFamily="18" charset="0"/>
              </a:rPr>
              <a:t>Output</a:t>
            </a:r>
            <a:endParaRPr lang="en-IN" dirty="0"/>
          </a:p>
        </p:txBody>
      </p:sp>
      <p:pic>
        <p:nvPicPr>
          <p:cNvPr id="7" name="Content Placeholder 6">
            <a:extLst>
              <a:ext uri="{FF2B5EF4-FFF2-40B4-BE49-F238E27FC236}">
                <a16:creationId xmlns:a16="http://schemas.microsoft.com/office/drawing/2014/main" id="{ABAECD5E-7941-4F26-9C01-6AF8C3757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53894"/>
            <a:ext cx="7886700" cy="3894799"/>
          </a:xfrm>
        </p:spPr>
      </p:pic>
      <p:sp>
        <p:nvSpPr>
          <p:cNvPr id="4" name="Footer Placeholder 3">
            <a:extLst>
              <a:ext uri="{FF2B5EF4-FFF2-40B4-BE49-F238E27FC236}">
                <a16:creationId xmlns:a16="http://schemas.microsoft.com/office/drawing/2014/main" id="{6BAB1E3B-FBD4-4458-AC37-A6175C6A01D6}"/>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70458A82-983C-4F91-A622-2EB868D71797}"/>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5826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890E-01BC-47EE-ADE1-D65AE727431B}"/>
              </a:ext>
            </a:extLst>
          </p:cNvPr>
          <p:cNvSpPr>
            <a:spLocks noGrp="1"/>
          </p:cNvSpPr>
          <p:nvPr>
            <p:ph type="title"/>
          </p:nvPr>
        </p:nvSpPr>
        <p:spPr>
          <a:xfrm>
            <a:off x="3057525" y="1140946"/>
            <a:ext cx="3028950" cy="701674"/>
          </a:xfrm>
        </p:spPr>
        <p:txBody>
          <a:bodyPr/>
          <a:lstStyle/>
          <a:p>
            <a:r>
              <a:rPr lang="en-IN" b="1" dirty="0">
                <a:latin typeface="Times New Roman" panose="02020603050405020304" pitchFamily="18" charset="0"/>
                <a:cs typeface="Times New Roman" panose="02020603050405020304" pitchFamily="18" charset="0"/>
              </a:rPr>
              <a:t>Output (</a:t>
            </a:r>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7" name="Content Placeholder 6">
            <a:extLst>
              <a:ext uri="{FF2B5EF4-FFF2-40B4-BE49-F238E27FC236}">
                <a16:creationId xmlns:a16="http://schemas.microsoft.com/office/drawing/2014/main" id="{42332351-8312-496F-929B-11090965A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39002"/>
            <a:ext cx="7886700" cy="3924584"/>
          </a:xfrm>
        </p:spPr>
      </p:pic>
      <p:sp>
        <p:nvSpPr>
          <p:cNvPr id="4" name="Footer Placeholder 3">
            <a:extLst>
              <a:ext uri="{FF2B5EF4-FFF2-40B4-BE49-F238E27FC236}">
                <a16:creationId xmlns:a16="http://schemas.microsoft.com/office/drawing/2014/main" id="{A9C5F1CD-0B18-4B9B-B64D-052EDC996A17}"/>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E1B536D0-33E8-4FB0-82DE-5111B176CA49}"/>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70371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5601-E473-4502-9690-E28CDEE658F1}"/>
              </a:ext>
            </a:extLst>
          </p:cNvPr>
          <p:cNvSpPr>
            <a:spLocks noGrp="1"/>
          </p:cNvSpPr>
          <p:nvPr>
            <p:ph type="title"/>
          </p:nvPr>
        </p:nvSpPr>
        <p:spPr>
          <a:xfrm>
            <a:off x="3476625" y="1039458"/>
            <a:ext cx="2190750" cy="473074"/>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92F7C44-3E97-49B6-A25E-B11E42B85849}"/>
              </a:ext>
            </a:extLst>
          </p:cNvPr>
          <p:cNvSpPr>
            <a:spLocks noGrp="1"/>
          </p:cNvSpPr>
          <p:nvPr>
            <p:ph idx="1"/>
          </p:nvPr>
        </p:nvSpPr>
        <p:spPr/>
        <p:txBody>
          <a:bodyPr/>
          <a:lstStyle/>
          <a:p>
            <a:r>
              <a:rPr lang="en-IN" dirty="0">
                <a:hlinkClick r:id="rId2"/>
              </a:rPr>
              <a:t>https://www.google.com/url?sa=t&amp;rct=j&amp;q=&amp;esrc=s&amp;source=web&amp;cd=&amp;cad=rja&amp;uact=8&amp;ved=2ahUKEwiRi5i04__0AhUBheYKHaHHDCcQFnoECAYQAQ&amp;url=https%3A%2F%2Fwww.creatio.com%2Fpage%2Flow-code&amp;usg=AOvVaw2UWvpqAFtogPedPEG7ZaAD</a:t>
            </a:r>
            <a:endParaRPr lang="en-IN" dirty="0"/>
          </a:p>
          <a:p>
            <a:r>
              <a:rPr lang="en-IN" dirty="0">
                <a:hlinkClick r:id="rId3"/>
              </a:rPr>
              <a:t>https://www.google.com/url?sa=t&amp;rct=j&amp;q=&amp;esrc=s&amp;source=web&amp;cd=&amp;cad=rja&amp;uact=8&amp;ved=2ahUKEwiRi5i04__0AhUBheYKHaHHDCcQFnoECGEQAw&amp;url=https%3A%2F%2Fresearch.aimultiple.com%2Flow-code-statistics%2F&amp;usg=AOvVaw3a5aus_8mv9rZHpieCjEaX</a:t>
            </a:r>
            <a:endParaRPr lang="en-IN" dirty="0"/>
          </a:p>
          <a:p>
            <a:r>
              <a:rPr lang="en-IN" dirty="0">
                <a:hlinkClick r:id="rId4"/>
              </a:rPr>
              <a:t>https://wem.io/documentation/</a:t>
            </a:r>
            <a:endParaRPr lang="en-IN" dirty="0"/>
          </a:p>
          <a:p>
            <a:r>
              <a:rPr lang="en-IN" dirty="0">
                <a:hlinkClick r:id="rId5"/>
              </a:rPr>
              <a:t>https://wem.io/</a:t>
            </a:r>
            <a:endParaRPr lang="en-IN" dirty="0"/>
          </a:p>
          <a:p>
            <a:r>
              <a:rPr lang="en-IN" dirty="0">
                <a:hlinkClick r:id="rId6"/>
              </a:rPr>
              <a:t>https://whimsical.com/e-commerce-5CAL1x6H6kLRQUD4S8zmqj</a:t>
            </a:r>
            <a:endParaRPr lang="en-IN" dirty="0"/>
          </a:p>
          <a:p>
            <a:pPr marL="0" indent="0">
              <a:buNone/>
            </a:pPr>
            <a:endParaRPr lang="en-IN" dirty="0"/>
          </a:p>
          <a:p>
            <a:endParaRPr lang="en-IN" dirty="0"/>
          </a:p>
          <a:p>
            <a:endParaRPr lang="en-IN" dirty="0"/>
          </a:p>
        </p:txBody>
      </p:sp>
      <p:sp>
        <p:nvSpPr>
          <p:cNvPr id="4" name="Footer Placeholder 3">
            <a:extLst>
              <a:ext uri="{FF2B5EF4-FFF2-40B4-BE49-F238E27FC236}">
                <a16:creationId xmlns:a16="http://schemas.microsoft.com/office/drawing/2014/main" id="{50F58180-297E-448C-9106-67B39736E9D5}"/>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D83E8073-ABD0-4324-A72A-20539A6C58D2}"/>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00511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Pictures\nmit.jpg"/>
          <p:cNvPicPr/>
          <p:nvPr/>
        </p:nvPicPr>
        <p:blipFill>
          <a:blip r:embed="rId3"/>
          <a:srcRect/>
          <a:stretch>
            <a:fillRect/>
          </a:stretch>
        </p:blipFill>
        <p:spPr bwMode="auto">
          <a:xfrm>
            <a:off x="7772400" y="228600"/>
            <a:ext cx="639445" cy="773430"/>
          </a:xfrm>
          <a:prstGeom prst="rect">
            <a:avLst/>
          </a:prstGeom>
          <a:noFill/>
          <a:ln w="9525">
            <a:noFill/>
            <a:miter lim="800000"/>
            <a:headEnd/>
            <a:tailEnd/>
          </a:ln>
        </p:spPr>
      </p:pic>
      <p:sp>
        <p:nvSpPr>
          <p:cNvPr id="5" name="Title 4"/>
          <p:cNvSpPr>
            <a:spLocks noGrp="1"/>
          </p:cNvSpPr>
          <p:nvPr>
            <p:ph type="title"/>
          </p:nvPr>
        </p:nvSpPr>
        <p:spPr>
          <a:xfrm>
            <a:off x="1752600" y="1823945"/>
            <a:ext cx="5638800" cy="483076"/>
          </a:xfrm>
        </p:spPr>
        <p:txBody>
          <a:bodyPr>
            <a:normAutofit/>
          </a:bodyPr>
          <a:lstStyle/>
          <a:p>
            <a:pPr algn="ctr"/>
            <a:r>
              <a:rPr lang="en-GB" sz="2800" dirty="0">
                <a:latin typeface="Times New Roman" panose="02020603050405020304" pitchFamily="18" charset="0"/>
                <a:cs typeface="Times New Roman" panose="02020603050405020304" pitchFamily="18" charset="0"/>
              </a:rPr>
              <a:t>TABLE OF CONTENTS</a:t>
            </a:r>
            <a:endParaRPr lang="en-US" sz="28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85799" y="2286000"/>
            <a:ext cx="7726045" cy="4343400"/>
          </a:xfrm>
          <a:ln cmpd="dbl">
            <a:solidFill>
              <a:schemeClr val="tx1"/>
            </a:solidFill>
          </a:ln>
        </p:spPr>
        <p:txBody>
          <a:bodyPr>
            <a:normAutofit/>
          </a:bodyPr>
          <a:lstStyle/>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Background</a:t>
            </a:r>
          </a:p>
          <a:p>
            <a:r>
              <a:rPr lang="en-IN"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Scope of the Work </a:t>
            </a:r>
            <a:endParaRPr lang="en-US" sz="1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Objectives of the work</a:t>
            </a:r>
            <a:endParaRPr lang="en-US" sz="14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System Requirements</a:t>
            </a:r>
          </a:p>
          <a:p>
            <a:r>
              <a:rPr lang="en-IN" b="1" dirty="0">
                <a:latin typeface="Times New Roman" panose="02020603050405020304" pitchFamily="18" charset="0"/>
                <a:cs typeface="Times New Roman" panose="02020603050405020304" pitchFamily="18" charset="0"/>
              </a:rPr>
              <a:t>Design</a:t>
            </a:r>
          </a:p>
          <a:p>
            <a:r>
              <a:rPr lang="en-IN"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pic>
        <p:nvPicPr>
          <p:cNvPr id="6" name="Picture 2" descr="nitteimg-footer"/>
          <p:cNvPicPr>
            <a:picLocks noChangeAspect="1" noChangeArrowheads="1"/>
          </p:cNvPicPr>
          <p:nvPr/>
        </p:nvPicPr>
        <p:blipFill>
          <a:blip r:embed="rId4"/>
          <a:srcRect/>
          <a:stretch>
            <a:fillRect/>
          </a:stretch>
        </p:blipFill>
        <p:spPr bwMode="auto">
          <a:xfrm>
            <a:off x="685800" y="368667"/>
            <a:ext cx="914400" cy="49329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769299005"/>
              </p:ext>
            </p:extLst>
          </p:nvPr>
        </p:nvGraphicFramePr>
        <p:xfrm>
          <a:off x="403228" y="278130"/>
          <a:ext cx="8207372" cy="1447800"/>
        </p:xfrm>
        <a:graphic>
          <a:graphicData uri="http://schemas.openxmlformats.org/drawingml/2006/table">
            <a:tbl>
              <a:tblPr/>
              <a:tblGrid>
                <a:gridCol w="1147046">
                  <a:extLst>
                    <a:ext uri="{9D8B030D-6E8A-4147-A177-3AD203B41FA5}">
                      <a16:colId xmlns:a16="http://schemas.microsoft.com/office/drawing/2014/main" val="20000"/>
                    </a:ext>
                  </a:extLst>
                </a:gridCol>
                <a:gridCol w="6046198">
                  <a:extLst>
                    <a:ext uri="{9D8B030D-6E8A-4147-A177-3AD203B41FA5}">
                      <a16:colId xmlns:a16="http://schemas.microsoft.com/office/drawing/2014/main" val="20001"/>
                    </a:ext>
                  </a:extLst>
                </a:gridCol>
                <a:gridCol w="1014128">
                  <a:extLst>
                    <a:ext uri="{9D8B030D-6E8A-4147-A177-3AD203B41FA5}">
                      <a16:colId xmlns:a16="http://schemas.microsoft.com/office/drawing/2014/main" val="20002"/>
                    </a:ext>
                  </a:extLst>
                </a:gridCol>
              </a:tblGrid>
              <a:tr h="934356">
                <a:tc>
                  <a:txBody>
                    <a:bodyPr/>
                    <a:lstStyle/>
                    <a:p>
                      <a:endParaRPr lang="en-US"/>
                    </a:p>
                  </a:txBody>
                  <a:tcPr marL="65804" marR="65804" marT="0" marB="0">
                    <a:lnL>
                      <a:noFill/>
                    </a:lnL>
                    <a:lnR>
                      <a:noFill/>
                    </a:lnR>
                    <a:lnT>
                      <a:noFill/>
                    </a:lnT>
                    <a:lnB>
                      <a:noFill/>
                    </a:lnB>
                  </a:tcPr>
                </a:tc>
                <a:tc>
                  <a:txBody>
                    <a:bodyPr/>
                    <a:lstStyle/>
                    <a:p>
                      <a:pPr algn="ctr">
                        <a:lnSpc>
                          <a:spcPct val="115000"/>
                        </a:lnSpc>
                        <a:spcAft>
                          <a:spcPts val="0"/>
                        </a:spcAft>
                      </a:pPr>
                      <a:r>
                        <a:rPr lang="en-US" sz="1800" b="1" dirty="0">
                          <a:latin typeface="Cambria"/>
                          <a:ea typeface="Calibri"/>
                          <a:cs typeface="Times New Roman"/>
                        </a:rPr>
                        <a:t>Nitte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endParaRPr lang="en-US"/>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A1D7076D-2AD6-48D4-B147-1773936D6E51}"/>
              </a:ext>
            </a:extLst>
          </p:cNvPr>
          <p:cNvSpPr>
            <a:spLocks noGrp="1"/>
          </p:cNvSpPr>
          <p:nvPr>
            <p:ph type="ftr" sz="quarter" idx="11"/>
          </p:nvPr>
        </p:nvSpPr>
        <p:spPr/>
        <p:txBody>
          <a:bodyPr/>
          <a:lstStyle/>
          <a:p>
            <a:r>
              <a:rPr lang="en-US"/>
              <a:t>AY 2020-2021</a:t>
            </a:r>
          </a:p>
        </p:txBody>
      </p:sp>
      <p:sp>
        <p:nvSpPr>
          <p:cNvPr id="8" name="Slide Number Placeholder 7">
            <a:extLst>
              <a:ext uri="{FF2B5EF4-FFF2-40B4-BE49-F238E27FC236}">
                <a16:creationId xmlns:a16="http://schemas.microsoft.com/office/drawing/2014/main" id="{C525093B-65D0-42D7-A6E3-5CA06B08E2E0}"/>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a:xfrm>
            <a:off x="3286125" y="1295400"/>
            <a:ext cx="2571750" cy="473074"/>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E3B725-29F1-4301-977C-A854CB0C0CC0}"/>
              </a:ext>
            </a:extLst>
          </p:cNvPr>
          <p:cNvSpPr>
            <a:spLocks noGrp="1"/>
          </p:cNvSpPr>
          <p:nvPr>
            <p:ph idx="1"/>
          </p:nvPr>
        </p:nvSpPr>
        <p:spPr>
          <a:xfrm>
            <a:off x="628650" y="2005013"/>
            <a:ext cx="7886700" cy="4351338"/>
          </a:xfrm>
        </p:spPr>
        <p:txBody>
          <a:bodyPr/>
          <a:lstStyle/>
          <a:p>
            <a:r>
              <a:rPr lang="en-IN" b="1" dirty="0">
                <a:latin typeface="Times New Roman" panose="02020603050405020304" pitchFamily="18" charset="0"/>
                <a:cs typeface="Times New Roman" panose="02020603050405020304" pitchFamily="18" charset="0"/>
              </a:rPr>
              <a:t>Low-code Platform: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Low-code development platforms are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types of visual software development environments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allow enterprise developers and citizen developers to drag and drop application components, connect them together and create mobile or web apps.</a:t>
            </a:r>
          </a:p>
          <a:p>
            <a:r>
              <a:rPr lang="en-IN" dirty="0"/>
              <a:t> </a:t>
            </a:r>
            <a:r>
              <a:rPr lang="en-IN" dirty="0">
                <a:latin typeface="Times New Roman" panose="02020603050405020304" pitchFamily="18" charset="0"/>
                <a:cs typeface="Times New Roman" panose="02020603050405020304" pitchFamily="18" charset="0"/>
              </a:rPr>
              <a:t>These platforms are used in such a way that which can be developed the business level applications in a faster way. </a:t>
            </a:r>
          </a:p>
          <a:p>
            <a:r>
              <a:rPr lang="en-US" dirty="0">
                <a:latin typeface="Times New Roman" panose="02020603050405020304" pitchFamily="18" charset="0"/>
                <a:cs typeface="Times New Roman" panose="02020603050405020304" pitchFamily="18" charset="0"/>
              </a:rPr>
              <a:t>Low-code platforms are building sites that are just as impressive as ones built by skilled developers, and do it in less than half the time of their counterparts. The low-code web design movements are going through a renaissance.</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7C7B03-CDCD-41F4-ACF9-6423CC568A9B}"/>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Rectangle 1">
            <a:extLst>
              <a:ext uri="{FF2B5EF4-FFF2-40B4-BE49-F238E27FC236}">
                <a16:creationId xmlns:a16="http://schemas.microsoft.com/office/drawing/2014/main" id="{5CFEF1F8-9148-4BC8-BB33-83890B8F71DE}"/>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55326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6FDA-B8E6-49E1-A80B-507ED54A6C4C}"/>
              </a:ext>
            </a:extLst>
          </p:cNvPr>
          <p:cNvSpPr>
            <a:spLocks noGrp="1"/>
          </p:cNvSpPr>
          <p:nvPr>
            <p:ph type="title"/>
          </p:nvPr>
        </p:nvSpPr>
        <p:spPr>
          <a:xfrm>
            <a:off x="3371850" y="990600"/>
            <a:ext cx="2400300" cy="549274"/>
          </a:xfrm>
        </p:spPr>
        <p:txBody>
          <a:bodyPr/>
          <a:lstStyle/>
          <a:p>
            <a:r>
              <a:rPr lang="en-IN" b="1"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5838967A-FA32-41EB-BDA3-162D3D0A2357}"/>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WEM: WEM Modeler is low code platform where we can develop applications with less code and in faster way. This WEM applications (or) Websites are fully secured and having good efficiency. Some of the features of WEM are:</a:t>
            </a:r>
          </a:p>
          <a:p>
            <a:r>
              <a:rPr lang="en-US" dirty="0">
                <a:latin typeface="Times New Roman" panose="02020603050405020304" pitchFamily="18" charset="0"/>
                <a:cs typeface="Times New Roman" panose="02020603050405020304" pitchFamily="18" charset="0"/>
              </a:rPr>
              <a:t>Built for security and scalability </a:t>
            </a:r>
          </a:p>
          <a:p>
            <a:r>
              <a:rPr lang="en-US" dirty="0">
                <a:latin typeface="Times New Roman" panose="02020603050405020304" pitchFamily="18" charset="0"/>
                <a:cs typeface="Times New Roman" panose="02020603050405020304" pitchFamily="18" charset="0"/>
              </a:rPr>
              <a:t>WEM Low-No code equals Incredible Speed &amp; Flexibility</a:t>
            </a:r>
          </a:p>
          <a:p>
            <a:r>
              <a:rPr lang="en-IN" dirty="0">
                <a:latin typeface="Times New Roman" panose="02020603050405020304" pitchFamily="18" charset="0"/>
                <a:cs typeface="Times New Roman" panose="02020603050405020304" pitchFamily="18" charset="0"/>
              </a:rPr>
              <a:t>Create documents, files, compute, automate, integrate</a:t>
            </a:r>
          </a:p>
          <a:p>
            <a:r>
              <a:rPr lang="en-US" dirty="0">
                <a:latin typeface="Times New Roman" panose="02020603050405020304" pitchFamily="18" charset="0"/>
                <a:cs typeface="Times New Roman" panose="02020603050405020304" pitchFamily="18" charset="0"/>
              </a:rPr>
              <a:t>Securely integrate with anything. Rapidly. Easily.</a:t>
            </a:r>
          </a:p>
          <a:p>
            <a:r>
              <a:rPr lang="en-IN" dirty="0">
                <a:latin typeface="Times New Roman" panose="02020603050405020304" pitchFamily="18" charset="0"/>
                <a:cs typeface="Times New Roman" panose="02020603050405020304" pitchFamily="18" charset="0"/>
              </a:rPr>
              <a:t>Support for microservice architecture </a:t>
            </a:r>
          </a:p>
          <a:p>
            <a:r>
              <a:rPr lang="en-IN" dirty="0">
                <a:latin typeface="Times New Roman" panose="02020603050405020304" pitchFamily="18" charset="0"/>
                <a:cs typeface="Times New Roman" panose="02020603050405020304" pitchFamily="18" charset="0"/>
              </a:rPr>
              <a:t>Create beautiful customer experiences</a:t>
            </a:r>
          </a:p>
          <a:p>
            <a:r>
              <a:rPr lang="en-US" dirty="0">
                <a:latin typeface="Times New Roman" panose="02020603050405020304" pitchFamily="18" charset="0"/>
                <a:cs typeface="Times New Roman" panose="02020603050405020304" pitchFamily="18" charset="0"/>
              </a:rPr>
              <a:t>Reduce Total Cost of Ownership</a:t>
            </a:r>
          </a:p>
          <a:p>
            <a:pPr marL="0" indent="0">
              <a:buNone/>
            </a:pPr>
            <a:endParaRPr lang="en-IN" dirty="0"/>
          </a:p>
        </p:txBody>
      </p:sp>
      <p:sp>
        <p:nvSpPr>
          <p:cNvPr id="4" name="Footer Placeholder 3">
            <a:extLst>
              <a:ext uri="{FF2B5EF4-FFF2-40B4-BE49-F238E27FC236}">
                <a16:creationId xmlns:a16="http://schemas.microsoft.com/office/drawing/2014/main" id="{A6A15F15-F5DA-4010-A30B-22F51AB7AEA7}"/>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E8AC554A-FBE8-42B4-A607-8ABE091B9BE1}"/>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52024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2BB9-EAFA-4941-9A84-0B86F43A8FF0}"/>
              </a:ext>
            </a:extLst>
          </p:cNvPr>
          <p:cNvSpPr>
            <a:spLocks noGrp="1"/>
          </p:cNvSpPr>
          <p:nvPr>
            <p:ph type="title"/>
          </p:nvPr>
        </p:nvSpPr>
        <p:spPr>
          <a:xfrm>
            <a:off x="3086100" y="1143000"/>
            <a:ext cx="3028950" cy="315911"/>
          </a:xfrm>
        </p:spPr>
        <p:txBody>
          <a:bodyPr>
            <a:normAutofit fontScale="90000"/>
          </a:bodyPr>
          <a:lstStyle/>
          <a:p>
            <a:r>
              <a:rPr lang="en-IN" b="1" dirty="0">
                <a:latin typeface="Times New Roman" panose="02020603050405020304" pitchFamily="18" charset="0"/>
                <a:cs typeface="Times New Roman" panose="02020603050405020304" pitchFamily="18" charset="0"/>
              </a:rPr>
              <a:t>Scope of Work</a:t>
            </a:r>
          </a:p>
        </p:txBody>
      </p:sp>
      <p:sp>
        <p:nvSpPr>
          <p:cNvPr id="3" name="Content Placeholder 2">
            <a:extLst>
              <a:ext uri="{FF2B5EF4-FFF2-40B4-BE49-F238E27FC236}">
                <a16:creationId xmlns:a16="http://schemas.microsoft.com/office/drawing/2014/main" id="{6FBC154B-BF7B-46AC-B43D-D2E70BF0113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internship given me an experience how to built the applications or websites with low code platform. And also this WEM Modeler having variety of options such a way that we can develop a complete enterprise level application with drag and drop method. Main aim to develop this application lies behind the logic of the application what we make on the Kanban board.</a:t>
            </a:r>
          </a:p>
          <a:p>
            <a:r>
              <a:rPr lang="en-IN" dirty="0">
                <a:latin typeface="Times New Roman" panose="02020603050405020304" pitchFamily="18" charset="0"/>
                <a:cs typeface="Times New Roman" panose="02020603050405020304" pitchFamily="18" charset="0"/>
              </a:rPr>
              <a:t>And also WEM provides a lot of API’s which we can include in the application.</a:t>
            </a:r>
          </a:p>
          <a:p>
            <a:r>
              <a:rPr lang="en-IN" dirty="0">
                <a:latin typeface="Times New Roman" panose="02020603050405020304" pitchFamily="18" charset="0"/>
                <a:cs typeface="Times New Roman" panose="02020603050405020304" pitchFamily="18" charset="0"/>
              </a:rPr>
              <a:t>This WEM follows Agile Methodology where we can develop (or) debug the application at any stage of the built.</a:t>
            </a:r>
          </a:p>
          <a:p>
            <a:r>
              <a:rPr lang="en-IN" dirty="0">
                <a:latin typeface="Times New Roman" panose="02020603050405020304" pitchFamily="18" charset="0"/>
                <a:cs typeface="Times New Roman" panose="02020603050405020304" pitchFamily="18" charset="0"/>
              </a:rPr>
              <a:t>This WEM application can be run on any of the device, and also the interface of the WEM is user-friendly.</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3AFE3C8-266C-4551-B832-FDF8AF63DDD9}"/>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F4F6798C-A946-46A9-861C-9A1289737FAF}"/>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262779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CD68-302F-4EE3-A034-A2664EC858A6}"/>
              </a:ext>
            </a:extLst>
          </p:cNvPr>
          <p:cNvSpPr>
            <a:spLocks noGrp="1"/>
          </p:cNvSpPr>
          <p:nvPr>
            <p:ph type="title"/>
          </p:nvPr>
        </p:nvSpPr>
        <p:spPr>
          <a:xfrm>
            <a:off x="2809875" y="1417638"/>
            <a:ext cx="3790950" cy="396874"/>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Objectives of Work</a:t>
            </a:r>
          </a:p>
        </p:txBody>
      </p:sp>
      <p:sp>
        <p:nvSpPr>
          <p:cNvPr id="3" name="Content Placeholder 2">
            <a:extLst>
              <a:ext uri="{FF2B5EF4-FFF2-40B4-BE49-F238E27FC236}">
                <a16:creationId xmlns:a16="http://schemas.microsoft.com/office/drawing/2014/main" id="{121C935C-ECB4-4497-AE80-8D24CF74A773}"/>
              </a:ext>
            </a:extLst>
          </p:cNvPr>
          <p:cNvSpPr>
            <a:spLocks noGrp="1"/>
          </p:cNvSpPr>
          <p:nvPr>
            <p:ph idx="1"/>
          </p:nvPr>
        </p:nvSpPr>
        <p:spPr>
          <a:xfrm>
            <a:off x="762000" y="2667000"/>
            <a:ext cx="7886700" cy="1984375"/>
          </a:xfrm>
        </p:spPr>
        <p:txBody>
          <a:bodyPr/>
          <a:lstStyle/>
          <a:p>
            <a:r>
              <a:rPr lang="en-IN" dirty="0">
                <a:latin typeface="Times New Roman" panose="02020603050405020304" pitchFamily="18" charset="0"/>
                <a:cs typeface="Times New Roman" panose="02020603050405020304" pitchFamily="18" charset="0"/>
              </a:rPr>
              <a:t>The main objective of the internship is get exposure of industry and also how to make an low-code application according to the customer requirement, and how to follow the SDLC method during the building of the application. And if the customer have any modifications in the application then managing the customer with his requirement and satisfying the customer requirement.</a:t>
            </a:r>
          </a:p>
        </p:txBody>
      </p:sp>
      <p:sp>
        <p:nvSpPr>
          <p:cNvPr id="4" name="Footer Placeholder 3">
            <a:extLst>
              <a:ext uri="{FF2B5EF4-FFF2-40B4-BE49-F238E27FC236}">
                <a16:creationId xmlns:a16="http://schemas.microsoft.com/office/drawing/2014/main" id="{DAEC8144-D050-4365-879E-99ADC8220C95}"/>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48D7D239-6DD5-4280-80D2-D164CD1F60EF}"/>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95032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D7F-3ACE-4B42-ABB7-0E876038050C}"/>
              </a:ext>
            </a:extLst>
          </p:cNvPr>
          <p:cNvSpPr>
            <a:spLocks noGrp="1"/>
          </p:cNvSpPr>
          <p:nvPr>
            <p:ph type="title"/>
          </p:nvPr>
        </p:nvSpPr>
        <p:spPr>
          <a:xfrm>
            <a:off x="2486025" y="1116068"/>
            <a:ext cx="4171950" cy="701674"/>
          </a:xfrm>
        </p:spPr>
        <p:txBody>
          <a:bodyPr/>
          <a:lstStyle/>
          <a:p>
            <a:r>
              <a:rPr lang="en-IN"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497A49CF-DFE4-47F3-98FB-5CA6B70970E7}"/>
              </a:ext>
            </a:extLst>
          </p:cNvPr>
          <p:cNvSpPr>
            <a:spLocks noGrp="1"/>
          </p:cNvSpPr>
          <p:nvPr>
            <p:ph idx="1"/>
          </p:nvPr>
        </p:nvSpPr>
        <p:spPr>
          <a:xfrm>
            <a:off x="628650" y="2284412"/>
            <a:ext cx="7886700" cy="2289175"/>
          </a:xfrm>
        </p:spPr>
        <p:txBody>
          <a:bodyPr/>
          <a:lstStyle/>
          <a:p>
            <a:r>
              <a:rPr lang="en-IN" dirty="0">
                <a:latin typeface="Times New Roman" panose="02020603050405020304" pitchFamily="18" charset="0"/>
                <a:cs typeface="Times New Roman" panose="02020603050405020304" pitchFamily="18" charset="0"/>
              </a:rPr>
              <a:t>The System requirements for the WEM Modeler as follows: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Laptop (or) PC (Minimum of 4GB RAM)</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Good Wi-Fi Connection (10Mbps is decent)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Account in WEM</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Having built in Debugger of HTML, CSS, Java Script</a:t>
            </a:r>
          </a:p>
          <a:p>
            <a:pPr marL="0" indent="0">
              <a:buNone/>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Footer Placeholder 3">
            <a:extLst>
              <a:ext uri="{FF2B5EF4-FFF2-40B4-BE49-F238E27FC236}">
                <a16:creationId xmlns:a16="http://schemas.microsoft.com/office/drawing/2014/main" id="{0FA0CB63-CF0F-4AD0-87C1-17E9A6819560}"/>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F34C401B-3619-4A83-B9F8-6FBA9885DB4F}"/>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67254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8CC6-B1D1-468E-9E00-A51F5E836B0E}"/>
              </a:ext>
            </a:extLst>
          </p:cNvPr>
          <p:cNvSpPr>
            <a:spLocks noGrp="1"/>
          </p:cNvSpPr>
          <p:nvPr>
            <p:ph type="title"/>
          </p:nvPr>
        </p:nvSpPr>
        <p:spPr>
          <a:xfrm>
            <a:off x="2671762" y="1600200"/>
            <a:ext cx="3800476" cy="838200"/>
          </a:xfrm>
        </p:spPr>
        <p:txBody>
          <a:bodyPr>
            <a:normAutofit/>
          </a:bodyPr>
          <a:lstStyle/>
          <a:p>
            <a:r>
              <a:rPr lang="en-IN" b="1" dirty="0">
                <a:latin typeface="Times New Roman" panose="02020603050405020304" pitchFamily="18" charset="0"/>
                <a:cs typeface="Times New Roman" panose="02020603050405020304" pitchFamily="18" charset="0"/>
              </a:rPr>
              <a:t>Requirement Phase</a:t>
            </a:r>
          </a:p>
        </p:txBody>
      </p:sp>
      <p:pic>
        <p:nvPicPr>
          <p:cNvPr id="7" name="Content Placeholder 6">
            <a:extLst>
              <a:ext uri="{FF2B5EF4-FFF2-40B4-BE49-F238E27FC236}">
                <a16:creationId xmlns:a16="http://schemas.microsoft.com/office/drawing/2014/main" id="{189F8DFB-5E44-481E-B993-063C017CA3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667000"/>
            <a:ext cx="7886700" cy="1875736"/>
          </a:xfrm>
        </p:spPr>
      </p:pic>
      <p:sp>
        <p:nvSpPr>
          <p:cNvPr id="4" name="Footer Placeholder 3">
            <a:extLst>
              <a:ext uri="{FF2B5EF4-FFF2-40B4-BE49-F238E27FC236}">
                <a16:creationId xmlns:a16="http://schemas.microsoft.com/office/drawing/2014/main" id="{83D9E949-3560-4264-A381-E74698A428B5}"/>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E55DDB7A-9715-425F-852E-27307BF47CEF}"/>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791250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E4C-8C7A-4600-A429-646C95AF8D7F}"/>
              </a:ext>
            </a:extLst>
          </p:cNvPr>
          <p:cNvSpPr>
            <a:spLocks noGrp="1"/>
          </p:cNvSpPr>
          <p:nvPr>
            <p:ph type="title"/>
          </p:nvPr>
        </p:nvSpPr>
        <p:spPr>
          <a:xfrm>
            <a:off x="3781425" y="944563"/>
            <a:ext cx="1581150" cy="701674"/>
          </a:xfrm>
        </p:spPr>
        <p:txBody>
          <a:bodyPr/>
          <a:lstStyle/>
          <a:p>
            <a:r>
              <a:rPr lang="en-IN" b="1" dirty="0">
                <a:latin typeface="Times New Roman" panose="02020603050405020304" pitchFamily="18" charset="0"/>
                <a:cs typeface="Times New Roman" panose="02020603050405020304" pitchFamily="18" charset="0"/>
              </a:rPr>
              <a:t>Design</a:t>
            </a:r>
          </a:p>
        </p:txBody>
      </p:sp>
      <p:pic>
        <p:nvPicPr>
          <p:cNvPr id="7" name="Content Placeholder 6">
            <a:extLst>
              <a:ext uri="{FF2B5EF4-FFF2-40B4-BE49-F238E27FC236}">
                <a16:creationId xmlns:a16="http://schemas.microsoft.com/office/drawing/2014/main" id="{A85ECCD5-FFAC-4E07-9E63-8BC315A6E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81200"/>
            <a:ext cx="7886700" cy="3473903"/>
          </a:xfrm>
        </p:spPr>
      </p:pic>
      <p:sp>
        <p:nvSpPr>
          <p:cNvPr id="4" name="Footer Placeholder 3">
            <a:extLst>
              <a:ext uri="{FF2B5EF4-FFF2-40B4-BE49-F238E27FC236}">
                <a16:creationId xmlns:a16="http://schemas.microsoft.com/office/drawing/2014/main" id="{7E9BAB5D-32B8-4E90-907E-913C90D80142}"/>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B9961075-F23F-424D-AD79-05D8E5B52089}"/>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11977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784</Words>
  <Application>Microsoft Office PowerPoint</Application>
  <PresentationFormat>On-screen Show (4:3)</PresentationFormat>
  <Paragraphs>95</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Times New Roman</vt:lpstr>
      <vt:lpstr>Wingdings</vt:lpstr>
      <vt:lpstr>Office Theme</vt:lpstr>
      <vt:lpstr>PowerPoint Presentation</vt:lpstr>
      <vt:lpstr>TABLE OF CONTENTS</vt:lpstr>
      <vt:lpstr>Introduction</vt:lpstr>
      <vt:lpstr>Background</vt:lpstr>
      <vt:lpstr>Scope of Work</vt:lpstr>
      <vt:lpstr>Objectives of Work</vt:lpstr>
      <vt:lpstr>System Requirements</vt:lpstr>
      <vt:lpstr>Requirement Phase</vt:lpstr>
      <vt:lpstr>Design</vt:lpstr>
      <vt:lpstr>Design Phase</vt:lpstr>
      <vt:lpstr>Design Phase (Contd)</vt:lpstr>
      <vt:lpstr>Output</vt:lpstr>
      <vt:lpstr>Output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harsha vallamkonda</cp:lastModifiedBy>
  <cp:revision>32</cp:revision>
  <dcterms:created xsi:type="dcterms:W3CDTF">2006-08-16T00:00:00Z</dcterms:created>
  <dcterms:modified xsi:type="dcterms:W3CDTF">2022-03-06T15:08:16Z</dcterms:modified>
</cp:coreProperties>
</file>