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7" r:id="rId11"/>
    <p:sldId id="308" r:id="rId12"/>
    <p:sldId id="309" r:id="rId13"/>
    <p:sldId id="310" r:id="rId14"/>
    <p:sldId id="30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8" d="100"/>
          <a:sy n="78" d="100"/>
        </p:scale>
        <p:origin x="8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brewminate.com/why-overthinkers-are-creative-problem-solvers/"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reecharge.in/" TargetMode="External"/><Relationship Id="rId2" Type="http://schemas.openxmlformats.org/officeDocument/2006/relationships/hyperlink" Target="http://paisabackapp.in/" TargetMode="Externa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hyperlink" Target="https://www.snapdea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22860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70743" y="1788904"/>
            <a:ext cx="3214307" cy="1400263"/>
          </a:xfrm>
        </p:spPr>
        <p:txBody>
          <a:bodyPr anchor="b">
            <a:normAutofit/>
          </a:bodyPr>
          <a:lstStyle/>
          <a:p>
            <a:r>
              <a:rPr lang="en-US" sz="2800" dirty="0">
                <a:solidFill>
                  <a:schemeClr val="tx1"/>
                </a:solidFill>
              </a:rPr>
              <a:t>SUCCESSFUL ENTERPRENEUR </a:t>
            </a:r>
            <a:br>
              <a:rPr lang="en-US" sz="2800" dirty="0">
                <a:solidFill>
                  <a:schemeClr val="tx1"/>
                </a:solidFill>
              </a:rPr>
            </a:br>
            <a:r>
              <a:rPr lang="en-US" sz="2800" dirty="0">
                <a:solidFill>
                  <a:schemeClr val="tx1"/>
                </a:solidFill>
              </a:rPr>
              <a:t>(KUNAL SHAH)</a:t>
            </a:r>
            <a:endParaRPr lang="en-US" sz="10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19083" y="3417767"/>
            <a:ext cx="3214307" cy="1964995"/>
          </a:xfrm>
        </p:spPr>
        <p:txBody>
          <a:bodyPr anchor="t">
            <a:normAutofit/>
          </a:bodyPr>
          <a:lstStyle/>
          <a:p>
            <a:pPr>
              <a:lnSpc>
                <a:spcPct val="100000"/>
              </a:lnSpc>
            </a:pPr>
            <a:r>
              <a:rPr lang="en-US" sz="1600" dirty="0"/>
              <a:t>By </a:t>
            </a:r>
            <a:br>
              <a:rPr lang="en-US" sz="1600" dirty="0"/>
            </a:br>
            <a:r>
              <a:rPr lang="en-US" sz="1600" dirty="0"/>
              <a:t>Ganesh </a:t>
            </a:r>
            <a:r>
              <a:rPr lang="en-US" sz="1600" dirty="0" err="1"/>
              <a:t>reddy</a:t>
            </a:r>
            <a:endParaRPr lang="en-US" sz="1600" dirty="0"/>
          </a:p>
          <a:p>
            <a:pPr>
              <a:lnSpc>
                <a:spcPct val="100000"/>
              </a:lnSpc>
            </a:pPr>
            <a:r>
              <a:rPr lang="en-US" sz="1600" dirty="0"/>
              <a:t>Vishwas </a:t>
            </a:r>
            <a:r>
              <a:rPr lang="en-US" sz="1600" dirty="0" err="1"/>
              <a:t>reddy</a:t>
            </a:r>
            <a:endParaRPr lang="en-US" sz="1600" dirty="0"/>
          </a:p>
          <a:p>
            <a:pPr>
              <a:lnSpc>
                <a:spcPct val="100000"/>
              </a:lnSpc>
            </a:pPr>
            <a:r>
              <a:rPr lang="en-US" sz="1600" dirty="0" err="1"/>
              <a:t>Dwarakanath</a:t>
            </a:r>
            <a:r>
              <a:rPr lang="en-US" sz="1600" dirty="0"/>
              <a:t> </a:t>
            </a:r>
            <a:r>
              <a:rPr lang="en-US" sz="1600" dirty="0" err="1"/>
              <a:t>reddy</a:t>
            </a:r>
            <a:endParaRPr lang="en-US" sz="1600" dirty="0"/>
          </a:p>
          <a:p>
            <a:pPr>
              <a:lnSpc>
                <a:spcPct val="100000"/>
              </a:lnSpc>
            </a:pPr>
            <a:r>
              <a:rPr lang="en-US" sz="1600" dirty="0"/>
              <a:t>Vijay </a:t>
            </a:r>
            <a:r>
              <a:rPr lang="en-US" sz="1600" dirty="0" err="1"/>
              <a:t>reddy</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80C47-1486-4DAC-B36E-0B5D10747EC3}"/>
              </a:ext>
            </a:extLst>
          </p:cNvPr>
          <p:cNvSpPr>
            <a:spLocks noGrp="1"/>
          </p:cNvSpPr>
          <p:nvPr>
            <p:ph type="title"/>
          </p:nvPr>
        </p:nvSpPr>
        <p:spPr>
          <a:xfrm>
            <a:off x="6411684" y="893533"/>
            <a:ext cx="5127171" cy="1450757"/>
          </a:xfrm>
        </p:spPr>
        <p:txBody>
          <a:bodyPr>
            <a:normAutofit/>
          </a:bodyPr>
          <a:lstStyle/>
          <a:p>
            <a:r>
              <a:rPr lang="en-US" sz="2200" b="1" dirty="0">
                <a:effectLst/>
                <a:ea typeface="Tahoma" panose="020B0604030504040204" pitchFamily="34" charset="0"/>
                <a:cs typeface="Times New Roman" panose="02020603050405020304" pitchFamily="18" charset="0"/>
              </a:rPr>
              <a:t>What’s the Problems cred business model solves &amp; what benefits they provide to the users</a:t>
            </a:r>
            <a:br>
              <a:rPr lang="en-US" sz="2200" b="1" dirty="0">
                <a:effectLst/>
              </a:rPr>
            </a:br>
            <a:endParaRPr lang="en-IN" sz="2200" dirty="0"/>
          </a:p>
        </p:txBody>
      </p:sp>
      <p:pic>
        <p:nvPicPr>
          <p:cNvPr id="8" name="Picture 7" descr="A picture containing text&#10;&#10;Description automatically generated">
            <a:extLst>
              <a:ext uri="{FF2B5EF4-FFF2-40B4-BE49-F238E27FC236}">
                <a16:creationId xmlns:a16="http://schemas.microsoft.com/office/drawing/2014/main" id="{5904CA08-7B9D-4CD8-B503-6F0DDAF8748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36103" y="1971925"/>
            <a:ext cx="5841839" cy="3052360"/>
          </a:xfrm>
          <a:prstGeom prst="rect">
            <a:avLst/>
          </a:prstGeom>
        </p:spPr>
      </p:pic>
      <p:cxnSp>
        <p:nvCxnSpPr>
          <p:cNvPr id="95" name="Straight Connector 94">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307B76-733F-4EDE-9BD2-CEBC3266B180}"/>
              </a:ext>
            </a:extLst>
          </p:cNvPr>
          <p:cNvSpPr>
            <a:spLocks noGrp="1"/>
          </p:cNvSpPr>
          <p:nvPr>
            <p:ph idx="1"/>
          </p:nvPr>
        </p:nvSpPr>
        <p:spPr>
          <a:xfrm>
            <a:off x="6411684" y="2407436"/>
            <a:ext cx="5127172" cy="3461658"/>
          </a:xfrm>
        </p:spPr>
        <p:txBody>
          <a:bodyPr>
            <a:normAutofit/>
          </a:bodyPr>
          <a:lstStyle/>
          <a:p>
            <a:pPr>
              <a:lnSpc>
                <a:spcPct val="100000"/>
              </a:lnSpc>
              <a:buFont typeface="Arial" panose="020B0604020202020204" pitchFamily="34" charset="0"/>
              <a:buChar char="•"/>
            </a:pPr>
            <a:r>
              <a:rPr lang="en-US" sz="1300" b="1"/>
              <a:t>Hidden charges</a:t>
            </a:r>
            <a:r>
              <a:rPr lang="en-US" sz="1300"/>
              <a:t> –  Cred shows all the hidden charges that banks regulate on the user’s credit cards. And help in saving their money from all hidden charges.</a:t>
            </a:r>
          </a:p>
          <a:p>
            <a:pPr>
              <a:lnSpc>
                <a:spcPct val="100000"/>
              </a:lnSpc>
              <a:buFont typeface="Arial" panose="020B0604020202020204" pitchFamily="34" charset="0"/>
              <a:buChar char="•"/>
            </a:pPr>
            <a:r>
              <a:rPr lang="en-US" sz="1300" b="1"/>
              <a:t>Late fees</a:t>
            </a:r>
            <a:r>
              <a:rPr lang="en-US" sz="1300"/>
              <a:t>  –  users no longer remember paying their credit card bill; they no longer have to remember when exactly their due dates, so Cred reminded the user to pay the credit card fees on time.</a:t>
            </a:r>
          </a:p>
          <a:p>
            <a:pPr>
              <a:lnSpc>
                <a:spcPct val="100000"/>
              </a:lnSpc>
              <a:buFont typeface="Arial" panose="020B0604020202020204" pitchFamily="34" charset="0"/>
              <a:buChar char="•"/>
            </a:pPr>
            <a:r>
              <a:rPr lang="en-US" sz="1300" b="1"/>
              <a:t>Extra interest</a:t>
            </a:r>
            <a:r>
              <a:rPr lang="en-US" sz="1300"/>
              <a:t> cred help in from paying extra interest through Pay automatic credit bill on time with the help of their user Email address.</a:t>
            </a:r>
          </a:p>
          <a:p>
            <a:pPr>
              <a:lnSpc>
                <a:spcPct val="100000"/>
              </a:lnSpc>
            </a:pPr>
            <a:r>
              <a:rPr lang="en-US" sz="1300"/>
              <a:t>So, Cred provides these incentives in order to get the customer to use their product, eventually, to increase their user base customers.</a:t>
            </a:r>
          </a:p>
          <a:p>
            <a:pPr>
              <a:lnSpc>
                <a:spcPct val="100000"/>
              </a:lnSpc>
            </a:pPr>
            <a:endParaRPr lang="en-IN" sz="1300"/>
          </a:p>
        </p:txBody>
      </p:sp>
      <p:sp>
        <p:nvSpPr>
          <p:cNvPr id="97" name="Rectangle 96">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565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714B0-1330-4759-B5B8-A28B7ED79804}"/>
              </a:ext>
            </a:extLst>
          </p:cNvPr>
          <p:cNvSpPr>
            <a:spLocks noGrp="1"/>
          </p:cNvSpPr>
          <p:nvPr>
            <p:ph idx="1"/>
          </p:nvPr>
        </p:nvSpPr>
        <p:spPr>
          <a:xfrm>
            <a:off x="2005782" y="1366683"/>
            <a:ext cx="7600334" cy="2998839"/>
          </a:xfrm>
        </p:spPr>
        <p:txBody>
          <a:bodyPr>
            <a:normAutofit fontScale="77500" lnSpcReduction="20000"/>
          </a:bodyPr>
          <a:lstStyle/>
          <a:p>
            <a:pPr algn="ctr"/>
            <a:r>
              <a:rPr lang="en-IN" sz="6000" dirty="0">
                <a:latin typeface="Android Assassin" panose="02000000000000020000" pitchFamily="2" charset="0"/>
              </a:rPr>
              <a:t>Thankyou</a:t>
            </a:r>
          </a:p>
          <a:p>
            <a:pPr algn="ctr"/>
            <a:r>
              <a:rPr lang="en-IN" sz="6000" dirty="0">
                <a:latin typeface="Bebas" panose="020B0606020202050201" pitchFamily="34" charset="0"/>
              </a:rPr>
              <a:t>Hope Everyone will become an entrepreneur and reaches to higher position</a:t>
            </a:r>
            <a:r>
              <a:rPr lang="en-IN" sz="6000" dirty="0">
                <a:latin typeface="Bebas" panose="020B0606020202050201" pitchFamily="34" charset="0"/>
                <a:sym typeface="Wingdings" panose="05000000000000000000" pitchFamily="2" charset="2"/>
              </a:rPr>
              <a:t></a:t>
            </a:r>
            <a:endParaRPr lang="en-IN" sz="6000" dirty="0">
              <a:latin typeface="Bebas" panose="020B0606020202050201" pitchFamily="34" charset="0"/>
            </a:endParaRPr>
          </a:p>
        </p:txBody>
      </p:sp>
    </p:spTree>
    <p:extLst>
      <p:ext uri="{BB962C8B-B14F-4D97-AF65-F5344CB8AC3E}">
        <p14:creationId xmlns:p14="http://schemas.microsoft.com/office/powerpoint/2010/main" val="83959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1360-9B17-4AD4-B006-D75DCF85017D}"/>
              </a:ext>
            </a:extLst>
          </p:cNvPr>
          <p:cNvSpPr>
            <a:spLocks noGrp="1"/>
          </p:cNvSpPr>
          <p:nvPr>
            <p:ph type="title"/>
          </p:nvPr>
        </p:nvSpPr>
        <p:spPr/>
        <p:txBody>
          <a:bodyPr/>
          <a:lstStyle/>
          <a:p>
            <a:r>
              <a:rPr lang="en-IN" dirty="0"/>
              <a:t>ABOUT KUNAL SHAH</a:t>
            </a:r>
          </a:p>
        </p:txBody>
      </p:sp>
      <p:sp>
        <p:nvSpPr>
          <p:cNvPr id="3" name="Content Placeholder 2">
            <a:extLst>
              <a:ext uri="{FF2B5EF4-FFF2-40B4-BE49-F238E27FC236}">
                <a16:creationId xmlns:a16="http://schemas.microsoft.com/office/drawing/2014/main" id="{41FB5886-E4D9-4EB5-97D8-A27E4296B848}"/>
              </a:ext>
            </a:extLst>
          </p:cNvPr>
          <p:cNvSpPr>
            <a:spLocks noGrp="1"/>
          </p:cNvSpPr>
          <p:nvPr>
            <p:ph idx="1"/>
          </p:nvPr>
        </p:nvSpPr>
        <p:spPr>
          <a:xfrm>
            <a:off x="1097280" y="2108201"/>
            <a:ext cx="5696810" cy="3760891"/>
          </a:xfrm>
        </p:spPr>
        <p:txBody>
          <a:bodyPr/>
          <a:lstStyle/>
          <a:p>
            <a:r>
              <a:rPr lang="en-US" dirty="0">
                <a:latin typeface="Calisto MT" panose="02040603050505030304" pitchFamily="18" charset="0"/>
              </a:rPr>
              <a:t>-&gt; Kunal Shah is an entrepreneur and founder of Free-Charge, an e-commerce website providing the online facility to recharge any prepaid mobile phone, postpaid mobile, DTH and Data Cards in India.</a:t>
            </a:r>
          </a:p>
          <a:p>
            <a:r>
              <a:rPr lang="en-US" dirty="0">
                <a:latin typeface="Calisto MT" panose="02040603050505030304" pitchFamily="18" charset="0"/>
              </a:rPr>
              <a:t>-&gt; Kunal Shah is an angel investor and has invested in 40-50 companies, with the intent to learn, work with the entrepreneurs and to help them.</a:t>
            </a:r>
            <a:endParaRPr lang="en-IN" dirty="0">
              <a:latin typeface="Calisto MT" panose="02040603050505030304" pitchFamily="18" charset="0"/>
            </a:endParaRPr>
          </a:p>
        </p:txBody>
      </p:sp>
      <p:pic>
        <p:nvPicPr>
          <p:cNvPr id="1026" name="Picture 2" descr="Kunal Shah : Founder &amp; CEO, CRED | SeedToScale">
            <a:extLst>
              <a:ext uri="{FF2B5EF4-FFF2-40B4-BE49-F238E27FC236}">
                <a16:creationId xmlns:a16="http://schemas.microsoft.com/office/drawing/2014/main" id="{9BF8D636-7427-459A-8DDF-74E0E3DD0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0719" y="2335774"/>
            <a:ext cx="5081281" cy="406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73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0A07-FA6A-4BAC-8EAB-2EAF553E0712}"/>
              </a:ext>
            </a:extLst>
          </p:cNvPr>
          <p:cNvSpPr>
            <a:spLocks noGrp="1"/>
          </p:cNvSpPr>
          <p:nvPr>
            <p:ph type="title"/>
          </p:nvPr>
        </p:nvSpPr>
        <p:spPr/>
        <p:txBody>
          <a:bodyPr/>
          <a:lstStyle/>
          <a:p>
            <a:r>
              <a:rPr lang="en-IN" dirty="0"/>
              <a:t>Education</a:t>
            </a:r>
          </a:p>
        </p:txBody>
      </p:sp>
      <p:sp>
        <p:nvSpPr>
          <p:cNvPr id="3" name="Content Placeholder 2">
            <a:extLst>
              <a:ext uri="{FF2B5EF4-FFF2-40B4-BE49-F238E27FC236}">
                <a16:creationId xmlns:a16="http://schemas.microsoft.com/office/drawing/2014/main" id="{31083264-039E-4554-9804-02E2B0518CAA}"/>
              </a:ext>
            </a:extLst>
          </p:cNvPr>
          <p:cNvSpPr>
            <a:spLocks noGrp="1"/>
          </p:cNvSpPr>
          <p:nvPr>
            <p:ph idx="1"/>
          </p:nvPr>
        </p:nvSpPr>
        <p:spPr>
          <a:xfrm>
            <a:off x="1097280" y="2108201"/>
            <a:ext cx="5755804" cy="3760891"/>
          </a:xfrm>
        </p:spPr>
        <p:txBody>
          <a:bodyPr/>
          <a:lstStyle/>
          <a:p>
            <a:r>
              <a:rPr lang="en-US" dirty="0"/>
              <a:t>-&gt; Kunal Shah graduated with a Bachelor of Arts degree in Philosophy from Wilson College, Mumbai and briefly pursued an MBA from SVKM’s NMIMS before dropping out. He started his career as a junior programmer at a business process outsourcing startup. Shah’s first startup venture was a company called Paisa-back, which provided cash-back promotions for retailers.</a:t>
            </a:r>
            <a:endParaRPr lang="en-IN" dirty="0"/>
          </a:p>
        </p:txBody>
      </p:sp>
      <p:pic>
        <p:nvPicPr>
          <p:cNvPr id="2050" name="Picture 2" descr="Kunal Shah - The Financial Pandora">
            <a:extLst>
              <a:ext uri="{FF2B5EF4-FFF2-40B4-BE49-F238E27FC236}">
                <a16:creationId xmlns:a16="http://schemas.microsoft.com/office/drawing/2014/main" id="{08480E96-12EA-47A6-8670-DCB0EACCB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564" y="2108201"/>
            <a:ext cx="4589803" cy="2585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73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9E64-28CC-4AFF-B3CF-7FED4890B721}"/>
              </a:ext>
            </a:extLst>
          </p:cNvPr>
          <p:cNvSpPr>
            <a:spLocks noGrp="1"/>
          </p:cNvSpPr>
          <p:nvPr>
            <p:ph type="title"/>
          </p:nvPr>
        </p:nvSpPr>
        <p:spPr/>
        <p:txBody>
          <a:bodyPr/>
          <a:lstStyle/>
          <a:p>
            <a:r>
              <a:rPr lang="en-IN" dirty="0"/>
              <a:t>What He Believes</a:t>
            </a:r>
          </a:p>
        </p:txBody>
      </p:sp>
      <p:sp>
        <p:nvSpPr>
          <p:cNvPr id="3" name="Content Placeholder 2">
            <a:extLst>
              <a:ext uri="{FF2B5EF4-FFF2-40B4-BE49-F238E27FC236}">
                <a16:creationId xmlns:a16="http://schemas.microsoft.com/office/drawing/2014/main" id="{D9AE1BE5-863D-41B3-995A-202FAC6C9F29}"/>
              </a:ext>
            </a:extLst>
          </p:cNvPr>
          <p:cNvSpPr>
            <a:spLocks noGrp="1"/>
          </p:cNvSpPr>
          <p:nvPr>
            <p:ph idx="1"/>
          </p:nvPr>
        </p:nvSpPr>
        <p:spPr>
          <a:xfrm>
            <a:off x="1097280" y="2108201"/>
            <a:ext cx="4782410" cy="3760891"/>
          </a:xfrm>
        </p:spPr>
        <p:txBody>
          <a:bodyPr/>
          <a:lstStyle/>
          <a:p>
            <a:r>
              <a:rPr lang="en-US" dirty="0"/>
              <a:t>-&gt; “Startups in India are so good at creating solutions, they spend very little time understanding the problem” says Kunal Shah, Co-Founder of Free-Charge which was one of India’s most innovative business models. Shah who spent years doing consumer surveys and behavior analysis before launching Free-Charge in 2011, is an ardent believer of “Plan better than fail fast” strategy.</a:t>
            </a:r>
            <a:endParaRPr lang="en-IN" dirty="0"/>
          </a:p>
        </p:txBody>
      </p:sp>
      <p:pic>
        <p:nvPicPr>
          <p:cNvPr id="5" name="Picture 4">
            <a:extLst>
              <a:ext uri="{FF2B5EF4-FFF2-40B4-BE49-F238E27FC236}">
                <a16:creationId xmlns:a16="http://schemas.microsoft.com/office/drawing/2014/main" id="{90ADD662-F933-42C5-B435-A99BCB1E4B3E}"/>
              </a:ext>
            </a:extLst>
          </p:cNvPr>
          <p:cNvPicPr>
            <a:picLocks noChangeAspect="1"/>
          </p:cNvPicPr>
          <p:nvPr/>
        </p:nvPicPr>
        <p:blipFill>
          <a:blip r:embed="rId2"/>
          <a:stretch>
            <a:fillRect/>
          </a:stretch>
        </p:blipFill>
        <p:spPr>
          <a:xfrm>
            <a:off x="6586188" y="2108201"/>
            <a:ext cx="4966715" cy="2781360"/>
          </a:xfrm>
          <a:prstGeom prst="rect">
            <a:avLst/>
          </a:prstGeom>
        </p:spPr>
      </p:pic>
    </p:spTree>
    <p:extLst>
      <p:ext uri="{BB962C8B-B14F-4D97-AF65-F5344CB8AC3E}">
        <p14:creationId xmlns:p14="http://schemas.microsoft.com/office/powerpoint/2010/main" val="128197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2DF1-48A5-4969-9182-3C030AF4E0C9}"/>
              </a:ext>
            </a:extLst>
          </p:cNvPr>
          <p:cNvSpPr>
            <a:spLocks noGrp="1"/>
          </p:cNvSpPr>
          <p:nvPr>
            <p:ph type="title"/>
          </p:nvPr>
        </p:nvSpPr>
        <p:spPr/>
        <p:txBody>
          <a:bodyPr/>
          <a:lstStyle/>
          <a:p>
            <a:r>
              <a:rPr lang="en-IN" dirty="0"/>
              <a:t>Challenges Faced By Kunal</a:t>
            </a:r>
          </a:p>
        </p:txBody>
      </p:sp>
      <p:sp>
        <p:nvSpPr>
          <p:cNvPr id="3" name="Content Placeholder 2">
            <a:extLst>
              <a:ext uri="{FF2B5EF4-FFF2-40B4-BE49-F238E27FC236}">
                <a16:creationId xmlns:a16="http://schemas.microsoft.com/office/drawing/2014/main" id="{8B2CD4A1-F289-4F4C-97F9-46BED45199FE}"/>
              </a:ext>
            </a:extLst>
          </p:cNvPr>
          <p:cNvSpPr>
            <a:spLocks noGrp="1"/>
          </p:cNvSpPr>
          <p:nvPr>
            <p:ph idx="1"/>
          </p:nvPr>
        </p:nvSpPr>
        <p:spPr>
          <a:xfrm>
            <a:off x="1097280" y="2108201"/>
            <a:ext cx="6119597" cy="3760891"/>
          </a:xfrm>
        </p:spPr>
        <p:txBody>
          <a:bodyPr>
            <a:normAutofit lnSpcReduction="10000"/>
          </a:bodyPr>
          <a:lstStyle/>
          <a:p>
            <a:r>
              <a:rPr lang="en-IN" dirty="0"/>
              <a:t>-&gt; While establishing free charge, Kunal shah has faced many problems. People at first thought it ‘s a jugaad and he came across many hurdles and he tried so much to understand the mindset of big companies.</a:t>
            </a:r>
          </a:p>
          <a:p>
            <a:r>
              <a:rPr lang="en-IN" dirty="0"/>
              <a:t>-&gt; </a:t>
            </a:r>
            <a:r>
              <a:rPr lang="en-US" dirty="0"/>
              <a:t>Eventually, some of these companies saw the benefits they could reap through such a model and the rest tagged along as soon as they saw others on board.</a:t>
            </a:r>
          </a:p>
          <a:p>
            <a:r>
              <a:rPr lang="en-US" dirty="0"/>
              <a:t>-&gt; There were also some issues related to integration of the payment gateways with their website as well. But anyway, these problems eventually faded and situations smoothened out!</a:t>
            </a:r>
            <a:endParaRPr lang="en-IN" dirty="0"/>
          </a:p>
        </p:txBody>
      </p:sp>
      <p:pic>
        <p:nvPicPr>
          <p:cNvPr id="5" name="Picture 4">
            <a:extLst>
              <a:ext uri="{FF2B5EF4-FFF2-40B4-BE49-F238E27FC236}">
                <a16:creationId xmlns:a16="http://schemas.microsoft.com/office/drawing/2014/main" id="{E4586CF3-4B1B-445D-B5EE-5F125C589C6E}"/>
              </a:ext>
            </a:extLst>
          </p:cNvPr>
          <p:cNvPicPr>
            <a:picLocks noChangeAspect="1"/>
          </p:cNvPicPr>
          <p:nvPr/>
        </p:nvPicPr>
        <p:blipFill>
          <a:blip r:embed="rId2"/>
          <a:stretch>
            <a:fillRect/>
          </a:stretch>
        </p:blipFill>
        <p:spPr>
          <a:xfrm>
            <a:off x="7482348" y="2832141"/>
            <a:ext cx="3889273" cy="2437643"/>
          </a:xfrm>
          <a:prstGeom prst="rect">
            <a:avLst/>
          </a:prstGeom>
        </p:spPr>
      </p:pic>
    </p:spTree>
    <p:extLst>
      <p:ext uri="{BB962C8B-B14F-4D97-AF65-F5344CB8AC3E}">
        <p14:creationId xmlns:p14="http://schemas.microsoft.com/office/powerpoint/2010/main" val="15780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CE94-13E6-435B-AD83-DB650EC17E74}"/>
              </a:ext>
            </a:extLst>
          </p:cNvPr>
          <p:cNvSpPr>
            <a:spLocks noGrp="1"/>
          </p:cNvSpPr>
          <p:nvPr>
            <p:ph type="title"/>
          </p:nvPr>
        </p:nvSpPr>
        <p:spPr/>
        <p:txBody>
          <a:bodyPr/>
          <a:lstStyle/>
          <a:p>
            <a:r>
              <a:rPr lang="en-IN" dirty="0"/>
              <a:t>Success Story Of Kunal Shah</a:t>
            </a:r>
          </a:p>
        </p:txBody>
      </p:sp>
      <p:sp>
        <p:nvSpPr>
          <p:cNvPr id="3" name="Content Placeholder 2">
            <a:extLst>
              <a:ext uri="{FF2B5EF4-FFF2-40B4-BE49-F238E27FC236}">
                <a16:creationId xmlns:a16="http://schemas.microsoft.com/office/drawing/2014/main" id="{E70F5980-FFB6-4FFF-86EC-43D407FA00CF}"/>
              </a:ext>
            </a:extLst>
          </p:cNvPr>
          <p:cNvSpPr>
            <a:spLocks noGrp="1"/>
          </p:cNvSpPr>
          <p:nvPr>
            <p:ph idx="1"/>
          </p:nvPr>
        </p:nvSpPr>
        <p:spPr>
          <a:xfrm>
            <a:off x="1097280" y="2108201"/>
            <a:ext cx="4418617" cy="3760891"/>
          </a:xfrm>
        </p:spPr>
        <p:txBody>
          <a:bodyPr/>
          <a:lstStyle/>
          <a:p>
            <a:r>
              <a:rPr lang="en-IN" dirty="0"/>
              <a:t>-&gt; </a:t>
            </a:r>
            <a:r>
              <a:rPr lang="en-US" dirty="0"/>
              <a:t>Cred, an Indian fintech organization situated in Bangalore which permits clients to make credit card installments through its application for which they get cashback, coins, and other rewards. Afterward, CRED added provisions to permit clients to make house lease installments and presented momentary credit lines.</a:t>
            </a:r>
            <a:endParaRPr lang="en-IN" dirty="0"/>
          </a:p>
        </p:txBody>
      </p:sp>
      <p:pic>
        <p:nvPicPr>
          <p:cNvPr id="3074" name="Picture 2" descr="Cred (company) - Wikipedia">
            <a:extLst>
              <a:ext uri="{FF2B5EF4-FFF2-40B4-BE49-F238E27FC236}">
                <a16:creationId xmlns:a16="http://schemas.microsoft.com/office/drawing/2014/main" id="{9F4893DF-004F-425F-AFBE-AD59EA23F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5616" y="2431517"/>
            <a:ext cx="4668890" cy="2863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6435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F7D5434-5494-421B-80FE-C517803301E4}"/>
              </a:ext>
            </a:extLst>
          </p:cNvPr>
          <p:cNvSpPr>
            <a:spLocks noGrp="1"/>
          </p:cNvSpPr>
          <p:nvPr>
            <p:ph type="title"/>
          </p:nvPr>
        </p:nvSpPr>
        <p:spPr>
          <a:xfrm>
            <a:off x="492370" y="516836"/>
            <a:ext cx="3084844" cy="1961086"/>
          </a:xfrm>
        </p:spPr>
        <p:txBody>
          <a:bodyPr>
            <a:normAutofit/>
          </a:bodyPr>
          <a:lstStyle/>
          <a:p>
            <a:r>
              <a:rPr lang="en-IN" sz="4000">
                <a:solidFill>
                  <a:srgbClr val="FFFFFF"/>
                </a:solidFill>
              </a:rPr>
              <a:t>KUNAL SHAH NET WORTH</a:t>
            </a: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AE2952-F99E-4CC5-83B2-5D44F13A6916}"/>
              </a:ext>
            </a:extLst>
          </p:cNvPr>
          <p:cNvSpPr>
            <a:spLocks noGrp="1"/>
          </p:cNvSpPr>
          <p:nvPr>
            <p:ph idx="1"/>
          </p:nvPr>
        </p:nvSpPr>
        <p:spPr>
          <a:xfrm>
            <a:off x="571752" y="2799654"/>
            <a:ext cx="3005462" cy="3189665"/>
          </a:xfrm>
        </p:spPr>
        <p:txBody>
          <a:bodyPr>
            <a:normAutofit/>
          </a:bodyPr>
          <a:lstStyle/>
          <a:p>
            <a:pPr>
              <a:lnSpc>
                <a:spcPct val="100000"/>
              </a:lnSpc>
            </a:pPr>
            <a:r>
              <a:rPr lang="en-US" sz="1800" b="1" dirty="0">
                <a:solidFill>
                  <a:srgbClr val="FFFFFF"/>
                </a:solidFill>
                <a:effectLst/>
                <a:latin typeface="Poppins" panose="00000500000000000000" pitchFamily="2" charset="0"/>
              </a:rPr>
              <a:t>Kunal Shah net worth</a:t>
            </a:r>
            <a:r>
              <a:rPr lang="en-US" sz="1800" dirty="0">
                <a:solidFill>
                  <a:srgbClr val="FFFFFF"/>
                </a:solidFill>
                <a:effectLst/>
                <a:latin typeface="Poppins" panose="00000500000000000000" pitchFamily="2" charset="0"/>
              </a:rPr>
              <a:t> in 2021 is 809 Million Dollars. He is a Serial Entrepreneur, who started back in 2009 with his venture </a:t>
            </a:r>
            <a:r>
              <a:rPr lang="en-US" sz="1800" b="1" dirty="0" err="1">
                <a:solidFill>
                  <a:srgbClr val="FFFFFF"/>
                </a:solidFill>
                <a:effectLst/>
                <a:latin typeface="Poppins" panose="00000500000000000000" pitchFamily="2" charset="0"/>
                <a:hlinkClick r:id="rId2"/>
              </a:rPr>
              <a:t>PaisaBack</a:t>
            </a:r>
            <a:r>
              <a:rPr lang="en-US" sz="1800" dirty="0">
                <a:solidFill>
                  <a:srgbClr val="FFFFFF"/>
                </a:solidFill>
                <a:effectLst/>
                <a:latin typeface="Poppins" panose="00000500000000000000" pitchFamily="2" charset="0"/>
              </a:rPr>
              <a:t> and free charge in 2010. </a:t>
            </a:r>
            <a:r>
              <a:rPr lang="en-US" sz="1800" b="1" dirty="0" err="1">
                <a:solidFill>
                  <a:srgbClr val="FFFFFF"/>
                </a:solidFill>
                <a:effectLst/>
                <a:latin typeface="Poppins" panose="00000500000000000000" pitchFamily="2" charset="0"/>
                <a:hlinkClick r:id="rId3"/>
              </a:rPr>
              <a:t>Freecharge</a:t>
            </a:r>
            <a:r>
              <a:rPr lang="en-US" sz="1800" dirty="0">
                <a:solidFill>
                  <a:srgbClr val="FFFFFF"/>
                </a:solidFill>
                <a:effectLst/>
                <a:latin typeface="Poppins" panose="00000500000000000000" pitchFamily="2" charset="0"/>
              </a:rPr>
              <a:t> was his biggest stint which was later sold successfully to</a:t>
            </a:r>
            <a:r>
              <a:rPr lang="en-US" sz="1800" dirty="0">
                <a:solidFill>
                  <a:srgbClr val="FFFFFF"/>
                </a:solidFill>
                <a:effectLst/>
                <a:latin typeface="Poppins" panose="00000500000000000000" pitchFamily="2" charset="0"/>
                <a:hlinkClick r:id="rId4"/>
              </a:rPr>
              <a:t> </a:t>
            </a:r>
            <a:r>
              <a:rPr lang="en-US" sz="1800" dirty="0" err="1">
                <a:solidFill>
                  <a:srgbClr val="FFFFFF"/>
                </a:solidFill>
                <a:effectLst/>
                <a:latin typeface="Poppins" panose="00000500000000000000" pitchFamily="2" charset="0"/>
                <a:hlinkClick r:id="rId4"/>
              </a:rPr>
              <a:t>snapdeal</a:t>
            </a:r>
            <a:r>
              <a:rPr lang="en-US" sz="1800" dirty="0">
                <a:solidFill>
                  <a:srgbClr val="FFFFFF"/>
                </a:solidFill>
                <a:effectLst/>
                <a:latin typeface="Poppins" panose="00000500000000000000" pitchFamily="2" charset="0"/>
              </a:rPr>
              <a:t> for $400 million</a:t>
            </a:r>
            <a:endParaRPr lang="en-IN" sz="1800" dirty="0">
              <a:solidFill>
                <a:srgbClr val="FFFFFF"/>
              </a:solidFill>
            </a:endParaRPr>
          </a:p>
        </p:txBody>
      </p:sp>
      <p:pic>
        <p:nvPicPr>
          <p:cNvPr id="5" name="Picture 4" descr="A picture containing person, person, red&#10;&#10;Description automatically generated">
            <a:extLst>
              <a:ext uri="{FF2B5EF4-FFF2-40B4-BE49-F238E27FC236}">
                <a16:creationId xmlns:a16="http://schemas.microsoft.com/office/drawing/2014/main" id="{F51066D2-2E06-4795-97DA-2E99497FFB4C}"/>
              </a:ext>
            </a:extLst>
          </p:cNvPr>
          <p:cNvPicPr>
            <a:picLocks noChangeAspect="1"/>
          </p:cNvPicPr>
          <p:nvPr/>
        </p:nvPicPr>
        <p:blipFill>
          <a:blip r:embed="rId5"/>
          <a:stretch>
            <a:fillRect/>
          </a:stretch>
        </p:blipFill>
        <p:spPr>
          <a:xfrm>
            <a:off x="4742017" y="883000"/>
            <a:ext cx="6798082" cy="5091999"/>
          </a:xfrm>
          <a:prstGeom prst="rect">
            <a:avLst/>
          </a:prstGeom>
        </p:spPr>
      </p:pic>
    </p:spTree>
    <p:extLst>
      <p:ext uri="{BB962C8B-B14F-4D97-AF65-F5344CB8AC3E}">
        <p14:creationId xmlns:p14="http://schemas.microsoft.com/office/powerpoint/2010/main" val="3170943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CE61-5606-4118-A9D3-70CEB5B211C3}"/>
              </a:ext>
            </a:extLst>
          </p:cNvPr>
          <p:cNvSpPr>
            <a:spLocks noGrp="1"/>
          </p:cNvSpPr>
          <p:nvPr>
            <p:ph type="title"/>
          </p:nvPr>
        </p:nvSpPr>
        <p:spPr/>
        <p:txBody>
          <a:bodyPr/>
          <a:lstStyle/>
          <a:p>
            <a:r>
              <a:rPr lang="en-IN" dirty="0"/>
              <a:t>What do CRED App does?</a:t>
            </a:r>
          </a:p>
        </p:txBody>
      </p:sp>
      <p:sp>
        <p:nvSpPr>
          <p:cNvPr id="3" name="Content Placeholder 2">
            <a:extLst>
              <a:ext uri="{FF2B5EF4-FFF2-40B4-BE49-F238E27FC236}">
                <a16:creationId xmlns:a16="http://schemas.microsoft.com/office/drawing/2014/main" id="{5CCEE24E-0835-4DFF-9C2C-B38BABA6B7E2}"/>
              </a:ext>
            </a:extLst>
          </p:cNvPr>
          <p:cNvSpPr>
            <a:spLocks noGrp="1"/>
          </p:cNvSpPr>
          <p:nvPr>
            <p:ph idx="1"/>
          </p:nvPr>
        </p:nvSpPr>
        <p:spPr>
          <a:xfrm>
            <a:off x="1097280" y="2108201"/>
            <a:ext cx="9982524" cy="3760891"/>
          </a:xfrm>
        </p:spPr>
        <p:txBody>
          <a:bodyPr>
            <a:normAutofit fontScale="92500" lnSpcReduction="10000"/>
          </a:bodyPr>
          <a:lstStyle/>
          <a:p>
            <a:pPr>
              <a:buFont typeface="Arial" panose="020B0604020202020204" pitchFamily="34" charset="0"/>
              <a:buChar char="•"/>
            </a:pPr>
            <a:r>
              <a:rPr lang="en-US" dirty="0"/>
              <a:t>Cred App helps user to earn reward points every time they pay their credit card bill</a:t>
            </a:r>
          </a:p>
          <a:p>
            <a:pPr>
              <a:buFont typeface="Arial" panose="020B0604020202020204" pitchFamily="34" charset="0"/>
              <a:buChar char="•"/>
            </a:pPr>
            <a:r>
              <a:rPr lang="en-US" dirty="0"/>
              <a:t>Cred app Tracks all your credit card dues and sends you timely payment reminders to help users pay their bills on time.</a:t>
            </a:r>
          </a:p>
          <a:p>
            <a:pPr>
              <a:buFont typeface="Arial" panose="020B0604020202020204" pitchFamily="34" charset="0"/>
              <a:buChar char="•"/>
            </a:pPr>
            <a:r>
              <a:rPr lang="en-US" dirty="0"/>
              <a:t>The app also inform about unexpected fees or charges that have been charged on user credit card.</a:t>
            </a:r>
          </a:p>
          <a:p>
            <a:pPr>
              <a:buFont typeface="Arial" panose="020B0604020202020204" pitchFamily="34" charset="0"/>
              <a:buChar char="•"/>
            </a:pPr>
            <a:r>
              <a:rPr lang="en-US" dirty="0"/>
              <a:t>However, not everyone is eligible to use the cred app. The cred app only used that user who has a credit score of more  than 750</a:t>
            </a:r>
          </a:p>
          <a:p>
            <a:pPr>
              <a:buFont typeface="Arial" panose="020B0604020202020204" pitchFamily="34" charset="0"/>
              <a:buChar char="•"/>
            </a:pPr>
            <a:r>
              <a:rPr lang="en-US" dirty="0"/>
              <a:t>The Cred app provides rewards in the form of cred coins which can be redeemed in the form of cash/reward from brands you love. Ex –</a:t>
            </a:r>
          </a:p>
          <a:p>
            <a:pPr>
              <a:buFont typeface="Arial" panose="020B0604020202020204" pitchFamily="34" charset="0"/>
              <a:buChar char="•"/>
            </a:pPr>
            <a:r>
              <a:rPr lang="en-US" dirty="0"/>
              <a:t>Today cred has more than 30 lakh users, and cred is already processing 20% of all the premium credit card transactions.</a:t>
            </a:r>
          </a:p>
          <a:p>
            <a:endParaRPr lang="en-IN" dirty="0"/>
          </a:p>
        </p:txBody>
      </p:sp>
    </p:spTree>
    <p:extLst>
      <p:ext uri="{BB962C8B-B14F-4D97-AF65-F5344CB8AC3E}">
        <p14:creationId xmlns:p14="http://schemas.microsoft.com/office/powerpoint/2010/main" val="353639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82CAF3-053F-44B2-9014-C11C1477580D}"/>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3400">
                <a:solidFill>
                  <a:schemeClr val="tx1">
                    <a:lumMod val="85000"/>
                    <a:lumOff val="15000"/>
                  </a:schemeClr>
                </a:solidFill>
              </a:rPr>
              <a:t>Graphical Representation</a:t>
            </a:r>
          </a:p>
        </p:txBody>
      </p:sp>
      <p:pic>
        <p:nvPicPr>
          <p:cNvPr id="5" name="Content Placeholder 4" descr="Chart, pie chart&#10;&#10;Description automatically generated">
            <a:extLst>
              <a:ext uri="{FF2B5EF4-FFF2-40B4-BE49-F238E27FC236}">
                <a16:creationId xmlns:a16="http://schemas.microsoft.com/office/drawing/2014/main" id="{FEC2D825-C49C-4D56-AB22-909546D88857}"/>
              </a:ext>
            </a:extLst>
          </p:cNvPr>
          <p:cNvPicPr>
            <a:picLocks noGrp="1" noChangeAspect="1"/>
          </p:cNvPicPr>
          <p:nvPr>
            <p:ph idx="1"/>
          </p:nvPr>
        </p:nvPicPr>
        <p:blipFill>
          <a:blip r:embed="rId2"/>
          <a:stretch>
            <a:fillRect/>
          </a:stretch>
        </p:blipFill>
        <p:spPr>
          <a:xfrm>
            <a:off x="843472" y="1032871"/>
            <a:ext cx="6549541" cy="4650173"/>
          </a:xfrm>
          <a:prstGeom prst="rect">
            <a:avLst/>
          </a:prstGeom>
        </p:spPr>
      </p:pic>
      <p:cxnSp>
        <p:nvCxnSpPr>
          <p:cNvPr id="16"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857216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{990E6732-6934-426D-B022-C557C5AAF589}tf22712842_win32</Template>
  <TotalTime>103</TotalTime>
  <Words>727</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Android Assassin</vt:lpstr>
      <vt:lpstr>Arial</vt:lpstr>
      <vt:lpstr>Bebas</vt:lpstr>
      <vt:lpstr>Bookman Old Style</vt:lpstr>
      <vt:lpstr>Calibri</vt:lpstr>
      <vt:lpstr>Calisto MT</vt:lpstr>
      <vt:lpstr>Franklin Gothic Book</vt:lpstr>
      <vt:lpstr>Poppins</vt:lpstr>
      <vt:lpstr>1_RetrospectVTI</vt:lpstr>
      <vt:lpstr>SUCCESSFUL ENTERPRENEUR  (KUNAL SHAH)</vt:lpstr>
      <vt:lpstr>ABOUT KUNAL SHAH</vt:lpstr>
      <vt:lpstr>Education</vt:lpstr>
      <vt:lpstr>What He Believes</vt:lpstr>
      <vt:lpstr>Challenges Faced By Kunal</vt:lpstr>
      <vt:lpstr>Success Story Of Kunal Shah</vt:lpstr>
      <vt:lpstr>KUNAL SHAH NET WORTH</vt:lpstr>
      <vt:lpstr>What do CRED App does?</vt:lpstr>
      <vt:lpstr>Graphical Representation</vt:lpstr>
      <vt:lpstr>What’s the Problems cred business model solves &amp; what benefits they provide to the users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SUCCESSFUL ENTERPRENEUR  (KUNAL SHAH)</dc:title>
  <cp:lastModifiedBy>harsha vallamkonda</cp:lastModifiedBy>
  <cp:revision>1</cp:revision>
  <dcterms:created xsi:type="dcterms:W3CDTF">2021-11-29T17:01:04Z</dcterms:created>
  <dcterms:modified xsi:type="dcterms:W3CDTF">2021-12-06T11:35:35Z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