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128" y="-142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a:t>Click to edit Master title style</a:t>
            </a:r>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6/22/2022</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6858000" cy="1760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300194" y="7617"/>
            <a:ext cx="4639118" cy="700192"/>
          </a:xfrm>
          <a:prstGeom prst="rect">
            <a:avLst/>
          </a:prstGeom>
          <a:solidFill>
            <a:srgbClr val="0070C0"/>
          </a:solidFill>
        </p:spPr>
        <p:txBody>
          <a:bodyPr wrap="square" rtlCol="0">
            <a:spAutoFit/>
          </a:bodyPr>
          <a:lstStyle/>
          <a:p>
            <a:pPr algn="ctr"/>
            <a:r>
              <a:rPr lang="en-US" dirty="0">
                <a:solidFill>
                  <a:srgbClr val="002060"/>
                </a:solidFill>
                <a:latin typeface="Calibri" panose="020F0502020204030204" pitchFamily="34" charset="0"/>
                <a:cs typeface="Calibri" panose="020F0502020204030204" pitchFamily="34" charset="0"/>
              </a:rPr>
              <a:t> </a:t>
            </a:r>
            <a:r>
              <a:rPr lang="en-US" sz="1400">
                <a:ln w="18415" cmpd="sng">
                  <a:solidFill>
                    <a:srgbClr val="FFFFFF"/>
                  </a:solidFill>
                  <a:prstDash val="solid"/>
                </a:ln>
                <a:solidFill>
                  <a:srgbClr val="FFFFFF"/>
                </a:solidFill>
                <a:latin typeface="Calibri" panose="020F0502020204030204" pitchFamily="34" charset="0"/>
                <a:cs typeface="Calibri" panose="020F0502020204030204" pitchFamily="34" charset="0"/>
              </a:rPr>
              <a:t>NITTE </a:t>
            </a:r>
            <a:r>
              <a:rPr lang="en-US" sz="1400" dirty="0">
                <a:ln w="18415" cmpd="sng">
                  <a:solidFill>
                    <a:srgbClr val="FFFFFF"/>
                  </a:solidFill>
                  <a:prstDash val="solid"/>
                </a:ln>
                <a:solidFill>
                  <a:srgbClr val="FFFFFF"/>
                </a:solidFill>
                <a:latin typeface="Calibri" panose="020F0502020204030204" pitchFamily="34" charset="0"/>
                <a:cs typeface="Calibri" panose="020F0502020204030204" pitchFamily="34" charset="0"/>
              </a:rPr>
              <a:t>MEENAKSHI INSTITUTE OF TECHNOLOGY</a:t>
            </a:r>
          </a:p>
          <a:p>
            <a:pPr algn="ctr"/>
            <a:r>
              <a:rPr lang="en-US" sz="1050" dirty="0">
                <a:ln w="18415" cmpd="sng">
                  <a:solidFill>
                    <a:srgbClr val="FFFFFF"/>
                  </a:solidFill>
                  <a:prstDash val="solid"/>
                </a:ln>
                <a:solidFill>
                  <a:srgbClr val="FFFFFF"/>
                </a:solidFill>
                <a:latin typeface="Calibri" panose="020F0502020204030204" pitchFamily="34" charset="0"/>
                <a:cs typeface="Calibri" panose="020F0502020204030204" pitchFamily="34" charset="0"/>
              </a:rPr>
              <a:t>(An Autonomous Institution)</a:t>
            </a:r>
          </a:p>
          <a:p>
            <a:pPr algn="ctr"/>
            <a:r>
              <a:rPr lang="en-US" sz="1100" dirty="0">
                <a:ln w="18415" cmpd="sng">
                  <a:solidFill>
                    <a:srgbClr val="FFFFFF"/>
                  </a:solidFill>
                  <a:prstDash val="solid"/>
                </a:ln>
                <a:solidFill>
                  <a:srgbClr val="FFFFFF"/>
                </a:solidFill>
                <a:latin typeface="Calibri" panose="020F0502020204030204" pitchFamily="34" charset="0"/>
                <a:cs typeface="Calibri" panose="020F0502020204030204" pitchFamily="34" charset="0"/>
              </a:rPr>
              <a:t>DEPARTMENT OF COMPUTER SCIENCE AND ENGINEERING</a:t>
            </a:r>
          </a:p>
        </p:txBody>
      </p:sp>
      <p:sp>
        <p:nvSpPr>
          <p:cNvPr id="7" name="TextBox 6"/>
          <p:cNvSpPr txBox="1"/>
          <p:nvPr/>
        </p:nvSpPr>
        <p:spPr>
          <a:xfrm>
            <a:off x="219186" y="732421"/>
            <a:ext cx="6801134"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E-VOTING SYSTEM USING BLOCKCHAIN &amp; HOMOMORPHIC ENCRYPTION</a:t>
            </a:r>
          </a:p>
        </p:txBody>
      </p:sp>
      <p:sp>
        <p:nvSpPr>
          <p:cNvPr id="8" name="TextBox 7"/>
          <p:cNvSpPr txBox="1"/>
          <p:nvPr/>
        </p:nvSpPr>
        <p:spPr>
          <a:xfrm>
            <a:off x="0" y="1748145"/>
            <a:ext cx="6858000" cy="1046440"/>
          </a:xfrm>
          <a:prstGeom prst="rect">
            <a:avLst/>
          </a:prstGeom>
          <a:noFill/>
          <a:ln>
            <a:solidFill>
              <a:schemeClr val="tx1"/>
            </a:solidFill>
          </a:ln>
        </p:spPr>
        <p:txBody>
          <a:bodyPr wrap="square" rtlCol="0">
            <a:spAutoFit/>
          </a:bodyPr>
          <a:lstStyle/>
          <a:p>
            <a:r>
              <a:rPr lang="en-US" sz="1400" b="1" dirty="0">
                <a:latin typeface="Times New Roman" panose="02020603050405020304" pitchFamily="18" charset="0"/>
                <a:cs typeface="Times New Roman" panose="02020603050405020304" pitchFamily="18" charset="0"/>
              </a:rPr>
              <a:t>OBJECTIVES:</a:t>
            </a:r>
          </a:p>
          <a:p>
            <a:pPr algn="just"/>
            <a:r>
              <a:rPr lang="en-IN" sz="1200" dirty="0">
                <a:latin typeface="Times New Roman" panose="02020603050405020304" pitchFamily="18" charset="0"/>
                <a:cs typeface="Times New Roman" panose="02020603050405020304" pitchFamily="18" charset="0"/>
              </a:rPr>
              <a:t>1. To achieve the Voting completely digital mode (</a:t>
            </a:r>
            <a:r>
              <a:rPr lang="en-IN" sz="1200" dirty="0" err="1">
                <a:latin typeface="Times New Roman" panose="02020603050405020304" pitchFamily="18" charset="0"/>
                <a:cs typeface="Times New Roman" panose="02020603050405020304" pitchFamily="18" charset="0"/>
              </a:rPr>
              <a:t>i.e</a:t>
            </a:r>
            <a:r>
              <a:rPr lang="en-IN" sz="1200" dirty="0">
                <a:latin typeface="Times New Roman" panose="02020603050405020304" pitchFamily="18" charset="0"/>
                <a:cs typeface="Times New Roman" panose="02020603050405020304" pitchFamily="18" charset="0"/>
              </a:rPr>
              <a:t>) Online Mode</a:t>
            </a:r>
          </a:p>
          <a:p>
            <a:pPr algn="just"/>
            <a:r>
              <a:rPr lang="en-IN" sz="1200" dirty="0">
                <a:latin typeface="Times New Roman" panose="02020603050405020304" pitchFamily="18" charset="0"/>
                <a:cs typeface="Times New Roman" panose="02020603050405020304" pitchFamily="18" charset="0"/>
              </a:rPr>
              <a:t>2. To make the voting system easy &amp; secure </a:t>
            </a:r>
          </a:p>
          <a:p>
            <a:pPr algn="just"/>
            <a:r>
              <a:rPr lang="en-IN" sz="1200" dirty="0">
                <a:latin typeface="Times New Roman" panose="02020603050405020304" pitchFamily="18" charset="0"/>
                <a:cs typeface="Times New Roman" panose="02020603050405020304" pitchFamily="18" charset="0"/>
              </a:rPr>
              <a:t>3. To perform statistical analysis on the data in which results in  a unique set of insights</a:t>
            </a:r>
          </a:p>
          <a:p>
            <a:pPr algn="just"/>
            <a:r>
              <a:rPr lang="en-IN" sz="1200" dirty="0">
                <a:latin typeface="Times New Roman" panose="02020603050405020304" pitchFamily="18" charset="0"/>
                <a:cs typeface="Times New Roman" panose="02020603050405020304" pitchFamily="18" charset="0"/>
              </a:rPr>
              <a:t>4. To make use of cutting edge technologies like Blockchain, React JS, etc…</a:t>
            </a:r>
            <a:endParaRPr lang="en-US" sz="1400" b="1" dirty="0"/>
          </a:p>
        </p:txBody>
      </p:sp>
      <p:sp>
        <p:nvSpPr>
          <p:cNvPr id="9" name="TextBox 8"/>
          <p:cNvSpPr txBox="1"/>
          <p:nvPr/>
        </p:nvSpPr>
        <p:spPr>
          <a:xfrm>
            <a:off x="26670" y="3016151"/>
            <a:ext cx="6858000" cy="1600438"/>
          </a:xfrm>
          <a:prstGeom prst="rect">
            <a:avLst/>
          </a:prstGeom>
          <a:noFill/>
          <a:ln>
            <a:solidFill>
              <a:schemeClr val="tx1"/>
            </a:solidFill>
          </a:ln>
        </p:spPr>
        <p:txBody>
          <a:bodyPr wrap="square" rtlCol="0">
            <a:spAutoFit/>
          </a:bodyPr>
          <a:lstStyle/>
          <a:p>
            <a:r>
              <a:rPr lang="en-US" sz="1400" b="1" dirty="0">
                <a:latin typeface="Times New Roman" panose="02020603050405020304" pitchFamily="18" charset="0"/>
                <a:cs typeface="Times New Roman" panose="02020603050405020304" pitchFamily="18" charset="0"/>
              </a:rPr>
              <a:t>INTRODUCTION: </a:t>
            </a:r>
            <a:r>
              <a:rPr lang="en-US" sz="1400" dirty="0">
                <a:latin typeface="Times New Roman" panose="02020603050405020304" pitchFamily="18" charset="0"/>
                <a:cs typeface="Times New Roman" panose="02020603050405020304" pitchFamily="18" charset="0"/>
              </a:rPr>
              <a:t>To make the voting system completely digital mode which helps the people to vote their candidate from their place. This makes the people to make sure that 100% voting is done and helps government to take statistical analysis of the data.</a:t>
            </a: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p:txBody>
      </p:sp>
      <p:pic>
        <p:nvPicPr>
          <p:cNvPr id="1027" name="Picture 3" descr="D:\NCC\yoga\New folder\nmit logo.png"/>
          <p:cNvPicPr>
            <a:picLocks noChangeAspect="1" noChangeArrowheads="1"/>
          </p:cNvPicPr>
          <p:nvPr/>
        </p:nvPicPr>
        <p:blipFill>
          <a:blip r:embed="rId2" cstate="print"/>
          <a:srcRect/>
          <a:stretch>
            <a:fillRect/>
          </a:stretch>
        </p:blipFill>
        <p:spPr bwMode="auto">
          <a:xfrm>
            <a:off x="5937248" y="59994"/>
            <a:ext cx="959865" cy="702006"/>
          </a:xfrm>
          <a:prstGeom prst="rect">
            <a:avLst/>
          </a:prstGeom>
          <a:noFill/>
        </p:spPr>
      </p:pic>
      <p:sp>
        <p:nvSpPr>
          <p:cNvPr id="15" name="TextBox 14"/>
          <p:cNvSpPr txBox="1"/>
          <p:nvPr/>
        </p:nvSpPr>
        <p:spPr>
          <a:xfrm>
            <a:off x="1424" y="6406729"/>
            <a:ext cx="6858000" cy="1661993"/>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latin typeface="Times New Roman" panose="02020603050405020304" pitchFamily="18" charset="0"/>
                <a:cs typeface="Times New Roman" panose="02020603050405020304" pitchFamily="18" charset="0"/>
              </a:rPr>
              <a:t>RESULT:  </a:t>
            </a:r>
            <a:r>
              <a:rPr lang="en-US" sz="1400" dirty="0">
                <a:latin typeface="Times New Roman" panose="02020603050405020304" pitchFamily="18" charset="0"/>
                <a:cs typeface="Times New Roman" panose="02020603050405020304" pitchFamily="18" charset="0"/>
              </a:rPr>
              <a:t>Once after the voter has successfully casted their vote, the admin will be able to see and perform analysis on the voting and declares the results according to the constituency. So this way the voting will be easy to people and also for the government </a:t>
            </a:r>
            <a:endParaRPr lang="en-US" sz="1200" dirty="0">
              <a:latin typeface="Times New Roman" panose="02020603050405020304" pitchFamily="18" charset="0"/>
              <a:cs typeface="Times New Roman" panose="02020603050405020304" pitchFamily="18" charset="0"/>
            </a:endParaRPr>
          </a:p>
          <a:p>
            <a:pPr lvl="0">
              <a:buClr>
                <a:schemeClr val="accent4">
                  <a:lumMod val="75000"/>
                </a:schemeClr>
              </a:buClr>
              <a:buSzPct val="100000"/>
            </a:pPr>
            <a:endParaRPr lang="en-US" sz="1200" dirty="0">
              <a:solidFill>
                <a:schemeClr val="tx1"/>
              </a:solidFill>
              <a:ea typeface="Calibri"/>
              <a:cs typeface="Calibri"/>
              <a:sym typeface="Calibri"/>
            </a:endParaRPr>
          </a:p>
          <a:p>
            <a:pPr lvl="0">
              <a:buClr>
                <a:schemeClr val="accent4">
                  <a:lumMod val="75000"/>
                </a:schemeClr>
              </a:buClr>
              <a:buSzPct val="100000"/>
            </a:pPr>
            <a:endParaRPr lang="en-US" sz="1200" dirty="0">
              <a:solidFill>
                <a:schemeClr val="tx1"/>
              </a:solidFill>
              <a:ea typeface="Calibri"/>
              <a:cs typeface="Calibri"/>
              <a:sym typeface="Calibri"/>
            </a:endParaRPr>
          </a:p>
          <a:p>
            <a:pPr lvl="0">
              <a:buClr>
                <a:schemeClr val="accent4">
                  <a:lumMod val="75000"/>
                </a:schemeClr>
              </a:buClr>
              <a:buSzPct val="100000"/>
            </a:pPr>
            <a:endParaRPr lang="en-US" sz="1200" dirty="0">
              <a:solidFill>
                <a:schemeClr val="tx1"/>
              </a:solidFill>
              <a:ea typeface="Calibri"/>
              <a:cs typeface="Calibri"/>
              <a:sym typeface="Calibri"/>
            </a:endParaRPr>
          </a:p>
          <a:p>
            <a:pPr lvl="0">
              <a:buClr>
                <a:schemeClr val="accent4">
                  <a:lumMod val="75000"/>
                </a:schemeClr>
              </a:buClr>
              <a:buSzPct val="100000"/>
            </a:pPr>
            <a:endParaRPr lang="en-US" sz="1200" dirty="0">
              <a:solidFill>
                <a:schemeClr val="tx1"/>
              </a:solidFill>
              <a:ea typeface="Calibri"/>
              <a:cs typeface="Calibri"/>
              <a:sym typeface="Calibri"/>
            </a:endParaRPr>
          </a:p>
          <a:p>
            <a:pPr lvl="0">
              <a:buClr>
                <a:schemeClr val="accent4">
                  <a:lumMod val="75000"/>
                </a:schemeClr>
              </a:buClr>
              <a:buSzPct val="100000"/>
            </a:pPr>
            <a:endParaRPr lang="en-US" sz="1200" dirty="0">
              <a:solidFill>
                <a:schemeClr val="tx1"/>
              </a:solidFill>
              <a:ea typeface="Calibri"/>
              <a:cs typeface="Calibri"/>
              <a:sym typeface="Calibri"/>
            </a:endParaRPr>
          </a:p>
        </p:txBody>
      </p:sp>
      <p:sp>
        <p:nvSpPr>
          <p:cNvPr id="16" name="TextBox 15"/>
          <p:cNvSpPr txBox="1"/>
          <p:nvPr/>
        </p:nvSpPr>
        <p:spPr>
          <a:xfrm>
            <a:off x="26670" y="7620000"/>
            <a:ext cx="4164330" cy="2677656"/>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FUTURE SCOPE: </a:t>
            </a:r>
            <a:r>
              <a:rPr lang="en-US" sz="1400" dirty="0">
                <a:latin typeface="Times New Roman" panose="02020603050405020304" pitchFamily="18" charset="0"/>
                <a:cs typeface="Times New Roman" panose="02020603050405020304" pitchFamily="18" charset="0"/>
              </a:rPr>
              <a:t>Developing this application in a higher level where it can be released in a small area and taking the input from people that how convenient they are able to use the application, and developing the application according to the people’s input. And also improving the security of the application according to the latest security changes.</a:t>
            </a:r>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93251" y="983566"/>
            <a:ext cx="6539262" cy="1094787"/>
          </a:xfrm>
          <a:prstGeom prst="rect">
            <a:avLst/>
          </a:prstGeom>
          <a:noFill/>
          <a:ln w="9525">
            <a:noFill/>
          </a:ln>
        </p:spPr>
        <p:txBody>
          <a:bodyPr wrap="square" rtlCol="0">
            <a:spAutoFit/>
          </a:bodyPr>
          <a:lstStyle/>
          <a:p>
            <a:r>
              <a:rPr lang="en-US" sz="1400" b="1" dirty="0">
                <a:latin typeface="Times New Roman" panose="02020603050405020304" pitchFamily="18" charset="0"/>
                <a:cs typeface="Times New Roman" panose="02020603050405020304" pitchFamily="18" charset="0"/>
              </a:rPr>
              <a:t>TEAM MEMBERS:</a:t>
            </a:r>
          </a:p>
          <a:p>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1. Prateek G            3. Sheetal S </a:t>
            </a:r>
            <a:r>
              <a:rPr lang="en-US" sz="1400" dirty="0" err="1">
                <a:latin typeface="Times New Roman" panose="02020603050405020304" pitchFamily="18" charset="0"/>
                <a:cs typeface="Times New Roman" panose="02020603050405020304" pitchFamily="18" charset="0"/>
              </a:rPr>
              <a:t>Harshini</a:t>
            </a:r>
            <a:r>
              <a:rPr lang="en-US" sz="1400" dirty="0">
                <a:latin typeface="Times New Roman" panose="02020603050405020304" pitchFamily="18" charset="0"/>
                <a:cs typeface="Times New Roman" panose="02020603050405020304" pitchFamily="18" charset="0"/>
              </a:rPr>
              <a:t>   </a:t>
            </a:r>
          </a:p>
          <a:p>
            <a:pPr>
              <a:lnSpc>
                <a:spcPct val="150000"/>
              </a:lnSpc>
            </a:pPr>
            <a:r>
              <a:rPr lang="en-US" sz="1400" dirty="0">
                <a:latin typeface="Times New Roman" panose="02020603050405020304" pitchFamily="18" charset="0"/>
                <a:cs typeface="Times New Roman" panose="02020603050405020304" pitchFamily="18" charset="0"/>
              </a:rPr>
              <a:t> 2. Shreya Hegde         4. V Venkata </a:t>
            </a:r>
            <a:r>
              <a:rPr lang="en-US" sz="1400" dirty="0" err="1">
                <a:latin typeface="Times New Roman" panose="02020603050405020304" pitchFamily="18" charset="0"/>
                <a:cs typeface="Times New Roman" panose="02020603050405020304" pitchFamily="18" charset="0"/>
              </a:rPr>
              <a:t>Sree</a:t>
            </a:r>
            <a:r>
              <a:rPr lang="en-US" sz="1400" dirty="0">
                <a:latin typeface="Times New Roman" panose="02020603050405020304" pitchFamily="18" charset="0"/>
                <a:cs typeface="Times New Roman" panose="02020603050405020304" pitchFamily="18" charset="0"/>
              </a:rPr>
              <a:t> Harsha</a:t>
            </a:r>
          </a:p>
          <a:p>
            <a:pPr>
              <a:lnSpc>
                <a:spcPct val="150000"/>
              </a:lnSpc>
            </a:pPr>
            <a:r>
              <a:rPr lang="en-US" sz="1200" dirty="0"/>
              <a:t>			</a:t>
            </a:r>
          </a:p>
        </p:txBody>
      </p:sp>
      <p:sp>
        <p:nvSpPr>
          <p:cNvPr id="12" name="TextBox 11"/>
          <p:cNvSpPr txBox="1"/>
          <p:nvPr/>
        </p:nvSpPr>
        <p:spPr>
          <a:xfrm>
            <a:off x="3962400" y="1013936"/>
            <a:ext cx="2895600" cy="738664"/>
          </a:xfrm>
          <a:prstGeom prst="rect">
            <a:avLst/>
          </a:prstGeom>
          <a:noFill/>
        </p:spPr>
        <p:txBody>
          <a:bodyPr wrap="square" rtlCol="0">
            <a:spAutoFit/>
          </a:bodyPr>
          <a:lstStyle/>
          <a:p>
            <a:r>
              <a:rPr lang="en-IN" sz="1400" b="1" dirty="0"/>
              <a:t>Under the guidance of:</a:t>
            </a:r>
          </a:p>
          <a:p>
            <a:r>
              <a:rPr lang="en-IN" sz="1400" dirty="0"/>
              <a:t>Dr Ramesh Naidu , Asst. Professor</a:t>
            </a:r>
          </a:p>
          <a:p>
            <a:r>
              <a:rPr lang="en-IN" sz="1400" dirty="0"/>
              <a:t>Dept. of  CSE, NMIT, Bangalore</a:t>
            </a:r>
          </a:p>
        </p:txBody>
      </p:sp>
      <p:sp>
        <p:nvSpPr>
          <p:cNvPr id="19" name="TextBox 18"/>
          <p:cNvSpPr txBox="1"/>
          <p:nvPr/>
        </p:nvSpPr>
        <p:spPr>
          <a:xfrm>
            <a:off x="4191000" y="7607181"/>
            <a:ext cx="2667000" cy="2492990"/>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References:</a:t>
            </a:r>
          </a:p>
          <a:p>
            <a:pPr algn="just"/>
            <a:r>
              <a:rPr lang="en-US" sz="1400" b="1" dirty="0">
                <a:latin typeface="Times New Roman" panose="02020603050405020304" pitchFamily="18" charset="0"/>
                <a:ea typeface="Calibri"/>
                <a:cs typeface="Times New Roman" panose="02020603050405020304" pitchFamily="18" charset="0"/>
                <a:sym typeface="Calibri"/>
              </a:rPr>
              <a:t>[1] </a:t>
            </a:r>
            <a:r>
              <a:rPr lang="en-IN" sz="1200" dirty="0">
                <a:latin typeface="Times New Roman" panose="02020603050405020304" pitchFamily="18" charset="0"/>
                <a:cs typeface="Times New Roman" panose="02020603050405020304" pitchFamily="18" charset="0"/>
              </a:rPr>
              <a:t>Paul Cuff - Sanjeev Kulkarni - Mark Wang - John Sturm, “Voting Research – </a:t>
            </a:r>
            <a:r>
              <a:rPr lang="en-IN" sz="1200" dirty="0" err="1">
                <a:latin typeface="Times New Roman" panose="02020603050405020304" pitchFamily="18" charset="0"/>
                <a:cs typeface="Times New Roman" panose="02020603050405020304" pitchFamily="18" charset="0"/>
              </a:rPr>
              <a:t>VotingTheory</a:t>
            </a:r>
            <a:endParaRPr lang="en-US" sz="1200" b="1" dirty="0">
              <a:latin typeface="Times New Roman" panose="02020603050405020304" pitchFamily="18" charset="0"/>
              <a:ea typeface="Calibri"/>
              <a:cs typeface="Times New Roman" panose="02020603050405020304" pitchFamily="18" charset="0"/>
              <a:sym typeface="Calibri"/>
            </a:endParaRPr>
          </a:p>
          <a:p>
            <a:pPr algn="just"/>
            <a:r>
              <a:rPr lang="en-US" sz="1400" b="1" dirty="0">
                <a:latin typeface="Times New Roman" panose="02020603050405020304" pitchFamily="18" charset="0"/>
                <a:ea typeface="Calibri"/>
                <a:cs typeface="Times New Roman" panose="02020603050405020304" pitchFamily="18" charset="0"/>
                <a:sym typeface="Calibri"/>
              </a:rPr>
              <a:t>[2] </a:t>
            </a:r>
            <a:r>
              <a:rPr lang="en-US" sz="1100" dirty="0">
                <a:latin typeface="Times New Roman" panose="02020603050405020304" pitchFamily="18" charset="0"/>
                <a:cs typeface="Times New Roman" panose="02020603050405020304" pitchFamily="18" charset="0"/>
              </a:rPr>
              <a:t>S</a:t>
            </a:r>
            <a:r>
              <a:rPr lang="en-US" sz="1200" dirty="0">
                <a:latin typeface="Times New Roman" panose="02020603050405020304" pitchFamily="18" charset="0"/>
                <a:cs typeface="Times New Roman" panose="02020603050405020304" pitchFamily="18" charset="0"/>
              </a:rPr>
              <a:t>arah Diamond, “Are You Voting “No” to Paper Ballots</a:t>
            </a:r>
            <a:endParaRPr lang="en-US" sz="1200" b="1" dirty="0">
              <a:latin typeface="Times New Roman" panose="02020603050405020304" pitchFamily="18" charset="0"/>
              <a:ea typeface="Calibri"/>
              <a:cs typeface="Times New Roman" panose="02020603050405020304" pitchFamily="18" charset="0"/>
              <a:sym typeface="Calibri"/>
            </a:endParaRPr>
          </a:p>
          <a:p>
            <a:pPr algn="just"/>
            <a:r>
              <a:rPr lang="en-US" sz="1400" b="1" dirty="0">
                <a:latin typeface="Times New Roman" panose="02020603050405020304" pitchFamily="18" charset="0"/>
                <a:ea typeface="Calibri"/>
                <a:cs typeface="Times New Roman" panose="02020603050405020304" pitchFamily="18" charset="0"/>
                <a:sym typeface="Calibri"/>
              </a:rPr>
              <a:t>[3] </a:t>
            </a:r>
            <a:r>
              <a:rPr lang="en-IN" sz="1200" dirty="0">
                <a:latin typeface="Times New Roman" panose="02020603050405020304" pitchFamily="18" charset="0"/>
                <a:cs typeface="Times New Roman" panose="02020603050405020304" pitchFamily="18" charset="0"/>
              </a:rPr>
              <a:t>Sadia, </a:t>
            </a:r>
            <a:r>
              <a:rPr lang="en-IN" sz="1200" dirty="0" err="1">
                <a:latin typeface="Times New Roman" panose="02020603050405020304" pitchFamily="18" charset="0"/>
                <a:cs typeface="Times New Roman" panose="02020603050405020304" pitchFamily="18" charset="0"/>
              </a:rPr>
              <a:t>Kazi</a:t>
            </a:r>
            <a:r>
              <a:rPr lang="en-IN" sz="1200" dirty="0">
                <a:latin typeface="Times New Roman" panose="02020603050405020304" pitchFamily="18" charset="0"/>
                <a:cs typeface="Times New Roman" panose="02020603050405020304" pitchFamily="18" charset="0"/>
              </a:rPr>
              <a:t>, Md. </a:t>
            </a:r>
            <a:r>
              <a:rPr lang="en-IN" sz="1200" dirty="0" err="1">
                <a:latin typeface="Times New Roman" panose="02020603050405020304" pitchFamily="18" charset="0"/>
                <a:cs typeface="Times New Roman" panose="02020603050405020304" pitchFamily="18" charset="0"/>
              </a:rPr>
              <a:t>Masuduzzaman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Rajib</a:t>
            </a:r>
            <a:r>
              <a:rPr lang="en-IN" sz="1200" dirty="0">
                <a:latin typeface="Times New Roman" panose="02020603050405020304" pitchFamily="18" charset="0"/>
                <a:cs typeface="Times New Roman" panose="02020603050405020304" pitchFamily="18" charset="0"/>
              </a:rPr>
              <a:t> Kumar Paul and </a:t>
            </a:r>
            <a:r>
              <a:rPr lang="en-IN" sz="1200" dirty="0" err="1">
                <a:latin typeface="Times New Roman" panose="02020603050405020304" pitchFamily="18" charset="0"/>
                <a:cs typeface="Times New Roman" panose="02020603050405020304" pitchFamily="18" charset="0"/>
              </a:rPr>
              <a:t>Anik</a:t>
            </a:r>
            <a:r>
              <a:rPr lang="en-IN" sz="1200" dirty="0">
                <a:latin typeface="Times New Roman" panose="02020603050405020304" pitchFamily="18" charset="0"/>
                <a:cs typeface="Times New Roman" panose="02020603050405020304" pitchFamily="18" charset="0"/>
              </a:rPr>
              <a:t> Islam. “Blockchain-Based Secure E-Voting with the Assistance of Smart Contract</a:t>
            </a:r>
            <a:endParaRPr lang="en-US" sz="1200" b="1" dirty="0">
              <a:latin typeface="Times New Roman" panose="02020603050405020304" pitchFamily="18" charset="0"/>
              <a:ea typeface="Calibri"/>
              <a:cs typeface="Times New Roman" panose="02020603050405020304" pitchFamily="18" charset="0"/>
              <a:sym typeface="Calibri"/>
            </a:endParaRPr>
          </a:p>
          <a:p>
            <a:pPr algn="just"/>
            <a:endParaRPr lang="en-US" sz="1400" b="1" dirty="0">
              <a:latin typeface="Times New Roman" panose="02020603050405020304" pitchFamily="18" charset="0"/>
              <a:ea typeface="Calibri"/>
              <a:cs typeface="Times New Roman" panose="02020603050405020304" pitchFamily="18" charset="0"/>
              <a:sym typeface="Calibri"/>
            </a:endParaRPr>
          </a:p>
          <a:p>
            <a:pPr algn="just"/>
            <a:endParaRPr lang="en-US" sz="1400" dirty="0">
              <a:latin typeface="Calibri" pitchFamily="34" charset="0"/>
              <a:ea typeface="Calibri"/>
              <a:cs typeface="Arial" pitchFamily="34" charset="0"/>
              <a:sym typeface="Calibri"/>
            </a:endParaRPr>
          </a:p>
        </p:txBody>
      </p:sp>
      <p:pic>
        <p:nvPicPr>
          <p:cNvPr id="17" name="Picture 16" descr="C:\Users\user\Pictures\nitteimg-foote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66" y="27984"/>
            <a:ext cx="1012664" cy="565408"/>
          </a:xfrm>
          <a:prstGeom prst="rect">
            <a:avLst/>
          </a:prstGeom>
          <a:noFill/>
          <a:ln>
            <a:noFill/>
          </a:ln>
        </p:spPr>
      </p:pic>
      <p:pic>
        <p:nvPicPr>
          <p:cNvPr id="13" name="Picture 12">
            <a:extLst>
              <a:ext uri="{FF2B5EF4-FFF2-40B4-BE49-F238E27FC236}">
                <a16:creationId xmlns:a16="http://schemas.microsoft.com/office/drawing/2014/main" id="{6C0436C6-F85F-EDA9-2BE1-B54E2721B0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6" y="4540885"/>
            <a:ext cx="6857999" cy="18658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356</Words>
  <Application>Microsoft Office PowerPoint</Application>
  <PresentationFormat>On-screen Show (4:3)</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Venkata Sree Harsha</dc:creator>
  <cp:lastModifiedBy>harsha vallamkonda</cp:lastModifiedBy>
  <cp:revision>70</cp:revision>
  <dcterms:created xsi:type="dcterms:W3CDTF">2006-08-16T00:00:00Z</dcterms:created>
  <dcterms:modified xsi:type="dcterms:W3CDTF">2022-06-22T06:10:42Z</dcterms:modified>
</cp:coreProperties>
</file>