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wa/EsJ0qfPH6flh6iJvYs97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506FE1-8070-45AD-9B17-71B327BF9C0A}">
  <a:tblStyle styleId="{66506FE1-8070-45AD-9B17-71B327BF9C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Comfortaa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Comforta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af8982d9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af8982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2af8982d9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8e3ca814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38e3ca8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38e3ca814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8e3ca814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8e3ca8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38e3ca814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8e3ca81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8e3ca8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38e3ca814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8e3ca814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38e3ca8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38e3ca814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b2e8ea1a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b2e8ea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2b2e8ea1a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8f72e35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8f72e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c8f72e35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62b3a2e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62b3a2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462b3a2e5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c8f72e35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c8f72e3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fc8f72e351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43d905e4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43d905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43d905e43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964d4ff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964d4f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cf964d4ff3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a268422de_0_9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aa268422de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aa268422de_0_9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38e3ca81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38e3ca8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038e3ca814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4a90dae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b34a90da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b34a90dae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b2e8ea1a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02b2e8ea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02b2e8ea1a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8e3ca814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38e3ca8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038e3ca814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2b2e8ea1a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2b2e8ea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02b2e8ea1a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2b2e8ea1a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2b2e8ea1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02b2e8ea1a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2b2e8ea1a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2b2e8ea1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02b2e8ea1a_1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2af8982d9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2af8982d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2af8982d9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2b2e8ea1a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2b2e8ea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2b2e8ea1a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211e18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211e1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33211e18d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450e4b35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450e4b3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450e4b35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a268422de_0_9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aa268422de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aa268422de_0_9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3211e18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3211e1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33211e18d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3211e18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3211e1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33211e18d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3211e18d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3211e18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33211e18d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3211e18d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3211e1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33211e18d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3211e18d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3211e1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33211e18d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3211e18d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3211e1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33211e18d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a268422de_0_88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a268422de_0_88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a268422de_0_8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a268422de_0_918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aa268422de_0_91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aa268422de_0_9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a268422de_0_9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a268422de_0_8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a268422de_0_8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a268422de_0_8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a268422de_0_8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aa268422de_0_8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a268422de_0_88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gaa268422de_0_8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a268422de_0_8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aa268422de_0_89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aa268422de_0_89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aa268422de_0_8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a268422de_0_90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aa268422de_0_90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aa268422de_0_9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a268422de_0_90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aa268422de_0_9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a268422de_0_90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a268422de_0_90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aa268422de_0_90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aa268422de_0_90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aa268422de_0_9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a268422de_0_91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aa268422de_0_9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a268422de_0_8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aa268422de_0_8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a268422de_0_8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x.doi.org/10.31838/jcr.07.19.13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i.org/10.3390/s2117587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apsecure.gitlab.io/deapsecure-lesson05-crypt/21-paillier-he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princeton.edu/~cuff/" TargetMode="External"/><Relationship Id="rId4" Type="http://schemas.openxmlformats.org/officeDocument/2006/relationships/hyperlink" Target="http://www.princeton.edu/~kulkarni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1155/2021/6673691" TargetMode="External"/><Relationship Id="rId4" Type="http://schemas.openxmlformats.org/officeDocument/2006/relationships/hyperlink" Target="https://doi.org/10.1145/3264437.326447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ieeexplore.ieee.org/author/37394408400" TargetMode="External"/><Relationship Id="rId4" Type="http://schemas.openxmlformats.org/officeDocument/2006/relationships/hyperlink" Target="https://ieeexplore.ieee.org/author/37268384200" TargetMode="External"/><Relationship Id="rId5" Type="http://schemas.openxmlformats.org/officeDocument/2006/relationships/hyperlink" Target="https://doi.org/10.1109/MS.2018.2801546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166850" y="2010075"/>
            <a:ext cx="6810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b="1" sz="311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b="1" lang="en-US" sz="3112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E-Voting System using Blockchain and Homomorphic Encryption</a:t>
            </a:r>
            <a:r>
              <a:rPr b="1" lang="en-US" sz="3112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3112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b="1" lang="en-US" sz="3112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18PCS_07</a:t>
            </a:r>
            <a:endParaRPr b="1" sz="3112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b="1" sz="311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b="1" sz="3112">
              <a:solidFill>
                <a:srgbClr val="000000"/>
              </a:solidFill>
            </a:endParaRPr>
          </a:p>
        </p:txBody>
      </p:sp>
      <p:graphicFrame>
        <p:nvGraphicFramePr>
          <p:cNvPr id="60" name="Google Shape;60;p1"/>
          <p:cNvGraphicFramePr/>
          <p:nvPr/>
        </p:nvGraphicFramePr>
        <p:xfrm>
          <a:off x="762000" y="5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{66506FE1-8070-45AD-9B17-71B327BF9C0A}</a:tableStyleId>
              </a:tblPr>
              <a:tblGrid>
                <a:gridCol w="1075600"/>
                <a:gridCol w="5669625"/>
                <a:gridCol w="950975"/>
              </a:tblGrid>
              <a:tr h="93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b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5800" marL="65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Nitte  Meenakshi Institute of Technology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(AN AUTONOMOUS INSTITUTION AFFILIATED TO VISVESVARAYA TECHNOLOGICAL UNIVERSITY, BELGAUM)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PB No. 6429, Yelahanka, Bangalore 560-064, Karnataka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Telephone: 080- 22167800, 22167860, Fax: 080 - 22167805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00" marL="65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5800" marL="65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Department of Computer Science and Engineering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00" marL="65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61" name="Google Shape;61;p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descr="nitteimg-footer" id="62" name="Google Shape;6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0" y="609600"/>
              <a:ext cx="723900" cy="3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mit" id="63" name="Google Shape;6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72400" y="609600"/>
              <a:ext cx="638175" cy="771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/>
        </p:nvSpPr>
        <p:spPr>
          <a:xfrm>
            <a:off x="762000" y="4735150"/>
            <a:ext cx="33528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t/>
            </a:r>
            <a:endParaRPr b="1" i="0" sz="1665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Presentation By:</a:t>
            </a:r>
            <a:endParaRPr b="1" i="0" sz="1300" u="sng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Prateek G - 1NT18CS117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Sheetal S Harshini - 1NT18CS149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Shreya A Hegde - 1NT18CS153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 Venkata Sree Harsha - 1NT18CS181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Noto Sans Symbols"/>
              <a:buNone/>
            </a:pPr>
            <a:r>
              <a:t/>
            </a:r>
            <a:endParaRPr b="1" i="0" sz="1665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275575" y="4946800"/>
            <a:ext cx="3352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sng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Guided By:</a:t>
            </a:r>
            <a:endParaRPr b="1" i="0" sz="1300" u="sng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Mr Ramesh Naidu</a:t>
            </a:r>
            <a:endParaRPr b="0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Assistant Professor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US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Dept. of CSE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AY 202</a:t>
            </a: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-202</a:t>
            </a: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af8982d9_1_8"/>
          <p:cNvSpPr txBox="1"/>
          <p:nvPr>
            <p:ph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Advantages of said System</a:t>
            </a:r>
            <a:endParaRPr/>
          </a:p>
        </p:txBody>
      </p:sp>
      <p:sp>
        <p:nvSpPr>
          <p:cNvPr id="143" name="Google Shape;143;g102af8982d9_1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102af8982d9_1_8"/>
          <p:cNvSpPr txBox="1"/>
          <p:nvPr/>
        </p:nvSpPr>
        <p:spPr>
          <a:xfrm>
            <a:off x="1023825" y="1749750"/>
            <a:ext cx="744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Visualization of election data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Unique and valuable insights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[7]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g102af8982d9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49" y="2487150"/>
            <a:ext cx="3943650" cy="4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8e3ca814_0_48"/>
          <p:cNvSpPr txBox="1"/>
          <p:nvPr>
            <p:ph type="title"/>
          </p:nvPr>
        </p:nvSpPr>
        <p:spPr>
          <a:xfrm>
            <a:off x="311700" y="593367"/>
            <a:ext cx="85206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What is Homomorphic Encryption?</a:t>
            </a:r>
            <a:endParaRPr/>
          </a:p>
        </p:txBody>
      </p:sp>
      <p:sp>
        <p:nvSpPr>
          <p:cNvPr id="152" name="Google Shape;152;g1038e3ca814_0_48"/>
          <p:cNvSpPr txBox="1"/>
          <p:nvPr>
            <p:ph idx="1" type="body"/>
          </p:nvPr>
        </p:nvSpPr>
        <p:spPr>
          <a:xfrm>
            <a:off x="4578900" y="2445013"/>
            <a:ext cx="4071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Data computations on encrypted data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Results of computations is also encrypted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g1038e3ca814_0_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g1038e3ca81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00" y="2343372"/>
            <a:ext cx="3297225" cy="32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38e3ca814_0_66"/>
          <p:cNvSpPr txBox="1"/>
          <p:nvPr>
            <p:ph type="title"/>
          </p:nvPr>
        </p:nvSpPr>
        <p:spPr>
          <a:xfrm>
            <a:off x="311700" y="593367"/>
            <a:ext cx="85206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Why Homomorphic Encryption?</a:t>
            </a:r>
            <a:endParaRPr/>
          </a:p>
        </p:txBody>
      </p:sp>
      <p:sp>
        <p:nvSpPr>
          <p:cNvPr id="161" name="Google Shape;161;g1038e3ca814_0_66"/>
          <p:cNvSpPr txBox="1"/>
          <p:nvPr>
            <p:ph idx="1" type="body"/>
          </p:nvPr>
        </p:nvSpPr>
        <p:spPr>
          <a:xfrm>
            <a:off x="4578900" y="2445013"/>
            <a:ext cx="40716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Enables collaboration.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Enables regulatory compliance.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1038e3ca814_0_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1038e3ca81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0" y="2171816"/>
            <a:ext cx="3144725" cy="3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8e3ca814_0_75"/>
          <p:cNvSpPr txBox="1"/>
          <p:nvPr>
            <p:ph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How many types are there</a:t>
            </a: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/>
          </a:p>
        </p:txBody>
      </p:sp>
      <p:sp>
        <p:nvSpPr>
          <p:cNvPr id="170" name="Google Shape;170;g1038e3ca814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g1038e3ca814_0_75"/>
          <p:cNvPicPr preferRelativeResize="0"/>
          <p:nvPr/>
        </p:nvPicPr>
        <p:blipFill rotWithShape="1">
          <a:blip r:embed="rId3">
            <a:alphaModFix/>
          </a:blip>
          <a:srcRect b="27368" l="0" r="0" t="31703"/>
          <a:stretch/>
        </p:blipFill>
        <p:spPr>
          <a:xfrm>
            <a:off x="0" y="1982700"/>
            <a:ext cx="9144000" cy="28926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38e3ca814_0_75"/>
          <p:cNvSpPr txBox="1"/>
          <p:nvPr>
            <p:ph idx="1" type="body"/>
          </p:nvPr>
        </p:nvSpPr>
        <p:spPr>
          <a:xfrm>
            <a:off x="650875" y="5139425"/>
            <a:ext cx="81291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PHE - Paillier ‘99 [24][26]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SWHE - [16]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8e3ca814_0_91"/>
          <p:cNvSpPr txBox="1"/>
          <p:nvPr>
            <p:ph type="title"/>
          </p:nvPr>
        </p:nvSpPr>
        <p:spPr>
          <a:xfrm>
            <a:off x="315150" y="557175"/>
            <a:ext cx="85137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How many FHE schemes are there?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g1038e3ca814_0_91"/>
          <p:cNvSpPr txBox="1"/>
          <p:nvPr>
            <p:ph idx="1" type="body"/>
          </p:nvPr>
        </p:nvSpPr>
        <p:spPr>
          <a:xfrm>
            <a:off x="507450" y="2492575"/>
            <a:ext cx="81291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Gentry’s Scheme[14]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DGHV (Dijk-Gentry-Haveli-Vaikuntanathan)[8]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BGV (Brakerski-Gentry-Vaikuntanathan)[15][25]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BFV (Brakerski-Fan-Vercauteren)[16][17][25]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GSW (Gentry-Sahai-Waters)[19]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g1038e3ca814_0_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2e8ea1a_3_0"/>
          <p:cNvSpPr txBox="1"/>
          <p:nvPr>
            <p:ph type="title"/>
          </p:nvPr>
        </p:nvSpPr>
        <p:spPr>
          <a:xfrm>
            <a:off x="-337650" y="584075"/>
            <a:ext cx="98193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Common Libraries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g102b2e8ea1a_3_0"/>
          <p:cNvSpPr txBox="1"/>
          <p:nvPr>
            <p:ph idx="1" type="body"/>
          </p:nvPr>
        </p:nvSpPr>
        <p:spPr>
          <a:xfrm>
            <a:off x="4698150" y="2173050"/>
            <a:ext cx="37743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GH [20]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HElib[21]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fortaa"/>
              <a:buChar char="●"/>
            </a:pPr>
            <a:r>
              <a:rPr lang="en-U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SEAL[22]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g102b2e8ea1a_3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102b2e8ea1a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00" y="1999567"/>
            <a:ext cx="2858875" cy="28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8f72e35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Paillier Algorithm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gfc8f72e35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Electronic voting system using Paillier algorithm with its homomorphic property.[28] </a:t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This system guarantees data confidentiality and utilizes homomorphic properties of the algorithm [17] [18]</a:t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97" name="Google Shape;197;gfc8f72e35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gfc8f72e3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100" y="4567975"/>
            <a:ext cx="2174350" cy="2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462b3a2e5_0_1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Paillier Algorithm [43]</a:t>
            </a:r>
            <a:endParaRPr/>
          </a:p>
        </p:txBody>
      </p:sp>
      <p:sp>
        <p:nvSpPr>
          <p:cNvPr id="205" name="Google Shape;205;g10462b3a2e5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10462b3a2e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" y="474050"/>
            <a:ext cx="9144018" cy="50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c8f72e351_0_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Paillier Algorithm On Homomorphic Encryption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gfc8f72e351_0_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Multiplication of a ciphertext with another plaintext [25]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Addition on two or more ciphertexts[28]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Generate public/private key pair[23]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Encrypt numbers [23]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Decrypt numbers[23]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Saving and loading data (keys and encrypted numbers) [29]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gfc8f72e351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43d905e43_0_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Concept of the e-Voting System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g1043d905e43_0_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1043d905e4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625" y="0"/>
            <a:ext cx="4543525" cy="5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964d4ff3_0_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Why vote?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cf964d4ff3_0_13"/>
          <p:cNvSpPr txBox="1"/>
          <p:nvPr>
            <p:ph idx="1" type="body"/>
          </p:nvPr>
        </p:nvSpPr>
        <p:spPr>
          <a:xfrm>
            <a:off x="4761000" y="2706025"/>
            <a:ext cx="40713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right to vote, one of the most enshrined rights protected by constitutions, has been the fundamental basis of democracy.[8]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gcf964d4ff3_0_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cf964d4ff3_0_13"/>
          <p:cNvPicPr preferRelativeResize="0"/>
          <p:nvPr/>
        </p:nvPicPr>
        <p:blipFill rotWithShape="1">
          <a:blip r:embed="rId3">
            <a:alphaModFix/>
          </a:blip>
          <a:srcRect b="9755" l="0" r="0" t="0"/>
          <a:stretch/>
        </p:blipFill>
        <p:spPr>
          <a:xfrm>
            <a:off x="311700" y="2568699"/>
            <a:ext cx="4267200" cy="24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a268422de_0_94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gaa268422de_0_9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aa268422de_0_946"/>
          <p:cNvSpPr txBox="1"/>
          <p:nvPr>
            <p:ph idx="1" type="body"/>
          </p:nvPr>
        </p:nvSpPr>
        <p:spPr>
          <a:xfrm>
            <a:off x="311700" y="1231824"/>
            <a:ext cx="8520600" cy="510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[1]  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R. Hanifatunnisa and B. Rahardjo, "Blockchain based e-voting recording system design," 2017 11th International Conference on Telecommunication Systems Services and Applications (TSSA), 2017, pp. 1-6, doi: 10.1109/TSSA.2017.8272896.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[2] 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Lemuria Carter and France Bélanger. 2012. Internet voting and political participation: an empirical comparison of technological and political factors. SIGMIS Database 43, 3 (August 2012), 26–46. DOI:https://doi.org/10.1145/2351848.2351851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[3]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Pranav More, Rohit Nawale, Reena Kharat, Mohit Nakhale, Kaustubh Patil. E2E VERIFIABLE BLOCKCHAIN VOTING SYSTEM USING HOMOMORPHIC ENCRYPTION. JCR. 2020; 7(19): 1120-1127.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doi:10.31838/jcr.07.19.139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[4]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Kim, Hyunyeon, Kyung Eun Kim, Soohan Park and Jong-Mo Sohn. “E-voting System Using Homomorphic Encryption and Blockchain Technology to Encrypt Voter Data.” </a:t>
            </a:r>
            <a:r>
              <a:rPr i="1"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ArXiv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abs/2111.05096 (2021): n. pag.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8e3ca814_0_5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g1038e3ca814_0_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038e3ca814_0_5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[5] Kumar, Kailash &amp; Sharma, Avinash. (2019). E-Voting in India Using Blockchain and It’s Modus Operandi. Journal of Computational and Theoretical Nanoscience. 16. 3774-3777. 10.1166/jctn.2019.8249.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[6] 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Bishop, Sylvia, and Anke Hoeffler. “Free and Fair Elections: A New Database.” </a:t>
            </a:r>
            <a:r>
              <a:rPr i="1"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Journal of Peace Research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vol. 53, no. 4, Sage Publications, Ltd., 2016, pp. 608–16, http://www.jstor.org/stable/43920613.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[7] Gupta, Kuhu &amp; Sampat, Shailaja &amp; Sharma, Manas &amp; Rajamanickam, Venkatesh. (2016). Visualization of election data: Using interaction design and visual discovery for communicating complex insights. JeDEM - eJournal of eDemocracy and Open Government. 8. 59-86. 10.29379/jedem.v8i2.422.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[8] S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adia, Kazi, Md. Masuduzzaman, Rajib Kumar Paul and Anik Islam. “Blockchain-Based Secure E-Voting with the Assistance of Smart Contract.” (2020).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34a90daef_0_1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gb34a90daef_0_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b34a90daef_0_16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[9] 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Tas, Ruhi and Ömer Özgür Tanriöver. “A Systematic Review of Challenges and Opportunities of Blockchain for E-Voting.” </a:t>
            </a:r>
            <a:r>
              <a:rPr i="1"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Symmetry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12 (2020): 1328.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5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[10] J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afar, U.; Aziz, M.J.A.; Shukur, Z. Blockchain for Electronic Voting System—Review and Open Research Challenges. Sensors 2021, 21, 5874.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https://doi.org/10.3390/s21175874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[11]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Tan, W., Zhu, H., Tan, J., Zhao, Y., Xu, L. D., &amp; Guo, K. (2021). </a:t>
            </a:r>
            <a:r>
              <a:rPr i="1"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 novel service level agreement model using blockchain and smart contract for cloud manufacturing in industry 4.0. Enterprise Information Systems, 1–26.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doi:10.1080/17517575.2021.1939426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[12] S. Hakak, W. Z. Khan, G. A. Gilkar, M. Imran and N. Guizani, "Securing Smart Cities through Blockchain Technology: Architecture, Requirements, and Challenges," in IEEE Network, vol. 34, no. 1, pp. 8-14, January/February 2020, doi: 10.1109/MNET.001.1900178.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2b2e8ea1a_1_2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g102b2e8ea1a_1_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102b2e8ea1a_1_2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[13] Gentry, C. (2009). Fully homomorphic encryption using ideal lattices. Proceedings of the 41st annual ACM symposium on Symposium on theory of computing-STOC ’09. Vol. 9.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[14] Brakerski, Z., Gentry, C., &amp; Vaikuntanathan, V. (2014). (Leveled) fully homomorphic encryption without bootstrapping. ACM Transactions on Computation Theory (TOCT), 6(3), 13.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[15] Van Dijk, M., Gentry, C., Halevi, S., &amp; Vaikuntanathan, V. (2010, May). Fully homomorphic encryption over the integers. In Annual International Conference on the Theory and Applications of Cryptographic Techniques (pp. 24-43). Springer, Berlin, Heidelberg.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[16] Fan, J., &amp; Vercauteren, F. (2012). Somewhat Practical Fully Homomorphic Encryption. IACR Cryptology ePrint Archive, 2012, 144.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38e3ca814_0_17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g1038e3ca814_0_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1038e3ca814_0_17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[17] Brakerski, Z. (2012). Fully homomorphic encryption without modulus switching from classical GapSVP. In Advances in cryptology–crypto 2012 (pp. 868-886). Springer, Berlin, Heidelberg.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[18] Gentry, C. (2013). Homomorphic Encryption from Learning with Errors: Conceptually Simpler, Asymptotically-Faster, Attribute-Based. CRYPTO Santa Barbara 2013.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[19] 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Gentry, C., Sahai, A., &amp; Waters, B. (2013). Homomorphic encryption from learning with errors: Conceptually-simpler, asymptotically-faster, attribute-based. In Advances in Cryptology–CRYPTO 2013 (pp. 75-92). Springer, Berlin, Heidelberg.</a:t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[20] </a:t>
            </a:r>
            <a:r>
              <a:rPr lang="en-US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Gentry, C., &amp; Halevi, S. (2011, May). Implementing gentry’s fully-homomorphic encryption scheme. In Annual international conference on the theory and applications of cryptographic techniques (pp. 129-148). Springer, Berlin, Heidelberg.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b2e8ea1a_1_11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g102b2e8ea1a_1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102b2e8ea1a_1_11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[21] Halevi, S., &amp; Shoup, V. (2014, August). Algorithms in helib. In International Cryptology Conference (pp. 554-571). Springer, Berlin, Heidelberg.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[22] Simple Encrypted Arithmetic Library (release 3.1.0). Microsoft Research, Redmond, WA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[23] Cheon, J. H., Kim, A., Kim, M., &amp; Song, Y. (2017, December). Homomorphic encryption for arithmetic of approximate numbers. In International Conference on the Theory and Application of Cryptology and Information Security (pp. 409-437). Springer, Cham.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[24] N. Kakade and U. Patel, "Secure Secret Sharing Using Homomorphic Encryption," </a:t>
            </a:r>
            <a:r>
              <a:rPr i="1"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2020 11th International Conference on Computing, Communication and Networking Technologies (ICCCNT)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2020, pp. 1-7, doi:10.1109/ICCCNT49239.2020.9225325.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2b2e8ea1a_1_18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7" name="Google Shape;277;g102b2e8ea1a_1_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102b2e8ea1a_1_18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[25] Y. Yamada, K. Rohloff and M. Oguchi, "Homomorphic Encryption for Privacy-Preserving Genome Sequences Search," 2019 IEEE International Conference on Smart Computing (SMARTCOMP), 2019, pp. 7-12, doi: 10.1109/SMARTCOMP.2019.00021.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[26] S. Behera and J. R. Prathuri, "Application of Homomorphic Encryption in Machine Learning," 2020 2nd PhD Colloquium on Ethically Driven Innovation and Technology for Society (PhD EDITS), 2020, pp. 1-2, doi: 10.1109/PhDEDITS51180.2020.9315305.</a:t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[27] S. Gupta and G. Arora, "Use of Homomorphic Encryption with GPS in Location Privacy," 2019 4th International Conference on Information Systems and Computer Networks (ISCON), 2019, pp. 42-45, doi: 10.1109/ISCON47742.2019.9036149.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[28] Shifa Manaruliesya Anggriane, 3 Surya Michrandi Nasution, 3 Fairuz Azmi 123 Electrical Engineering Faculty Telkom University Bandung, Indonesia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2e8ea1a_1_25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g102b2e8ea1a_1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102b2e8ea1a_1_25"/>
          <p:cNvSpPr txBox="1"/>
          <p:nvPr>
            <p:ph idx="1" type="body"/>
          </p:nvPr>
        </p:nvSpPr>
        <p:spPr>
          <a:xfrm>
            <a:off x="311700" y="1288000"/>
            <a:ext cx="8520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[29] D.Chandravathi 1 , Prof.P.V.Lakshmi2 1 GVP College for Degree &amp; PG Courses (A), Rushikonda, Visakhapatnam-45. 2 GITAM University, Rushikonda, Visakhapatnam-45.</a:t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[30] K Muhammad1 , K A Sugeng1,* and H Murfi1 1 Department of Mathematics, Universitas Indonesia, Kampus UI Depok, Depok 16424, INDONESIA</a:t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[31] 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DeapSECURE Lesson 5: Cryptography for Privacy-Preserving Computation: Paillier Cryptosystem for Homomorphic Encryption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[32] Haibo Yi, Securing e-voting based on blockchain in P2P network.(2019)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doi:10.1186/s13638-019-1473-6.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2af8982d9_2_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g102af8982d9_2_3"/>
          <p:cNvSpPr txBox="1"/>
          <p:nvPr>
            <p:ph idx="1" type="body"/>
          </p:nvPr>
        </p:nvSpPr>
        <p:spPr>
          <a:xfrm>
            <a:off x="311700" y="1536625"/>
            <a:ext cx="8757300" cy="455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[33] Kun Peng and Feng Bao,Efficient Multiplicative Homomorphic E-Voting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Institute for Infocomm Research, Singapore,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(2011),doi:10.1007/978-3-642-18178-8_32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[34]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Paul Cuff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Sanjeev Kulkarni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- Mark Wang - John Sturm,Voting Research - Voting Theory , 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princeton.edu/~cuff/voting/theory.html.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[35]Xing Shu Li1 , Hyang ran Lee1 , Malrey Lee1 and Jae-young Choi2,A Study of Vulnerabilities in E-Voting System,Conference Paper · May 2015,doi:10.14257/astl.2015.95.25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[36]makeuseof.com/tag/how-electronic-voting-works,How Electronic voting works: pros and cons vs. Paper voting.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4" name="Google Shape;294;g102af8982d9_2_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2b2e8ea1a_2_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/>
          </a:p>
        </p:txBody>
      </p:sp>
      <p:sp>
        <p:nvSpPr>
          <p:cNvPr id="301" name="Google Shape;301;g102b2e8ea1a_2_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[37]Sarah Diamond,Are You Voting "No" to Paper Ballots?.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[38]Uzma Jafar * , Mohd Juzaiddin Ab Aziz and Zarina Shukur,Blockchain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for Electronic Voting System—Review and Open Research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Challenges,(2021),doi:10.3390/ s21175874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[39] Ruhi Taş and Ömer Özgür Tanrıöver,A Manipulation Prevention Model for Blockchain-Based E-Voting Systems,(2021),doi: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10.1155/2021/6673691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[40]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Liudmila Babenko and Ilya Pisarev,Distributed E-Voting System Based On Blind Intermediaries Using Homomorphic Encryption,(2018) Article No.: 6 pp.1–6,doi: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10.1145/3264437.3264473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g102b2e8ea1a_2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3211e18d_0_10"/>
          <p:cNvSpPr txBox="1"/>
          <p:nvPr>
            <p:ph type="title"/>
          </p:nvPr>
        </p:nvSpPr>
        <p:spPr>
          <a:xfrm>
            <a:off x="311700" y="593367"/>
            <a:ext cx="85206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Problems with the traditional voting system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033211e18d_0_10"/>
          <p:cNvSpPr txBox="1"/>
          <p:nvPr>
            <p:ph idx="1" type="body"/>
          </p:nvPr>
        </p:nvSpPr>
        <p:spPr>
          <a:xfrm>
            <a:off x="4572000" y="2816863"/>
            <a:ext cx="40716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Security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Ballot forgery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Coercion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Transparency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Centralized System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Possibility to tamper with the database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[1], [6], [9]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g1033211e18d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g1033211e18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75" y="2068711"/>
            <a:ext cx="3491025" cy="3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50e4b356_0_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/>
          </a:p>
        </p:txBody>
      </p:sp>
      <p:sp>
        <p:nvSpPr>
          <p:cNvPr id="309" name="Google Shape;309;g10450e4b356_0_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[41]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Namrata Patel, Parita Oza and Smita Agrawal,</a:t>
            </a: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Homomorphic Cryptography and Its Applications in Various Domains (2019),doi:10.1007/978-981-13-2324-9_2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[42]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Nir Kshetri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;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Jeffrey Voas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,Blockchain-Enabled E-Voting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Page(s): 95 - 99,Date of Publication: 06 July 2018,DOI: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10.1109/MS.2018.2801546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[43] https://asecuritysite.com/encryption/pal_ex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0" name="Google Shape;310;g10450e4b356_0_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a268422de_0_9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aa268422de_0_939"/>
          <p:cNvSpPr txBox="1"/>
          <p:nvPr/>
        </p:nvSpPr>
        <p:spPr>
          <a:xfrm>
            <a:off x="902100" y="30009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0" i="0" lang="en-US" sz="5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b="0" i="0" sz="5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3211e18d_0_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So what’s the solution</a:t>
            </a: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g1033211e18d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033211e18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237442"/>
            <a:ext cx="58293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3211e18d_0_21"/>
          <p:cNvSpPr txBox="1"/>
          <p:nvPr>
            <p:ph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Proposed System</a:t>
            </a:r>
            <a:endParaRPr/>
          </a:p>
        </p:txBody>
      </p:sp>
      <p:sp>
        <p:nvSpPr>
          <p:cNvPr id="100" name="Google Shape;100;g1033211e18d_0_21"/>
          <p:cNvSpPr txBox="1"/>
          <p:nvPr>
            <p:ph idx="1" type="body"/>
          </p:nvPr>
        </p:nvSpPr>
        <p:spPr>
          <a:xfrm>
            <a:off x="4572000" y="2816863"/>
            <a:ext cx="40716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Eligibility Status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E-Voting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Blockchain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Homomorphic Encryption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g1033211e18d_0_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g1033211e18d_0_21"/>
          <p:cNvPicPr preferRelativeResize="0"/>
          <p:nvPr/>
        </p:nvPicPr>
        <p:blipFill rotWithShape="1">
          <a:blip r:embed="rId3">
            <a:alphaModFix/>
          </a:blip>
          <a:srcRect b="5950" l="4580" r="4905" t="9282"/>
          <a:stretch/>
        </p:blipFill>
        <p:spPr>
          <a:xfrm>
            <a:off x="440675" y="2515475"/>
            <a:ext cx="3862125" cy="23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3211e18d_0_39"/>
          <p:cNvSpPr txBox="1"/>
          <p:nvPr>
            <p:ph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Advantages of said </a:t>
            </a: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System</a:t>
            </a:r>
            <a:endParaRPr/>
          </a:p>
        </p:txBody>
      </p:sp>
      <p:sp>
        <p:nvSpPr>
          <p:cNvPr id="109" name="Google Shape;109;g1033211e18d_0_39"/>
          <p:cNvSpPr txBox="1"/>
          <p:nvPr>
            <p:ph idx="1" type="body"/>
          </p:nvPr>
        </p:nvSpPr>
        <p:spPr>
          <a:xfrm>
            <a:off x="4578900" y="2445013"/>
            <a:ext cx="4071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Secure transmission of the ballot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Decentralized System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[2]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g1033211e18d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033211e18d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7142"/>
            <a:ext cx="4267203" cy="300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3211e18d_0_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1033211e18d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28" y="131466"/>
            <a:ext cx="6885550" cy="6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3211e18d_0_78"/>
          <p:cNvSpPr txBox="1"/>
          <p:nvPr>
            <p:ph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Advantages of said System</a:t>
            </a:r>
            <a:endParaRPr/>
          </a:p>
        </p:txBody>
      </p:sp>
      <p:sp>
        <p:nvSpPr>
          <p:cNvPr id="125" name="Google Shape;125;g1033211e18d_0_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1033211e18d_0_78"/>
          <p:cNvSpPr txBox="1"/>
          <p:nvPr/>
        </p:nvSpPr>
        <p:spPr>
          <a:xfrm>
            <a:off x="1721125" y="1749750"/>
            <a:ext cx="6156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omfortaa"/>
                <a:ea typeface="Comfortaa"/>
                <a:cs typeface="Comfortaa"/>
                <a:sym typeface="Comfortaa"/>
              </a:rPr>
              <a:t>Potential to increase the participation of citizens in the democratic process [2]</a:t>
            </a:r>
            <a:endParaRPr sz="3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g1033211e18d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89" y="3866654"/>
            <a:ext cx="4646225" cy="306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3211e18d_0_5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Fig 1 - 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Choosing Features to Perform Statistical Analysis [4]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g1033211e18d_0_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1033211e18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0" y="1347250"/>
            <a:ext cx="7466999" cy="42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033211e18d_0_54"/>
          <p:cNvSpPr txBox="1"/>
          <p:nvPr>
            <p:ph idx="4294967295" type="title"/>
          </p:nvPr>
        </p:nvSpPr>
        <p:spPr>
          <a:xfrm>
            <a:off x="311700" y="593367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omfortaa"/>
                <a:ea typeface="Comfortaa"/>
                <a:cs typeface="Comfortaa"/>
                <a:sym typeface="Comfortaa"/>
              </a:rPr>
              <a:t>Advantages of said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