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EDD46B-E92E-43D1-BABF-00A3F1D1487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A9E8A88-8470-46B5-8A44-D3B112542A46}">
      <dgm:prSet custT="1"/>
      <dgm:spPr/>
      <dgm:t>
        <a:bodyPr/>
        <a:lstStyle/>
        <a:p>
          <a:r>
            <a:rPr lang="en-IN" sz="2000" b="1" dirty="0">
              <a:latin typeface="Abhaya Libre Medium" panose="02000603000000000000" pitchFamily="2" charset="0"/>
              <a:cs typeface="Abhaya Libre Medium" panose="02000603000000000000" pitchFamily="2" charset="0"/>
            </a:rPr>
            <a:t>Secured API invocation </a:t>
          </a:r>
          <a:r>
            <a:rPr lang="en-IN" sz="2000" b="1" dirty="0"/>
            <a:t>- </a:t>
          </a:r>
          <a:r>
            <a:rPr lang="en-US" sz="2000" b="1" dirty="0"/>
            <a:t>W</a:t>
          </a:r>
          <a:r>
            <a:rPr lang="en-US" sz="2000" dirty="0"/>
            <a:t>ith comprehensive support of OAuth2, OpenID Connect, and </a:t>
          </a:r>
          <a:r>
            <a:rPr lang="en-US" sz="2000" dirty="0" err="1"/>
            <a:t>eIDAS</a:t>
          </a:r>
          <a:r>
            <a:rPr lang="en-US" sz="2000" dirty="0"/>
            <a:t> certificate validation.</a:t>
          </a:r>
        </a:p>
      </dgm:t>
    </dgm:pt>
    <dgm:pt modelId="{7574FEDB-7D2E-47CA-82BF-8CD2A705CD9F}" type="parTrans" cxnId="{C3799121-3FF0-4AB0-B262-8D1E391414B4}">
      <dgm:prSet/>
      <dgm:spPr/>
      <dgm:t>
        <a:bodyPr/>
        <a:lstStyle/>
        <a:p>
          <a:endParaRPr lang="en-US"/>
        </a:p>
      </dgm:t>
    </dgm:pt>
    <dgm:pt modelId="{038DE60A-59AB-4951-A432-88BC4B8CA017}" type="sibTrans" cxnId="{C3799121-3FF0-4AB0-B262-8D1E391414B4}">
      <dgm:prSet/>
      <dgm:spPr/>
      <dgm:t>
        <a:bodyPr/>
        <a:lstStyle/>
        <a:p>
          <a:endParaRPr lang="en-US"/>
        </a:p>
      </dgm:t>
    </dgm:pt>
    <dgm:pt modelId="{408275E8-4F6C-46B5-828E-7D651AED89A1}">
      <dgm:prSet/>
      <dgm:spPr/>
      <dgm:t>
        <a:bodyPr/>
        <a:lstStyle/>
        <a:p>
          <a:r>
            <a:rPr lang="en-IN" b="1" dirty="0">
              <a:latin typeface="Abhaya Libre Medium" panose="02000603000000000000" pitchFamily="2" charset="0"/>
              <a:cs typeface="Abhaya Libre Medium" panose="02000603000000000000" pitchFamily="2" charset="0"/>
            </a:rPr>
            <a:t>Predefined API templates </a:t>
          </a:r>
          <a:r>
            <a:rPr lang="en-IN" b="1" dirty="0"/>
            <a:t>- </a:t>
          </a:r>
          <a:r>
            <a:rPr lang="en-US" b="1" dirty="0"/>
            <a:t>T</a:t>
          </a:r>
          <a:r>
            <a:rPr lang="en-US" dirty="0"/>
            <a:t>hat support Open Banking UK, The Berlin Group, and Consumer Data Standards Australia API specifications.</a:t>
          </a:r>
        </a:p>
      </dgm:t>
    </dgm:pt>
    <dgm:pt modelId="{41B30107-66C7-4218-858D-16E7EFE54BD9}" type="parTrans" cxnId="{F16FBCF6-CB8D-4347-BD0C-5CDFB120200A}">
      <dgm:prSet/>
      <dgm:spPr/>
      <dgm:t>
        <a:bodyPr/>
        <a:lstStyle/>
        <a:p>
          <a:endParaRPr lang="en-US"/>
        </a:p>
      </dgm:t>
    </dgm:pt>
    <dgm:pt modelId="{576C88EE-9A17-4355-AB03-39A0BF9EF368}" type="sibTrans" cxnId="{F16FBCF6-CB8D-4347-BD0C-5CDFB120200A}">
      <dgm:prSet/>
      <dgm:spPr/>
      <dgm:t>
        <a:bodyPr/>
        <a:lstStyle/>
        <a:p>
          <a:endParaRPr lang="en-US"/>
        </a:p>
      </dgm:t>
    </dgm:pt>
    <dgm:pt modelId="{C0233731-C2AC-414E-AA85-F0C4AC9ACA4D}">
      <dgm:prSet/>
      <dgm:spPr/>
      <dgm:t>
        <a:bodyPr/>
        <a:lstStyle/>
        <a:p>
          <a:r>
            <a:rPr lang="en-IN" b="1" dirty="0">
              <a:latin typeface="Abhaya Libre Medium" panose="02000603000000000000" pitchFamily="2" charset="0"/>
              <a:cs typeface="Abhaya Libre Medium" panose="02000603000000000000" pitchFamily="2" charset="0"/>
            </a:rPr>
            <a:t>Comprehensive security capabilities </a:t>
          </a:r>
          <a:r>
            <a:rPr lang="en-IN" b="1" dirty="0"/>
            <a:t>- </a:t>
          </a:r>
          <a:r>
            <a:rPr lang="en-US" b="1" dirty="0"/>
            <a:t>S</a:t>
          </a:r>
          <a:r>
            <a:rPr lang="en-US" dirty="0"/>
            <a:t>uch as Strong Customer Authentication with Fraud Detection and Consent Management.</a:t>
          </a:r>
        </a:p>
      </dgm:t>
    </dgm:pt>
    <dgm:pt modelId="{1765F0A1-7743-4B51-B967-10A1CD4E0BD0}" type="parTrans" cxnId="{94EE3C49-27A8-489F-BC47-428C0228025F}">
      <dgm:prSet/>
      <dgm:spPr/>
      <dgm:t>
        <a:bodyPr/>
        <a:lstStyle/>
        <a:p>
          <a:endParaRPr lang="en-US"/>
        </a:p>
      </dgm:t>
    </dgm:pt>
    <dgm:pt modelId="{87D5C35C-F1DC-4EBA-9D76-9C77B46995ED}" type="sibTrans" cxnId="{94EE3C49-27A8-489F-BC47-428C0228025F}">
      <dgm:prSet/>
      <dgm:spPr/>
      <dgm:t>
        <a:bodyPr/>
        <a:lstStyle/>
        <a:p>
          <a:endParaRPr lang="en-US"/>
        </a:p>
      </dgm:t>
    </dgm:pt>
    <dgm:pt modelId="{228AA70A-6068-4FD3-B0A4-08E25B21A5E6}">
      <dgm:prSet/>
      <dgm:spPr/>
      <dgm:t>
        <a:bodyPr/>
        <a:lstStyle/>
        <a:p>
          <a:r>
            <a:rPr lang="en-IN" b="1" dirty="0">
              <a:latin typeface="Abhaya Libre Medium" panose="02000603000000000000" pitchFamily="2" charset="0"/>
              <a:cs typeface="Abhaya Libre Medium" panose="02000603000000000000" pitchFamily="2" charset="0"/>
            </a:rPr>
            <a:t>Easily Pluggable </a:t>
          </a:r>
          <a:r>
            <a:rPr lang="en-IN" b="1" dirty="0"/>
            <a:t>- </a:t>
          </a:r>
          <a:r>
            <a:rPr lang="en-US" b="1" dirty="0"/>
            <a:t>E</a:t>
          </a:r>
          <a:r>
            <a:rPr lang="en-US" dirty="0"/>
            <a:t>asy integration with core banking systems.</a:t>
          </a:r>
        </a:p>
      </dgm:t>
    </dgm:pt>
    <dgm:pt modelId="{33889253-D80A-431F-8E9B-AD6388FB24C6}" type="parTrans" cxnId="{B673C8FB-92DF-414C-B6FD-5A5339DDA448}">
      <dgm:prSet/>
      <dgm:spPr/>
      <dgm:t>
        <a:bodyPr/>
        <a:lstStyle/>
        <a:p>
          <a:endParaRPr lang="en-US"/>
        </a:p>
      </dgm:t>
    </dgm:pt>
    <dgm:pt modelId="{2A9391A2-6BD9-4509-B54F-BA24D48A680C}" type="sibTrans" cxnId="{B673C8FB-92DF-414C-B6FD-5A5339DDA448}">
      <dgm:prSet/>
      <dgm:spPr/>
      <dgm:t>
        <a:bodyPr/>
        <a:lstStyle/>
        <a:p>
          <a:endParaRPr lang="en-US"/>
        </a:p>
      </dgm:t>
    </dgm:pt>
    <dgm:pt modelId="{ADCB6982-F9C0-4D36-B1B8-A3800EA35FCC}">
      <dgm:prSet/>
      <dgm:spPr/>
      <dgm:t>
        <a:bodyPr/>
        <a:lstStyle/>
        <a:p>
          <a:r>
            <a:rPr lang="en-IN" b="1" dirty="0">
              <a:latin typeface="Abhaya Libre Medium" panose="02000603000000000000" pitchFamily="2" charset="0"/>
              <a:cs typeface="Abhaya Libre Medium" panose="02000603000000000000" pitchFamily="2" charset="0"/>
            </a:rPr>
            <a:t>Third Party Provider Onboarding </a:t>
          </a:r>
          <a:r>
            <a:rPr lang="en-IN" b="1" dirty="0"/>
            <a:t>- </a:t>
          </a:r>
          <a:r>
            <a:rPr lang="en-US" b="1" dirty="0"/>
            <a:t>A</a:t>
          </a:r>
          <a:r>
            <a:rPr lang="en-US" dirty="0"/>
            <a:t> thorough verification before connecting Third Party Providers with the banks.</a:t>
          </a:r>
        </a:p>
      </dgm:t>
    </dgm:pt>
    <dgm:pt modelId="{0DE46E23-48AC-4098-944C-CB6D11FC2C74}" type="parTrans" cxnId="{6B6F60A1-65D4-442E-82DF-8680E2F7DD4A}">
      <dgm:prSet/>
      <dgm:spPr/>
      <dgm:t>
        <a:bodyPr/>
        <a:lstStyle/>
        <a:p>
          <a:endParaRPr lang="en-US"/>
        </a:p>
      </dgm:t>
    </dgm:pt>
    <dgm:pt modelId="{532F8540-EE31-4EF4-B838-8477F57AA633}" type="sibTrans" cxnId="{6B6F60A1-65D4-442E-82DF-8680E2F7DD4A}">
      <dgm:prSet/>
      <dgm:spPr/>
      <dgm:t>
        <a:bodyPr/>
        <a:lstStyle/>
        <a:p>
          <a:endParaRPr lang="en-US"/>
        </a:p>
      </dgm:t>
    </dgm:pt>
    <dgm:pt modelId="{FECFA87A-A976-4A1A-B6F2-18BDA86E4059}">
      <dgm:prSet/>
      <dgm:spPr/>
      <dgm:t>
        <a:bodyPr/>
        <a:lstStyle/>
        <a:p>
          <a:r>
            <a:rPr lang="en-US" b="1" dirty="0">
              <a:latin typeface="Abhaya Libre Medium" panose="02000603000000000000" pitchFamily="2" charset="0"/>
              <a:cs typeface="Abhaya Libre Medium" panose="02000603000000000000" pitchFamily="2" charset="0"/>
            </a:rPr>
            <a:t>API analytics and Transaction Risk Analysis </a:t>
          </a:r>
          <a:r>
            <a:rPr lang="en-US" b="1" dirty="0"/>
            <a:t>- D</a:t>
          </a:r>
          <a:r>
            <a:rPr lang="en-US" dirty="0"/>
            <a:t>ashboards for trend analysis and alerting incidents.</a:t>
          </a:r>
        </a:p>
      </dgm:t>
    </dgm:pt>
    <dgm:pt modelId="{7B867ED3-F486-4BB9-B55D-B9F4B483FD14}" type="parTrans" cxnId="{BADB5CBA-2A34-484F-8B55-273B6951079A}">
      <dgm:prSet/>
      <dgm:spPr/>
      <dgm:t>
        <a:bodyPr/>
        <a:lstStyle/>
        <a:p>
          <a:endParaRPr lang="en-US"/>
        </a:p>
      </dgm:t>
    </dgm:pt>
    <dgm:pt modelId="{123298D1-3B7B-4E23-8E4D-362625AAD9D1}" type="sibTrans" cxnId="{BADB5CBA-2A34-484F-8B55-273B6951079A}">
      <dgm:prSet/>
      <dgm:spPr/>
      <dgm:t>
        <a:bodyPr/>
        <a:lstStyle/>
        <a:p>
          <a:endParaRPr lang="en-US"/>
        </a:p>
      </dgm:t>
    </dgm:pt>
    <dgm:pt modelId="{69FA56D3-8F81-45DD-9FF4-D4A556E6C2AF}" type="pres">
      <dgm:prSet presAssocID="{E2EDD46B-E92E-43D1-BABF-00A3F1D14875}" presName="diagram" presStyleCnt="0">
        <dgm:presLayoutVars>
          <dgm:dir/>
          <dgm:resizeHandles val="exact"/>
        </dgm:presLayoutVars>
      </dgm:prSet>
      <dgm:spPr/>
    </dgm:pt>
    <dgm:pt modelId="{530246BD-EDDE-4243-8CFD-4469DC717D71}" type="pres">
      <dgm:prSet presAssocID="{AA9E8A88-8470-46B5-8A44-D3B112542A46}" presName="node" presStyleLbl="node1" presStyleIdx="0" presStyleCnt="6">
        <dgm:presLayoutVars>
          <dgm:bulletEnabled val="1"/>
        </dgm:presLayoutVars>
      </dgm:prSet>
      <dgm:spPr/>
    </dgm:pt>
    <dgm:pt modelId="{8E0E278E-61BA-49C1-A1F8-F1E5B9171EC3}" type="pres">
      <dgm:prSet presAssocID="{038DE60A-59AB-4951-A432-88BC4B8CA017}" presName="sibTrans" presStyleCnt="0"/>
      <dgm:spPr/>
    </dgm:pt>
    <dgm:pt modelId="{EF15C20B-1C8F-4AEA-AA1B-F9751DBE3A0F}" type="pres">
      <dgm:prSet presAssocID="{408275E8-4F6C-46B5-828E-7D651AED89A1}" presName="node" presStyleLbl="node1" presStyleIdx="1" presStyleCnt="6">
        <dgm:presLayoutVars>
          <dgm:bulletEnabled val="1"/>
        </dgm:presLayoutVars>
      </dgm:prSet>
      <dgm:spPr/>
    </dgm:pt>
    <dgm:pt modelId="{106E81C1-2A6B-479B-A0DF-B4904D08D0CD}" type="pres">
      <dgm:prSet presAssocID="{576C88EE-9A17-4355-AB03-39A0BF9EF368}" presName="sibTrans" presStyleCnt="0"/>
      <dgm:spPr/>
    </dgm:pt>
    <dgm:pt modelId="{67C1BACA-C459-487A-98F0-795DCBCD559D}" type="pres">
      <dgm:prSet presAssocID="{C0233731-C2AC-414E-AA85-F0C4AC9ACA4D}" presName="node" presStyleLbl="node1" presStyleIdx="2" presStyleCnt="6">
        <dgm:presLayoutVars>
          <dgm:bulletEnabled val="1"/>
        </dgm:presLayoutVars>
      </dgm:prSet>
      <dgm:spPr/>
    </dgm:pt>
    <dgm:pt modelId="{55BE5F80-FF98-4E1F-9D13-435DFEB7E271}" type="pres">
      <dgm:prSet presAssocID="{87D5C35C-F1DC-4EBA-9D76-9C77B46995ED}" presName="sibTrans" presStyleCnt="0"/>
      <dgm:spPr/>
    </dgm:pt>
    <dgm:pt modelId="{31E7BEEF-4638-4424-92F8-D3DA09142033}" type="pres">
      <dgm:prSet presAssocID="{228AA70A-6068-4FD3-B0A4-08E25B21A5E6}" presName="node" presStyleLbl="node1" presStyleIdx="3" presStyleCnt="6">
        <dgm:presLayoutVars>
          <dgm:bulletEnabled val="1"/>
        </dgm:presLayoutVars>
      </dgm:prSet>
      <dgm:spPr/>
    </dgm:pt>
    <dgm:pt modelId="{91A3F15D-F33D-45B2-8DD3-380A4CEE86D9}" type="pres">
      <dgm:prSet presAssocID="{2A9391A2-6BD9-4509-B54F-BA24D48A680C}" presName="sibTrans" presStyleCnt="0"/>
      <dgm:spPr/>
    </dgm:pt>
    <dgm:pt modelId="{61B7251E-6803-4A4D-A66B-6970A5A79C87}" type="pres">
      <dgm:prSet presAssocID="{ADCB6982-F9C0-4D36-B1B8-A3800EA35FCC}" presName="node" presStyleLbl="node1" presStyleIdx="4" presStyleCnt="6">
        <dgm:presLayoutVars>
          <dgm:bulletEnabled val="1"/>
        </dgm:presLayoutVars>
      </dgm:prSet>
      <dgm:spPr/>
    </dgm:pt>
    <dgm:pt modelId="{F4917970-36F9-4F9B-83DF-2C10EF59FCB7}" type="pres">
      <dgm:prSet presAssocID="{532F8540-EE31-4EF4-B838-8477F57AA633}" presName="sibTrans" presStyleCnt="0"/>
      <dgm:spPr/>
    </dgm:pt>
    <dgm:pt modelId="{7604F486-A70B-47EC-B122-C851D38A0145}" type="pres">
      <dgm:prSet presAssocID="{FECFA87A-A976-4A1A-B6F2-18BDA86E4059}" presName="node" presStyleLbl="node1" presStyleIdx="5" presStyleCnt="6">
        <dgm:presLayoutVars>
          <dgm:bulletEnabled val="1"/>
        </dgm:presLayoutVars>
      </dgm:prSet>
      <dgm:spPr/>
    </dgm:pt>
  </dgm:ptLst>
  <dgm:cxnLst>
    <dgm:cxn modelId="{C3799121-3FF0-4AB0-B262-8D1E391414B4}" srcId="{E2EDD46B-E92E-43D1-BABF-00A3F1D14875}" destId="{AA9E8A88-8470-46B5-8A44-D3B112542A46}" srcOrd="0" destOrd="0" parTransId="{7574FEDB-7D2E-47CA-82BF-8CD2A705CD9F}" sibTransId="{038DE60A-59AB-4951-A432-88BC4B8CA017}"/>
    <dgm:cxn modelId="{382F743E-8F47-41EE-AD95-912423AF9B54}" type="presOf" srcId="{FECFA87A-A976-4A1A-B6F2-18BDA86E4059}" destId="{7604F486-A70B-47EC-B122-C851D38A0145}" srcOrd="0" destOrd="0" presId="urn:microsoft.com/office/officeart/2005/8/layout/default"/>
    <dgm:cxn modelId="{94EE3C49-27A8-489F-BC47-428C0228025F}" srcId="{E2EDD46B-E92E-43D1-BABF-00A3F1D14875}" destId="{C0233731-C2AC-414E-AA85-F0C4AC9ACA4D}" srcOrd="2" destOrd="0" parTransId="{1765F0A1-7743-4B51-B967-10A1CD4E0BD0}" sibTransId="{87D5C35C-F1DC-4EBA-9D76-9C77B46995ED}"/>
    <dgm:cxn modelId="{52A9D571-5F31-42FA-85CC-AAF296BAB156}" type="presOf" srcId="{228AA70A-6068-4FD3-B0A4-08E25B21A5E6}" destId="{31E7BEEF-4638-4424-92F8-D3DA09142033}" srcOrd="0" destOrd="0" presId="urn:microsoft.com/office/officeart/2005/8/layout/default"/>
    <dgm:cxn modelId="{829AC589-3A1F-4C42-A31E-2803A7E99594}" type="presOf" srcId="{C0233731-C2AC-414E-AA85-F0C4AC9ACA4D}" destId="{67C1BACA-C459-487A-98F0-795DCBCD559D}" srcOrd="0" destOrd="0" presId="urn:microsoft.com/office/officeart/2005/8/layout/default"/>
    <dgm:cxn modelId="{2982FF9D-841E-4FD5-8A46-0967FA537222}" type="presOf" srcId="{AA9E8A88-8470-46B5-8A44-D3B112542A46}" destId="{530246BD-EDDE-4243-8CFD-4469DC717D71}" srcOrd="0" destOrd="0" presId="urn:microsoft.com/office/officeart/2005/8/layout/default"/>
    <dgm:cxn modelId="{473E9E9E-916A-4BF8-BAA2-1DD3F1CBDC9F}" type="presOf" srcId="{E2EDD46B-E92E-43D1-BABF-00A3F1D14875}" destId="{69FA56D3-8F81-45DD-9FF4-D4A556E6C2AF}" srcOrd="0" destOrd="0" presId="urn:microsoft.com/office/officeart/2005/8/layout/default"/>
    <dgm:cxn modelId="{6B6F60A1-65D4-442E-82DF-8680E2F7DD4A}" srcId="{E2EDD46B-E92E-43D1-BABF-00A3F1D14875}" destId="{ADCB6982-F9C0-4D36-B1B8-A3800EA35FCC}" srcOrd="4" destOrd="0" parTransId="{0DE46E23-48AC-4098-944C-CB6D11FC2C74}" sibTransId="{532F8540-EE31-4EF4-B838-8477F57AA633}"/>
    <dgm:cxn modelId="{70F1BAA4-3340-4578-A866-7227B5764B9D}" type="presOf" srcId="{ADCB6982-F9C0-4D36-B1B8-A3800EA35FCC}" destId="{61B7251E-6803-4A4D-A66B-6970A5A79C87}" srcOrd="0" destOrd="0" presId="urn:microsoft.com/office/officeart/2005/8/layout/default"/>
    <dgm:cxn modelId="{BADB5CBA-2A34-484F-8B55-273B6951079A}" srcId="{E2EDD46B-E92E-43D1-BABF-00A3F1D14875}" destId="{FECFA87A-A976-4A1A-B6F2-18BDA86E4059}" srcOrd="5" destOrd="0" parTransId="{7B867ED3-F486-4BB9-B55D-B9F4B483FD14}" sibTransId="{123298D1-3B7B-4E23-8E4D-362625AAD9D1}"/>
    <dgm:cxn modelId="{56519CC1-D9F3-49C9-BCA6-9EE380B64D9F}" type="presOf" srcId="{408275E8-4F6C-46B5-828E-7D651AED89A1}" destId="{EF15C20B-1C8F-4AEA-AA1B-F9751DBE3A0F}" srcOrd="0" destOrd="0" presId="urn:microsoft.com/office/officeart/2005/8/layout/default"/>
    <dgm:cxn modelId="{F16FBCF6-CB8D-4347-BD0C-5CDFB120200A}" srcId="{E2EDD46B-E92E-43D1-BABF-00A3F1D14875}" destId="{408275E8-4F6C-46B5-828E-7D651AED89A1}" srcOrd="1" destOrd="0" parTransId="{41B30107-66C7-4218-858D-16E7EFE54BD9}" sibTransId="{576C88EE-9A17-4355-AB03-39A0BF9EF368}"/>
    <dgm:cxn modelId="{B673C8FB-92DF-414C-B6FD-5A5339DDA448}" srcId="{E2EDD46B-E92E-43D1-BABF-00A3F1D14875}" destId="{228AA70A-6068-4FD3-B0A4-08E25B21A5E6}" srcOrd="3" destOrd="0" parTransId="{33889253-D80A-431F-8E9B-AD6388FB24C6}" sibTransId="{2A9391A2-6BD9-4509-B54F-BA24D48A680C}"/>
    <dgm:cxn modelId="{C5C3B01C-C375-4C04-B608-9241B1B77390}" type="presParOf" srcId="{69FA56D3-8F81-45DD-9FF4-D4A556E6C2AF}" destId="{530246BD-EDDE-4243-8CFD-4469DC717D71}" srcOrd="0" destOrd="0" presId="urn:microsoft.com/office/officeart/2005/8/layout/default"/>
    <dgm:cxn modelId="{6510AAE1-4184-442B-9165-A27583DF3140}" type="presParOf" srcId="{69FA56D3-8F81-45DD-9FF4-D4A556E6C2AF}" destId="{8E0E278E-61BA-49C1-A1F8-F1E5B9171EC3}" srcOrd="1" destOrd="0" presId="urn:microsoft.com/office/officeart/2005/8/layout/default"/>
    <dgm:cxn modelId="{DCFEF0AC-6238-4B63-AB26-6E406E8E98D6}" type="presParOf" srcId="{69FA56D3-8F81-45DD-9FF4-D4A556E6C2AF}" destId="{EF15C20B-1C8F-4AEA-AA1B-F9751DBE3A0F}" srcOrd="2" destOrd="0" presId="urn:microsoft.com/office/officeart/2005/8/layout/default"/>
    <dgm:cxn modelId="{A03C2152-37A8-4BB7-832D-FEB9D64A1A9C}" type="presParOf" srcId="{69FA56D3-8F81-45DD-9FF4-D4A556E6C2AF}" destId="{106E81C1-2A6B-479B-A0DF-B4904D08D0CD}" srcOrd="3" destOrd="0" presId="urn:microsoft.com/office/officeart/2005/8/layout/default"/>
    <dgm:cxn modelId="{4C06099F-F249-43B2-93B6-E60273F364BB}" type="presParOf" srcId="{69FA56D3-8F81-45DD-9FF4-D4A556E6C2AF}" destId="{67C1BACA-C459-487A-98F0-795DCBCD559D}" srcOrd="4" destOrd="0" presId="urn:microsoft.com/office/officeart/2005/8/layout/default"/>
    <dgm:cxn modelId="{468EA768-EDE0-42E2-8762-2739DD1835F9}" type="presParOf" srcId="{69FA56D3-8F81-45DD-9FF4-D4A556E6C2AF}" destId="{55BE5F80-FF98-4E1F-9D13-435DFEB7E271}" srcOrd="5" destOrd="0" presId="urn:microsoft.com/office/officeart/2005/8/layout/default"/>
    <dgm:cxn modelId="{B0209606-36E7-4F42-8C8C-CF58A969AC4B}" type="presParOf" srcId="{69FA56D3-8F81-45DD-9FF4-D4A556E6C2AF}" destId="{31E7BEEF-4638-4424-92F8-D3DA09142033}" srcOrd="6" destOrd="0" presId="urn:microsoft.com/office/officeart/2005/8/layout/default"/>
    <dgm:cxn modelId="{010DDBCB-F0B7-4E95-B0F1-66239388D334}" type="presParOf" srcId="{69FA56D3-8F81-45DD-9FF4-D4A556E6C2AF}" destId="{91A3F15D-F33D-45B2-8DD3-380A4CEE86D9}" srcOrd="7" destOrd="0" presId="urn:microsoft.com/office/officeart/2005/8/layout/default"/>
    <dgm:cxn modelId="{E1C0642A-A7DD-4F31-A7E1-18147C0179F3}" type="presParOf" srcId="{69FA56D3-8F81-45DD-9FF4-D4A556E6C2AF}" destId="{61B7251E-6803-4A4D-A66B-6970A5A79C87}" srcOrd="8" destOrd="0" presId="urn:microsoft.com/office/officeart/2005/8/layout/default"/>
    <dgm:cxn modelId="{86D27039-7FD3-4C7B-ABEB-DC264402FDF2}" type="presParOf" srcId="{69FA56D3-8F81-45DD-9FF4-D4A556E6C2AF}" destId="{F4917970-36F9-4F9B-83DF-2C10EF59FCB7}" srcOrd="9" destOrd="0" presId="urn:microsoft.com/office/officeart/2005/8/layout/default"/>
    <dgm:cxn modelId="{F300F016-4442-499A-9622-80237E432867}" type="presParOf" srcId="{69FA56D3-8F81-45DD-9FF4-D4A556E6C2AF}" destId="{7604F486-A70B-47EC-B122-C851D38A014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246BD-EDDE-4243-8CFD-4469DC717D71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Abhaya Libre Medium" panose="02000603000000000000" pitchFamily="2" charset="0"/>
              <a:cs typeface="Abhaya Libre Medium" panose="02000603000000000000" pitchFamily="2" charset="0"/>
            </a:rPr>
            <a:t>Secured API invocation </a:t>
          </a:r>
          <a:r>
            <a:rPr lang="en-IN" sz="2000" b="1" kern="1200" dirty="0"/>
            <a:t>- </a:t>
          </a:r>
          <a:r>
            <a:rPr lang="en-US" sz="2000" b="1" kern="1200" dirty="0"/>
            <a:t>W</a:t>
          </a:r>
          <a:r>
            <a:rPr lang="en-US" sz="2000" kern="1200" dirty="0"/>
            <a:t>ith comprehensive support of OAuth2, OpenID Connect, and </a:t>
          </a:r>
          <a:r>
            <a:rPr lang="en-US" sz="2000" kern="1200" dirty="0" err="1"/>
            <a:t>eIDAS</a:t>
          </a:r>
          <a:r>
            <a:rPr lang="en-US" sz="2000" kern="1200" dirty="0"/>
            <a:t> certificate validation.</a:t>
          </a:r>
        </a:p>
      </dsp:txBody>
      <dsp:txXfrm>
        <a:off x="377190" y="3160"/>
        <a:ext cx="2907506" cy="1744503"/>
      </dsp:txXfrm>
    </dsp:sp>
    <dsp:sp modelId="{EF15C20B-1C8F-4AEA-AA1B-F9751DBE3A0F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>
              <a:latin typeface="Abhaya Libre Medium" panose="02000603000000000000" pitchFamily="2" charset="0"/>
              <a:cs typeface="Abhaya Libre Medium" panose="02000603000000000000" pitchFamily="2" charset="0"/>
            </a:rPr>
            <a:t>Predefined API templates </a:t>
          </a:r>
          <a:r>
            <a:rPr lang="en-IN" sz="1900" b="1" kern="1200" dirty="0"/>
            <a:t>- </a:t>
          </a:r>
          <a:r>
            <a:rPr lang="en-US" sz="1900" b="1" kern="1200" dirty="0"/>
            <a:t>T</a:t>
          </a:r>
          <a:r>
            <a:rPr lang="en-US" sz="1900" kern="1200" dirty="0"/>
            <a:t>hat support Open Banking UK, The Berlin Group, and Consumer Data Standards Australia API specifications.</a:t>
          </a:r>
        </a:p>
      </dsp:txBody>
      <dsp:txXfrm>
        <a:off x="3575446" y="3160"/>
        <a:ext cx="2907506" cy="1744503"/>
      </dsp:txXfrm>
    </dsp:sp>
    <dsp:sp modelId="{67C1BACA-C459-487A-98F0-795DCBCD559D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>
              <a:latin typeface="Abhaya Libre Medium" panose="02000603000000000000" pitchFamily="2" charset="0"/>
              <a:cs typeface="Abhaya Libre Medium" panose="02000603000000000000" pitchFamily="2" charset="0"/>
            </a:rPr>
            <a:t>Comprehensive security capabilities </a:t>
          </a:r>
          <a:r>
            <a:rPr lang="en-IN" sz="1900" b="1" kern="1200" dirty="0"/>
            <a:t>- </a:t>
          </a:r>
          <a:r>
            <a:rPr lang="en-US" sz="1900" b="1" kern="1200" dirty="0"/>
            <a:t>S</a:t>
          </a:r>
          <a:r>
            <a:rPr lang="en-US" sz="1900" kern="1200" dirty="0"/>
            <a:t>uch as Strong Customer Authentication with Fraud Detection and Consent Management.</a:t>
          </a:r>
        </a:p>
      </dsp:txBody>
      <dsp:txXfrm>
        <a:off x="6773703" y="3160"/>
        <a:ext cx="2907506" cy="1744503"/>
      </dsp:txXfrm>
    </dsp:sp>
    <dsp:sp modelId="{31E7BEEF-4638-4424-92F8-D3DA09142033}">
      <dsp:nvSpPr>
        <dsp:cNvPr id="0" name=""/>
        <dsp:cNvSpPr/>
      </dsp:nvSpPr>
      <dsp:spPr>
        <a:xfrm>
          <a:off x="377190" y="2038415"/>
          <a:ext cx="2907506" cy="1744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>
              <a:latin typeface="Abhaya Libre Medium" panose="02000603000000000000" pitchFamily="2" charset="0"/>
              <a:cs typeface="Abhaya Libre Medium" panose="02000603000000000000" pitchFamily="2" charset="0"/>
            </a:rPr>
            <a:t>Easily Pluggable </a:t>
          </a:r>
          <a:r>
            <a:rPr lang="en-IN" sz="1900" b="1" kern="1200" dirty="0"/>
            <a:t>- </a:t>
          </a:r>
          <a:r>
            <a:rPr lang="en-US" sz="1900" b="1" kern="1200" dirty="0"/>
            <a:t>E</a:t>
          </a:r>
          <a:r>
            <a:rPr lang="en-US" sz="1900" kern="1200" dirty="0"/>
            <a:t>asy integration with core banking systems.</a:t>
          </a:r>
        </a:p>
      </dsp:txBody>
      <dsp:txXfrm>
        <a:off x="377190" y="2038415"/>
        <a:ext cx="2907506" cy="1744503"/>
      </dsp:txXfrm>
    </dsp:sp>
    <dsp:sp modelId="{61B7251E-6803-4A4D-A66B-6970A5A79C87}">
      <dsp:nvSpPr>
        <dsp:cNvPr id="0" name=""/>
        <dsp:cNvSpPr/>
      </dsp:nvSpPr>
      <dsp:spPr>
        <a:xfrm>
          <a:off x="3575446" y="2038415"/>
          <a:ext cx="2907506" cy="17445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>
              <a:latin typeface="Abhaya Libre Medium" panose="02000603000000000000" pitchFamily="2" charset="0"/>
              <a:cs typeface="Abhaya Libre Medium" panose="02000603000000000000" pitchFamily="2" charset="0"/>
            </a:rPr>
            <a:t>Third Party Provider Onboarding </a:t>
          </a:r>
          <a:r>
            <a:rPr lang="en-IN" sz="1900" b="1" kern="1200" dirty="0"/>
            <a:t>- </a:t>
          </a:r>
          <a:r>
            <a:rPr lang="en-US" sz="1900" b="1" kern="1200" dirty="0"/>
            <a:t>A</a:t>
          </a:r>
          <a:r>
            <a:rPr lang="en-US" sz="1900" kern="1200" dirty="0"/>
            <a:t> thorough verification before connecting Third Party Providers with the banks.</a:t>
          </a:r>
        </a:p>
      </dsp:txBody>
      <dsp:txXfrm>
        <a:off x="3575446" y="2038415"/>
        <a:ext cx="2907506" cy="1744503"/>
      </dsp:txXfrm>
    </dsp:sp>
    <dsp:sp modelId="{7604F486-A70B-47EC-B122-C851D38A0145}">
      <dsp:nvSpPr>
        <dsp:cNvPr id="0" name=""/>
        <dsp:cNvSpPr/>
      </dsp:nvSpPr>
      <dsp:spPr>
        <a:xfrm>
          <a:off x="6773703" y="2038415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Abhaya Libre Medium" panose="02000603000000000000" pitchFamily="2" charset="0"/>
              <a:cs typeface="Abhaya Libre Medium" panose="02000603000000000000" pitchFamily="2" charset="0"/>
            </a:rPr>
            <a:t>API analytics and Transaction Risk Analysis </a:t>
          </a:r>
          <a:r>
            <a:rPr lang="en-US" sz="1900" b="1" kern="1200" dirty="0"/>
            <a:t>- D</a:t>
          </a:r>
          <a:r>
            <a:rPr lang="en-US" sz="1900" kern="1200" dirty="0"/>
            <a:t>ashboards for trend analysis and alerting incidents.</a:t>
          </a:r>
        </a:p>
      </dsp:txBody>
      <dsp:txXfrm>
        <a:off x="6773703" y="2038415"/>
        <a:ext cx="2907506" cy="1744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Paleetu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Assignment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(22-10-2021)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By v Venkata </a:t>
            </a:r>
            <a:r>
              <a:rPr lang="en-US" sz="1500" dirty="0" err="1"/>
              <a:t>sree</a:t>
            </a:r>
            <a:r>
              <a:rPr lang="en-US" sz="1500" dirty="0"/>
              <a:t> harsha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CONTENTS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51A7C-9085-43E1-B9D8-6535F98C0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2619" y="1930856"/>
            <a:ext cx="7857568" cy="37608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About API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About Open Banking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Understanding Of WSO2 Open Banking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Choreo (Low-Code Platform)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Comparison Of WEM With Choreo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6AD23-4910-4F15-BBD1-85682FA7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en-US" sz="4300"/>
              <a:t>API (Application Package Interface)</a:t>
            </a:r>
            <a:endParaRPr lang="en-IN" sz="4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CCCE6-BD2E-4323-901F-62EFAB944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253767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APIs are a set of functions and procedures that allow for the creation of applications that access data and features of other applications, services, or operating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Good APIs make it easier to develop a computer program by providing all the building blocks, which are then put together by the programmer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API is not the database or even the server; it’s the code that governs the access point(s) for the server</a:t>
            </a:r>
            <a:endParaRPr lang="en-IN" dirty="0"/>
          </a:p>
        </p:txBody>
      </p:sp>
      <p:pic>
        <p:nvPicPr>
          <p:cNvPr id="5" name="Picture 4" descr="API Detailed Diagram&#10;&#10;">
            <a:extLst>
              <a:ext uri="{FF2B5EF4-FFF2-40B4-BE49-F238E27FC236}">
                <a16:creationId xmlns:a16="http://schemas.microsoft.com/office/drawing/2014/main" id="{C8953FE5-838F-45B9-AAEA-682DB717A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8" y="3315543"/>
            <a:ext cx="11093701" cy="230194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09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D5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62777-7224-41E6-BE6D-7B167A3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OPEN BANKING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AD22887-C5D7-44F0-B048-7593FC152F0E}"/>
              </a:ext>
            </a:extLst>
          </p:cNvPr>
          <p:cNvSpPr txBox="1"/>
          <p:nvPr/>
        </p:nvSpPr>
        <p:spPr>
          <a:xfrm>
            <a:off x="270794" y="3032285"/>
            <a:ext cx="3518362" cy="382571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Ø"/>
            </a:pPr>
            <a:r>
              <a:rPr lang="en-US" sz="1400" dirty="0">
                <a:solidFill>
                  <a:srgbClr val="FFFFFF"/>
                </a:solidFill>
                <a:latin typeface="Abhaya Libre ExtraBold" panose="02000803000000000000" pitchFamily="2" charset="0"/>
                <a:cs typeface="Abhaya Libre ExtraBold" panose="02000803000000000000" pitchFamily="2" charset="0"/>
              </a:rPr>
              <a:t>Open banking, also known as open bank data, is a banking practice that allows third-party financial service providers to access consumer banking, transaction, and other data from banks through APIs.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400" dirty="0">
              <a:solidFill>
                <a:srgbClr val="FFFFFF"/>
              </a:solidFill>
              <a:latin typeface="Abhaya Libre ExtraBold" panose="02000803000000000000" pitchFamily="2" charset="0"/>
              <a:cs typeface="Abhaya Libre ExtraBold" panose="02000803000000000000" pitchFamily="2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Ø"/>
            </a:pPr>
            <a:r>
              <a:rPr lang="en-US" sz="1400" dirty="0">
                <a:solidFill>
                  <a:srgbClr val="FFFFFF"/>
                </a:solidFill>
                <a:latin typeface="Abhaya Libre ExtraBold" panose="02000803000000000000" pitchFamily="2" charset="0"/>
                <a:cs typeface="Abhaya Libre ExtraBold" panose="02000803000000000000" pitchFamily="2" charset="0"/>
              </a:rPr>
              <a:t>Open banking allows consumers, financial institutions, and third-party service providers to use the network of accounts and data across institutions. Customers must agree to share their data by checking a box next to the 'terms of service' screen on the app. APIs of third-party providers can get the access to the customer data.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Ø"/>
            </a:pPr>
            <a:endParaRPr lang="en-US" sz="1400" dirty="0">
              <a:solidFill>
                <a:srgbClr val="FFFFFF"/>
              </a:solidFill>
              <a:latin typeface="Abhaya Libre ExtraBold" panose="02000803000000000000" pitchFamily="2" charset="0"/>
              <a:cs typeface="Abhaya Libre ExtraBold" panose="02000803000000000000" pitchFamily="2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Ø"/>
            </a:pPr>
            <a:r>
              <a:rPr lang="en-US" sz="1400" dirty="0">
                <a:solidFill>
                  <a:srgbClr val="FFFFFF"/>
                </a:solidFill>
                <a:latin typeface="Abhaya Libre ExtraBold" panose="02000803000000000000" pitchFamily="2" charset="0"/>
                <a:cs typeface="Abhaya Libre ExtraBold" panose="02000803000000000000" pitchFamily="2" charset="0"/>
              </a:rPr>
              <a:t>Examples of third-party service providers are: Yolt , Transfer Wise, Clear Score, 9 Spokes, Bottom line, Credit Ladder etc…</a:t>
            </a: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1045CEA1-1DFB-456F-844A-CC69935CF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"/>
          <a:stretch/>
        </p:blipFill>
        <p:spPr>
          <a:xfrm rot="21600000">
            <a:off x="4143281" y="1268360"/>
            <a:ext cx="8055901" cy="45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F9B88-4D99-4FE8-AAB3-E6ADF773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/>
              <a:t>WSO2 BANKING SOFTWARE</a:t>
            </a:r>
            <a:endParaRPr lang="en-IN"/>
          </a:p>
        </p:txBody>
      </p:sp>
      <p:pic>
        <p:nvPicPr>
          <p:cNvPr id="6" name="Picture 5" descr="Stock exchange numbers">
            <a:extLst>
              <a:ext uri="{FF2B5EF4-FFF2-40B4-BE49-F238E27FC236}">
                <a16:creationId xmlns:a16="http://schemas.microsoft.com/office/drawing/2014/main" id="{56AF53D8-D55A-441E-870F-DEC2785FE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49" r="26988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34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">
            <a:extLst>
              <a:ext uri="{FF2B5EF4-FFF2-40B4-BE49-F238E27FC236}">
                <a16:creationId xmlns:a16="http://schemas.microsoft.com/office/drawing/2014/main" id="{3EA14CF4-55F6-48A3-8C8A-909DB18864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72074" y="2108201"/>
            <a:ext cx="5983606" cy="3760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Open banking is 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established trend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 the banking industry 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Beyond compliance, it enables banks to deliver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personalized experiences faster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 new higher-value revenue streams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cut costs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WSO2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helps banks to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secure ongoing compliance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quickly explore commercial open banking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ahead of the competition 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930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6409C-3389-4001-A1C6-A9BB1F31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575" y="107384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Functionalities Of WSO2</a:t>
            </a:r>
            <a:br>
              <a:rPr lang="en-IN" b="1" dirty="0"/>
            </a:b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7B93B5-F5B2-4B32-8225-A4816E9E0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89673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9102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F7A2E-865D-49D0-8DD3-6AA44BB7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/>
              <a:t>Choreo (Low-Code Platform)</a:t>
            </a:r>
            <a:endParaRPr lang="en-IN" sz="36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ontent Placeholder 2">
            <a:extLst>
              <a:ext uri="{FF2B5EF4-FFF2-40B4-BE49-F238E27FC236}">
                <a16:creationId xmlns:a16="http://schemas.microsoft.com/office/drawing/2014/main" id="{0F1E8CD3-ECDD-47B2-ADBD-902266B16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Choreo is a digital innovation platform that allows you to develop, deploy, and manage cloud-native applications at scale. Its AI-assisted, low-code application development environment simplifies creating services, managing APIs, and building integrations while ensuring best practices and secure coding guidelines.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/>
              <a:t>Core Benefits are: Integration Creation, Microservice Building, API Management, Run Professional DevOps, Build an API Marketplace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/>
              <a:t> It </a:t>
            </a:r>
            <a:r>
              <a:rPr lang="en-US"/>
              <a:t>deeply traces your executions from the code statement level to the machine it runs in. It presents all observability data and logs aligned in the same timeline, with end-to-end flame graphs providing all you need to troubleshoot your applications.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13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8BF5-5A5D-4D42-854C-11582C7E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Comparison Of WEM &amp; Choreo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2D6449-458C-4194-8F56-0B0228CA2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493882"/>
              </p:ext>
            </p:extLst>
          </p:nvPr>
        </p:nvGraphicFramePr>
        <p:xfrm>
          <a:off x="1096963" y="2108200"/>
          <a:ext cx="10058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25936131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154470660"/>
                    </a:ext>
                  </a:extLst>
                </a:gridCol>
              </a:tblGrid>
              <a:tr h="3524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CHOREO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628097"/>
                  </a:ext>
                </a:extLst>
              </a:tr>
              <a:tr h="3524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UI is normal and decent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UI is Attractive &amp; 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50295"/>
                  </a:ext>
                </a:extLst>
              </a:tr>
              <a:tr h="6083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Having Less API Integrations compared to </a:t>
                      </a:r>
                      <a:r>
                        <a:rPr lang="en-IN" dirty="0" err="1"/>
                        <a:t>choreo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Having good number of API Integrations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54061"/>
                  </a:ext>
                </a:extLst>
              </a:tr>
              <a:tr h="3524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Doesn't have Smart Code Assistance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Smart Code Assistance is integrated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655556"/>
                  </a:ext>
                </a:extLst>
              </a:tr>
              <a:tr h="86909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Doesn’t have Anomaly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Anomaly Detection is present which helps in tracking of transfer of data ( Throughput &amp; Latency)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74419"/>
                  </a:ext>
                </a:extLst>
              </a:tr>
              <a:tr h="6083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Less Support compare to </a:t>
                      </a:r>
                      <a:r>
                        <a:rPr lang="en-IN" dirty="0" err="1"/>
                        <a:t>choreo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Having good support and good platform partners compared to WEM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36827"/>
                  </a:ext>
                </a:extLst>
              </a:tr>
              <a:tr h="6083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Kubernetes is not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Kubernetes is supported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7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57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00D13-A361-4476-A5B0-8FB26FC5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Thankyou 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5921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{2B92B12B-7A35-4B5B-99DC-2D5CC97D5E87}tf11429527_win32</Template>
  <TotalTime>182</TotalTime>
  <Words>598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Abhaya Libre ExtraBold</vt:lpstr>
      <vt:lpstr>Abhaya Libre Medium</vt:lpstr>
      <vt:lpstr>Arial</vt:lpstr>
      <vt:lpstr>Bookman Old Style</vt:lpstr>
      <vt:lpstr>Calibri</vt:lpstr>
      <vt:lpstr>Franklin Gothic Book</vt:lpstr>
      <vt:lpstr>Wingdings</vt:lpstr>
      <vt:lpstr>1_RetrospectVTI</vt:lpstr>
      <vt:lpstr>Paleetu Assignment (22-10-2021)</vt:lpstr>
      <vt:lpstr>CONTENTS </vt:lpstr>
      <vt:lpstr>API (Application Package Interface)</vt:lpstr>
      <vt:lpstr>OPEN BANKING</vt:lpstr>
      <vt:lpstr>WSO2 BANKING SOFTWARE</vt:lpstr>
      <vt:lpstr>Functionalities Of WSO2 </vt:lpstr>
      <vt:lpstr>Choreo (Low-Code Platform)</vt:lpstr>
      <vt:lpstr>Comparison Of WEM &amp; Choreo</vt:lpstr>
      <vt:lpstr>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Paleetu Assignment (22-10-2021)</dc:title>
  <dc:creator>harsha vallamkonda</dc:creator>
  <cp:lastModifiedBy>harsha vallamkonda</cp:lastModifiedBy>
  <cp:revision>5</cp:revision>
  <dcterms:created xsi:type="dcterms:W3CDTF">2021-10-22T07:19:28Z</dcterms:created>
  <dcterms:modified xsi:type="dcterms:W3CDTF">2021-10-22T10:21:59Z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