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62" r:id="rId4"/>
    <p:sldId id="265" r:id="rId5"/>
    <p:sldId id="266" r:id="rId6"/>
    <p:sldId id="258" r:id="rId7"/>
    <p:sldId id="257" r:id="rId8"/>
    <p:sldId id="259" r:id="rId9"/>
    <p:sldId id="260" r:id="rId10"/>
    <p:sldId id="261" r:id="rId11"/>
    <p:sldId id="263" r:id="rId12"/>
    <p:sldId id="264" r:id="rId1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87" d="100"/>
          <a:sy n="187" d="100"/>
        </p:scale>
        <p:origin x="-3160" y="-140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3C41C-A487-0C45-A261-16903102544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URL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3C41C-A487-0C45-A261-16903102544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URL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3C41C-A487-0C45-A261-16903102544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URL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51426"/>
            <a:ext cx="4038600" cy="317339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51426"/>
            <a:ext cx="4038600" cy="317339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3C41C-A487-0C45-A261-16903102544D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URL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1397255"/>
            <a:ext cx="4040188" cy="43620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199" y="1989969"/>
            <a:ext cx="4040188" cy="26940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397255"/>
            <a:ext cx="4041775" cy="43620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989969"/>
            <a:ext cx="4041775" cy="26940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3C41C-A487-0C45-A261-16903102544D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URL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3C41C-A487-0C45-A261-16903102544D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URL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3C41C-A487-0C45-A261-16903102544D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URL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79122"/>
            <a:ext cx="3008313" cy="77736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679122"/>
            <a:ext cx="5111750" cy="391550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609519"/>
            <a:ext cx="3008313" cy="298510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3C41C-A487-0C45-A261-16903102544D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URL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858517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717648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283570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3.png"/><Relationship Id="rId11" Type="http://schemas.openxmlformats.org/officeDocument/2006/relationships/image" Target="../media/image2.png"/><Relationship Id="rId10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702644"/>
            <a:ext cx="8229600" cy="6440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10179"/>
            <a:ext cx="8229600" cy="29844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63C41C-A487-0C45-A261-16903102544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URL</a:t>
            </a:r>
            <a:endParaRPr lang="en-US" dirty="0"/>
          </a:p>
        </p:txBody>
      </p:sp>
      <p:pic>
        <p:nvPicPr>
          <p:cNvPr id="7" name="Picture 6" descr="MD-flag-background-ppt.png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571500"/>
          </a:xfrm>
          <a:prstGeom prst="rect">
            <a:avLst/>
          </a:prstGeom>
        </p:spPr>
      </p:pic>
      <p:pic>
        <p:nvPicPr>
          <p:cNvPr id="8" name="Picture 7" descr="UMBC-primary-logo-CMYK-on-black.png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287" y="86177"/>
            <a:ext cx="1749252" cy="402989"/>
          </a:xfrm>
          <a:prstGeom prst="rect">
            <a:avLst/>
          </a:prstGeom>
        </p:spPr>
      </p:pic>
      <p:pic>
        <p:nvPicPr>
          <p:cNvPr id="10" name="Picture 9" descr="corner-element.png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9918" y="3901058"/>
            <a:ext cx="1224081" cy="1242442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altLang="en-US" sz="4000" b="1" dirty="0"/>
              <a:t>DATA 602 Final Project</a:t>
            </a:r>
            <a:br>
              <a:rPr lang="en-IN" altLang="en-US" sz="4000" b="1" dirty="0"/>
            </a:br>
            <a:r>
              <a:rPr lang="en-IN" altLang="en-US" sz="4000" b="1" dirty="0"/>
              <a:t>Housing Affordability Data System</a:t>
            </a:r>
            <a:endParaRPr lang="en-IN" altLang="en-US" sz="4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altLang="en-US" sz="2400"/>
              <a:t>Submitted by: Mohan Brahma Harsha Vanga</a:t>
            </a:r>
            <a:endParaRPr lang="en-IN" altLang="en-US" sz="2400"/>
          </a:p>
          <a:p>
            <a:r>
              <a:rPr lang="en-US" sz="2400" dirty="0">
                <a:sym typeface="+mn-ea"/>
              </a:rPr>
              <a:t>Presented </a:t>
            </a:r>
            <a:r>
              <a:rPr lang="en-IN" altLang="en-US" sz="2400" dirty="0">
                <a:sym typeface="+mn-ea"/>
              </a:rPr>
              <a:t>T</a:t>
            </a:r>
            <a:r>
              <a:rPr lang="en-US" sz="2400" dirty="0">
                <a:sym typeface="+mn-ea"/>
              </a:rPr>
              <a:t>o: Christopher McGraw</a:t>
            </a:r>
            <a:endParaRPr lang="en-IN" altLang="en-US"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IN" altLang="en-US" sz="3200" b="1"/>
              <a:t>Conclusion</a:t>
            </a:r>
            <a:endParaRPr lang="en-IN" altLang="en-US" sz="3200" b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51610"/>
            <a:ext cx="8237855" cy="3157855"/>
          </a:xfrm>
        </p:spPr>
        <p:txBody>
          <a:bodyPr/>
          <a:p>
            <a:r>
              <a:rPr lang="en-IN" altLang="en-US" sz="1800"/>
              <a:t>Every model worked really well with good results except the Decision Tree.</a:t>
            </a:r>
            <a:endParaRPr lang="en-IN" altLang="en-US" sz="1800"/>
          </a:p>
          <a:p>
            <a:r>
              <a:rPr lang="en-IN" altLang="en-US" sz="1800"/>
              <a:t>We used Regularization to improve the results of Logistic Regression, but the results were not as expected.</a:t>
            </a:r>
            <a:endParaRPr lang="en-IN" altLang="en-US" sz="1800"/>
          </a:p>
          <a:p>
            <a:r>
              <a:rPr lang="en-IN" altLang="en-US" sz="1800"/>
              <a:t>There were multiple models which gave out the best results in terms of f1-scores and recall scores, particularly the Logistic Regression with regularization, support vector machine and random forest.</a:t>
            </a:r>
            <a:endParaRPr lang="en-IN" altLang="en-US" sz="1800"/>
          </a:p>
          <a:p>
            <a:r>
              <a:rPr lang="en-IN" altLang="en-US" sz="1800"/>
              <a:t>The highest macro avg recall we achieved was 98%.</a:t>
            </a:r>
            <a:endParaRPr lang="en-IN" altLang="en-US" sz="1800"/>
          </a:p>
          <a:p>
            <a:r>
              <a:rPr lang="en-IN" altLang="en-US" sz="1800"/>
              <a:t>I would go ahead with the random forest classifier.</a:t>
            </a:r>
            <a:endParaRPr lang="en-IN" altLang="en-US" sz="1800"/>
          </a:p>
          <a:p>
            <a:endParaRPr lang="en-IN" altLang="en-US"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2945"/>
            <a:ext cx="8229600" cy="2766695"/>
          </a:xfrm>
        </p:spPr>
        <p:txBody>
          <a:bodyPr>
            <a:normAutofit fontScale="90000"/>
          </a:bodyPr>
          <a:p>
            <a:br>
              <a:rPr lang="en-IN" altLang="en-US" sz="3200" b="1"/>
            </a:br>
            <a:br>
              <a:rPr lang="en-IN" altLang="en-US" sz="3200" b="1"/>
            </a:br>
            <a:br>
              <a:rPr lang="en-IN" altLang="en-US" sz="3200" b="1"/>
            </a:br>
            <a:br>
              <a:rPr lang="en-IN" altLang="en-US" sz="3200" b="1"/>
            </a:br>
            <a:br>
              <a:rPr lang="en-IN" altLang="en-US" sz="3200" b="1"/>
            </a:br>
            <a:endParaRPr lang="en-IN" altLang="en-US" sz="3200" b="1"/>
          </a:p>
        </p:txBody>
      </p:sp>
      <p:sp>
        <p:nvSpPr>
          <p:cNvPr id="5" name="Text Box 4"/>
          <p:cNvSpPr txBox="1"/>
          <p:nvPr/>
        </p:nvSpPr>
        <p:spPr>
          <a:xfrm>
            <a:off x="3521710" y="2365375"/>
            <a:ext cx="2245995" cy="6756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3800"/>
              <a:t>Thank You</a:t>
            </a:r>
            <a:endParaRPr lang="en-IN" altLang="en-US" sz="3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IN" altLang="en-US" sz="3200" b="1"/>
              <a:t>Introduction</a:t>
            </a:r>
            <a:endParaRPr lang="en-IN" altLang="en-US" sz="3200" b="1"/>
          </a:p>
        </p:txBody>
      </p:sp>
      <p:sp>
        <p:nvSpPr>
          <p:cNvPr id="10" name="Content Placeholder 9"/>
          <p:cNvSpPr/>
          <p:nvPr>
            <p:ph sz="half" idx="1"/>
          </p:nvPr>
        </p:nvSpPr>
        <p:spPr/>
        <p:txBody>
          <a:bodyPr/>
          <a:p>
            <a:r>
              <a:rPr lang="en-US" sz="1800"/>
              <a:t>Shelter is </a:t>
            </a:r>
            <a:r>
              <a:rPr lang="en-IN" altLang="en-US" sz="1800"/>
              <a:t>the</a:t>
            </a:r>
            <a:r>
              <a:rPr lang="en-US" sz="1800"/>
              <a:t> basic need for human life where not everyone can afford it. Based on the housing affordability of the people the governments need to work on assisting them.</a:t>
            </a:r>
            <a:endParaRPr lang="en-US" sz="1800"/>
          </a:p>
          <a:p>
            <a:r>
              <a:rPr lang="en-IN" altLang="en-US" sz="1800"/>
              <a:t>The main motivation for this project is to identify whether the government assisted the people in their housing or not.</a:t>
            </a:r>
            <a:endParaRPr lang="en-IN" altLang="en-US" sz="1800"/>
          </a:p>
        </p:txBody>
      </p:sp>
      <p:pic>
        <p:nvPicPr>
          <p:cNvPr id="12" name="Content Placeholder 11" descr="affordable_housing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4765675" y="1451610"/>
            <a:ext cx="3803015" cy="317309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IN" altLang="en-US" sz="3200" b="1"/>
              <a:t>Dataset</a:t>
            </a:r>
            <a:endParaRPr lang="en-IN" altLang="en-US" sz="3200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IN" altLang="en-US" sz="1800"/>
              <a:t>The dataset that I used for this project was taken from HUD User datasets: https://www.huduser.gov/portal/datasets/hads/hads.html, which consists of 64,535 rows and 100 columns.</a:t>
            </a:r>
            <a:endParaRPr lang="en-IN" altLang="en-US" sz="1800"/>
          </a:p>
          <a:p>
            <a:r>
              <a:rPr lang="en-IN" altLang="en-US" sz="1800"/>
              <a:t>The dataset chosen has a lot of information and I believe it has the potential to build a really good machine learning model.</a:t>
            </a:r>
            <a:endParaRPr lang="en-IN" altLang="en-US"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 sz="3200" b="1"/>
              <a:t>ML Classification Algorithms </a:t>
            </a:r>
            <a:endParaRPr lang="en-IN" altLang="en-US" sz="3200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IN" altLang="en-US" sz="2000"/>
              <a:t>Models applied:</a:t>
            </a:r>
            <a:endParaRPr lang="en-IN" altLang="en-US" sz="2000"/>
          </a:p>
          <a:p>
            <a:pPr marL="0" indent="0">
              <a:buNone/>
            </a:pPr>
            <a:r>
              <a:rPr lang="en-IN" altLang="en-US" sz="2000"/>
              <a:t>     </a:t>
            </a:r>
            <a:r>
              <a:rPr lang="en-IN" altLang="en-US" sz="1600"/>
              <a:t>- Logistic Regression</a:t>
            </a:r>
            <a:endParaRPr lang="en-IN" altLang="en-US" sz="1600"/>
          </a:p>
          <a:p>
            <a:pPr marL="0" indent="0">
              <a:buNone/>
            </a:pPr>
            <a:r>
              <a:rPr lang="en-IN" altLang="en-US" sz="1600"/>
              <a:t>      - Regularization</a:t>
            </a:r>
            <a:endParaRPr lang="en-IN" altLang="en-US" sz="1600"/>
          </a:p>
          <a:p>
            <a:pPr marL="0" indent="0">
              <a:buNone/>
            </a:pPr>
            <a:r>
              <a:rPr lang="en-IN" altLang="en-US" sz="1600"/>
              <a:t>      - Decision Tree</a:t>
            </a:r>
            <a:endParaRPr lang="en-IN" altLang="en-US" sz="1600"/>
          </a:p>
          <a:p>
            <a:pPr marL="0" indent="0">
              <a:buNone/>
            </a:pPr>
            <a:r>
              <a:rPr lang="en-IN" altLang="en-US" sz="1600"/>
              <a:t>      - Random Forest</a:t>
            </a:r>
            <a:endParaRPr lang="en-IN" altLang="en-US" sz="1600"/>
          </a:p>
          <a:p>
            <a:pPr marL="0" indent="0">
              <a:buNone/>
            </a:pPr>
            <a:r>
              <a:rPr lang="en-IN" altLang="en-US" sz="1600"/>
              <a:t>      - Support Vector Classifier</a:t>
            </a:r>
            <a:endParaRPr lang="en-IN" altLang="en-US"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IN" altLang="en-US" sz="3200" b="1"/>
              <a:t>Logistic Regression</a:t>
            </a:r>
            <a:r>
              <a:rPr lang="en-IN" altLang="en-US" sz="3555" b="1"/>
              <a:t> </a:t>
            </a:r>
            <a:endParaRPr lang="en-IN" altLang="en-US" sz="3555" b="1"/>
          </a:p>
        </p:txBody>
      </p:sp>
      <p:pic>
        <p:nvPicPr>
          <p:cNvPr id="4" name="Content Placeholder 3" descr="Screenshot (12)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4825365" y="3159760"/>
            <a:ext cx="2421255" cy="1692910"/>
          </a:xfrm>
          <a:prstGeom prst="rect">
            <a:avLst/>
          </a:prstGeom>
        </p:spPr>
      </p:pic>
      <p:pic>
        <p:nvPicPr>
          <p:cNvPr id="5" name="Content Placeholder 4" descr="Screenshot (11)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277620" y="3719830"/>
            <a:ext cx="3136265" cy="104902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457835" y="1712595"/>
            <a:ext cx="822896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 sz="1600"/>
              <a:t>Logistic Regression gave good results with 98 and 99 percent of recall and f1-score respectively. </a:t>
            </a:r>
            <a:endParaRPr lang="en-IN" altLang="en-US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 sz="1600"/>
              <a:t>With less computation time, which stood out as a really good model.</a:t>
            </a:r>
            <a:endParaRPr lang="en-IN" altLang="en-US"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3200" b="1"/>
              <a:t>Regu</a:t>
            </a:r>
            <a:r>
              <a:rPr lang="en-IN" altLang="en-US" sz="3200" b="1"/>
              <a:t>la</a:t>
            </a:r>
            <a:r>
              <a:rPr lang="en-US" sz="3200" b="1"/>
              <a:t>rization</a:t>
            </a:r>
            <a:endParaRPr lang="en-US" sz="3200" b="1"/>
          </a:p>
        </p:txBody>
      </p:sp>
      <p:pic>
        <p:nvPicPr>
          <p:cNvPr id="4" name="Content Placeholder 3" descr="Screenshot (13)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463550" y="3502660"/>
            <a:ext cx="2389505" cy="829310"/>
          </a:xfrm>
          <a:prstGeom prst="rect">
            <a:avLst/>
          </a:prstGeom>
        </p:spPr>
      </p:pic>
      <p:pic>
        <p:nvPicPr>
          <p:cNvPr id="5" name="Content Placeholder 4" descr="Screenshot (14)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013710" y="3010535"/>
            <a:ext cx="2630805" cy="1813560"/>
          </a:xfrm>
          <a:prstGeom prst="rect">
            <a:avLst/>
          </a:prstGeom>
        </p:spPr>
      </p:pic>
      <p:pic>
        <p:nvPicPr>
          <p:cNvPr id="6" name="Picture 5" descr="Screenshot (15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5170" y="3033395"/>
            <a:ext cx="2674620" cy="179070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463550" y="1650365"/>
            <a:ext cx="800544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 sz="1600"/>
              <a:t>After applying the Regularization algorithm, we could not notice any difference in the results .</a:t>
            </a:r>
            <a:endParaRPr lang="en-IN" altLang="en-US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 sz="1600"/>
              <a:t>So, I would say that Logistic Regression worked really well.</a:t>
            </a:r>
            <a:endParaRPr lang="en-IN" altLang="en-US"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3200" b="1"/>
              <a:t>Decision Trees</a:t>
            </a:r>
            <a:endParaRPr lang="en-US" sz="3200" b="1"/>
          </a:p>
        </p:txBody>
      </p:sp>
      <p:pic>
        <p:nvPicPr>
          <p:cNvPr id="5" name="Content Placeholder 4" descr="Screenshot (16)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481455" y="3556635"/>
            <a:ext cx="2589530" cy="889000"/>
          </a:xfrm>
          <a:prstGeom prst="rect">
            <a:avLst/>
          </a:prstGeom>
        </p:spPr>
      </p:pic>
      <p:pic>
        <p:nvPicPr>
          <p:cNvPr id="6" name="Content Placeholder 5" descr="Screenshot (17)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25975" y="2855595"/>
            <a:ext cx="2720975" cy="1904365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457200" y="1430020"/>
            <a:ext cx="822896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/>
              <a:t>I felt Decision Tree Classifier might work well on the data we have based on the way it actually works.</a:t>
            </a:r>
            <a:endParaRPr lang="en-I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/>
              <a:t>I expected some bettre results from this model, but we can say that precision and recall were not better than the ones that we used earlier.</a:t>
            </a:r>
            <a:endParaRPr lang="en-I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3200" b="1"/>
              <a:t>Random Forest</a:t>
            </a:r>
            <a:endParaRPr lang="en-US" sz="3200" b="1"/>
          </a:p>
        </p:txBody>
      </p:sp>
      <p:pic>
        <p:nvPicPr>
          <p:cNvPr id="5" name="Content Placeholder 4" descr="Screenshot (18)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283970" y="3497580"/>
            <a:ext cx="2835275" cy="993775"/>
          </a:xfrm>
          <a:prstGeom prst="rect">
            <a:avLst/>
          </a:prstGeom>
        </p:spPr>
      </p:pic>
      <p:pic>
        <p:nvPicPr>
          <p:cNvPr id="6" name="Content Placeholder 5" descr="Screenshot (19)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32960" y="2832735"/>
            <a:ext cx="2735580" cy="1899285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457200" y="1696085"/>
            <a:ext cx="822769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/>
              <a:t>The performance results that we got from Random Forest model were much better that Decision Trees.</a:t>
            </a:r>
            <a:endParaRPr lang="en-I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/>
              <a:t>We got a macro average accuracy of 99% with the Random Forest.</a:t>
            </a:r>
            <a:endParaRPr lang="en-I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sz="3200" b="1"/>
              <a:t>Support Vector</a:t>
            </a:r>
            <a:endParaRPr lang="en-US" sz="3200" b="1"/>
          </a:p>
        </p:txBody>
      </p:sp>
      <p:pic>
        <p:nvPicPr>
          <p:cNvPr id="5" name="Content Placeholder 4" descr="Screenshot (20)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454150" y="3711575"/>
            <a:ext cx="2956560" cy="1041400"/>
          </a:xfrm>
          <a:prstGeom prst="rect">
            <a:avLst/>
          </a:prstGeom>
        </p:spPr>
      </p:pic>
      <p:pic>
        <p:nvPicPr>
          <p:cNvPr id="6" name="Content Placeholder 5" descr="Screenshot (21)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55820" y="3206115"/>
            <a:ext cx="2472055" cy="173736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450215" y="1681480"/>
            <a:ext cx="82365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/>
              <a:t>We got the same results with Support Vector like Logistic Regression and Random Forest which were really good.</a:t>
            </a:r>
            <a:endParaRPr lang="en-I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2318</Words>
  <Application>WPS Presentation</Application>
  <PresentationFormat>On-screen Show (16:9)</PresentationFormat>
  <Paragraphs>61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Arial</vt:lpstr>
      <vt:lpstr>SimSun</vt:lpstr>
      <vt:lpstr>Wingdings</vt:lpstr>
      <vt:lpstr>Arial</vt:lpstr>
      <vt:lpstr>Calibri</vt:lpstr>
      <vt:lpstr>Microsoft YaHei</vt:lpstr>
      <vt:lpstr>Arial Unicode MS</vt:lpstr>
      <vt:lpstr>Office Theme</vt:lpstr>
      <vt:lpstr>DATA 602 Final Project Housing Affordability Data System</vt:lpstr>
      <vt:lpstr>Introduction</vt:lpstr>
      <vt:lpstr>Dataset</vt:lpstr>
      <vt:lpstr>ML Classification Algorithms </vt:lpstr>
      <vt:lpstr>Logistic Regression </vt:lpstr>
      <vt:lpstr>Regularization</vt:lpstr>
      <vt:lpstr>Decision Trees</vt:lpstr>
      <vt:lpstr>Random Forest</vt:lpstr>
      <vt:lpstr>Support Vector</vt:lpstr>
      <vt:lpstr>Summary</vt:lpstr>
      <vt:lpstr>Conclusion</vt:lpstr>
    </vt:vector>
  </TitlesOfParts>
  <Company>UMBC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Jim Lord</dc:creator>
  <cp:lastModifiedBy>mohan</cp:lastModifiedBy>
  <cp:revision>16</cp:revision>
  <dcterms:created xsi:type="dcterms:W3CDTF">2019-02-27T15:38:00Z</dcterms:created>
  <dcterms:modified xsi:type="dcterms:W3CDTF">2022-05-11T21:05:22Z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F23FE0FED6904DC3BAE12800DC055355</vt:lpwstr>
  </property>
  <property fmtid="{D5CDD505-2E9C-101B-9397-08002B2CF9AE}" pid="3" name="KSOProductBuildVer">
    <vt:lpwstr>1033-11.2.0.11074</vt:lpwstr>
  </property>
</Properties>
</file>