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1430000" cy="8407400"/>
  <p:notesSz cx="11430000" cy="8407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068893"/>
            <a:ext cx="9715500" cy="1401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F1E1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F1E1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F1E1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515" y="482182"/>
            <a:ext cx="8152968" cy="1072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F1E1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43948" y="1476714"/>
            <a:ext cx="7542103" cy="1456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1430000" cy="6669405"/>
          </a:xfrm>
          <a:custGeom>
            <a:avLst/>
            <a:gdLst/>
            <a:ahLst/>
            <a:cxnLst/>
            <a:rect l="l" t="t" r="r" b="b"/>
            <a:pathLst>
              <a:path w="11430000" h="6669405">
                <a:moveTo>
                  <a:pt x="11429999" y="0"/>
                </a:moveTo>
                <a:lnTo>
                  <a:pt x="0" y="0"/>
                </a:lnTo>
                <a:lnTo>
                  <a:pt x="0" y="6669021"/>
                </a:lnTo>
                <a:lnTo>
                  <a:pt x="11429999" y="6669021"/>
                </a:lnTo>
                <a:lnTo>
                  <a:pt x="11429999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92193" cy="66687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9667" y="471713"/>
            <a:ext cx="4680585" cy="2952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30"/>
              <a:t>Anime</a:t>
            </a:r>
            <a:endParaRPr sz="4650"/>
          </a:p>
          <a:p>
            <a:pPr marL="12700" marR="5080">
              <a:lnSpc>
                <a:spcPct val="104099"/>
              </a:lnSpc>
              <a:spcBef>
                <a:spcPts val="40"/>
              </a:spcBef>
            </a:pPr>
            <a:r>
              <a:rPr dirty="0" sz="4650" spc="180"/>
              <a:t>R</a:t>
            </a:r>
            <a:r>
              <a:rPr dirty="0" sz="4650" spc="50"/>
              <a:t>e</a:t>
            </a:r>
            <a:r>
              <a:rPr dirty="0" sz="4650" spc="-10"/>
              <a:t>c</a:t>
            </a:r>
            <a:r>
              <a:rPr dirty="0" sz="4650" spc="195"/>
              <a:t>o</a:t>
            </a:r>
            <a:r>
              <a:rPr dirty="0" sz="4650" spc="65"/>
              <a:t>mm</a:t>
            </a:r>
            <a:r>
              <a:rPr dirty="0" sz="4650" spc="50"/>
              <a:t>e</a:t>
            </a:r>
            <a:r>
              <a:rPr dirty="0" sz="4650" spc="20"/>
              <a:t>n</a:t>
            </a:r>
            <a:r>
              <a:rPr dirty="0" sz="4650" spc="110"/>
              <a:t>d</a:t>
            </a:r>
            <a:r>
              <a:rPr dirty="0" sz="4650" spc="-70"/>
              <a:t>a</a:t>
            </a:r>
            <a:r>
              <a:rPr dirty="0" sz="4650" spc="-90"/>
              <a:t>t</a:t>
            </a:r>
            <a:r>
              <a:rPr dirty="0" sz="4650" spc="-300"/>
              <a:t>i</a:t>
            </a:r>
            <a:r>
              <a:rPr dirty="0" sz="4650" spc="195"/>
              <a:t>o</a:t>
            </a:r>
            <a:r>
              <a:rPr dirty="0" sz="4650" spc="15"/>
              <a:t>n  </a:t>
            </a:r>
            <a:r>
              <a:rPr dirty="0" sz="4650" spc="30"/>
              <a:t>System: </a:t>
            </a:r>
            <a:r>
              <a:rPr dirty="0" sz="4650" spc="325"/>
              <a:t>A </a:t>
            </a:r>
            <a:r>
              <a:rPr dirty="0" sz="4650" spc="145"/>
              <a:t>Data- </a:t>
            </a:r>
            <a:r>
              <a:rPr dirty="0" sz="4650" spc="150"/>
              <a:t> </a:t>
            </a:r>
            <a:r>
              <a:rPr dirty="0" sz="4650" spc="15"/>
              <a:t>Driven</a:t>
            </a:r>
            <a:r>
              <a:rPr dirty="0" sz="4650" spc="-345"/>
              <a:t> </a:t>
            </a:r>
            <a:r>
              <a:rPr dirty="0" sz="4650" spc="70"/>
              <a:t>Approach</a:t>
            </a:r>
            <a:endParaRPr sz="4650"/>
          </a:p>
        </p:txBody>
      </p:sp>
      <p:sp>
        <p:nvSpPr>
          <p:cNvPr id="5" name="object 5"/>
          <p:cNvSpPr txBox="1"/>
          <p:nvPr/>
        </p:nvSpPr>
        <p:spPr>
          <a:xfrm>
            <a:off x="4959667" y="3668733"/>
            <a:ext cx="5684520" cy="2461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114"/>
              </a:spcBef>
            </a:pP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vast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3B3535"/>
                </a:solidFill>
                <a:latin typeface="Roboto Lt"/>
                <a:cs typeface="Roboto Lt"/>
              </a:rPr>
              <a:t>ever-expanding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world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anime,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finding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perfect show </a:t>
            </a:r>
            <a:r>
              <a:rPr dirty="0" sz="1400" spc="-32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to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watch can be a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daunting task.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With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thousands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titles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available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across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various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genres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themes,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navigating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this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landscape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can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feel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overwhelming. This presentation delves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into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 creation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recommendation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system that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leverages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power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data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warehousing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datamining techniques to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provide personalized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recommendations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tailored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to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individual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preferences.</a:t>
            </a:r>
            <a:endParaRPr sz="140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Roboto Lt"/>
              <a:cs typeface="Roboto Lt"/>
            </a:endParaRPr>
          </a:p>
          <a:p>
            <a:pPr marL="394335">
              <a:lnSpc>
                <a:spcPct val="100000"/>
              </a:lnSpc>
              <a:spcBef>
                <a:spcPts val="5"/>
              </a:spcBef>
            </a:pPr>
            <a:r>
              <a:rPr dirty="0" sz="1800" spc="-20" b="1">
                <a:solidFill>
                  <a:srgbClr val="3B3535"/>
                </a:solidFill>
                <a:latin typeface="Roboto"/>
                <a:cs typeface="Roboto"/>
              </a:rPr>
              <a:t>by</a:t>
            </a:r>
            <a:r>
              <a:rPr dirty="0" sz="1800" spc="-30" b="1">
                <a:solidFill>
                  <a:srgbClr val="3B3535"/>
                </a:solidFill>
                <a:latin typeface="Roboto"/>
                <a:cs typeface="Roboto"/>
              </a:rPr>
              <a:t> </a:t>
            </a:r>
            <a:r>
              <a:rPr dirty="0" sz="1800" spc="5" b="1">
                <a:solidFill>
                  <a:srgbClr val="3B3535"/>
                </a:solidFill>
                <a:latin typeface="Roboto"/>
                <a:cs typeface="Roboto"/>
              </a:rPr>
              <a:t>HARSHAVARDHAN</a:t>
            </a:r>
            <a:r>
              <a:rPr dirty="0" sz="1800" spc="-25" b="1">
                <a:solidFill>
                  <a:srgbClr val="3B3535"/>
                </a:solidFill>
                <a:latin typeface="Roboto"/>
                <a:cs typeface="Roboto"/>
              </a:rPr>
              <a:t> </a:t>
            </a:r>
            <a:r>
              <a:rPr dirty="0" sz="1800" spc="-15" b="1">
                <a:solidFill>
                  <a:srgbClr val="3B3535"/>
                </a:solidFill>
                <a:latin typeface="Roboto"/>
                <a:cs typeface="Roboto"/>
              </a:rPr>
              <a:t>GOWD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7913" y="5862513"/>
            <a:ext cx="295025" cy="295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494" y="61229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239000"/>
          </a:xfrm>
          <a:custGeom>
            <a:avLst/>
            <a:gdLst/>
            <a:ahLst/>
            <a:cxnLst/>
            <a:rect l="l" t="t" r="r" b="b"/>
            <a:pathLst>
              <a:path w="11430000" h="7239000">
                <a:moveTo>
                  <a:pt x="11429999" y="0"/>
                </a:moveTo>
                <a:lnTo>
                  <a:pt x="0" y="0"/>
                </a:lnTo>
                <a:lnTo>
                  <a:pt x="0" y="7238999"/>
                </a:lnTo>
                <a:lnTo>
                  <a:pt x="11429999" y="7238999"/>
                </a:lnTo>
                <a:lnTo>
                  <a:pt x="11429999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40"/>
              </a:spcBef>
            </a:pPr>
            <a:r>
              <a:rPr dirty="0" spc="15"/>
              <a:t>Importance</a:t>
            </a:r>
            <a:r>
              <a:rPr dirty="0" spc="-225"/>
              <a:t> </a:t>
            </a:r>
            <a:r>
              <a:rPr dirty="0" spc="30"/>
              <a:t>of</a:t>
            </a:r>
            <a:r>
              <a:rPr dirty="0" spc="-225"/>
              <a:t> </a:t>
            </a:r>
            <a:r>
              <a:rPr dirty="0" spc="25"/>
              <a:t>Datawarehousing</a:t>
            </a:r>
            <a:r>
              <a:rPr dirty="0" spc="-220"/>
              <a:t> </a:t>
            </a:r>
            <a:r>
              <a:rPr dirty="0" spc="-90"/>
              <a:t>in</a:t>
            </a:r>
            <a:r>
              <a:rPr dirty="0" spc="-225"/>
              <a:t> </a:t>
            </a:r>
            <a:r>
              <a:rPr dirty="0" spc="35"/>
              <a:t>Anime </a:t>
            </a:r>
            <a:r>
              <a:rPr dirty="0" spc="-994"/>
              <a:t> </a:t>
            </a:r>
            <a:r>
              <a:rPr dirty="0" spc="40"/>
              <a:t>Recommendation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8515" y="2019189"/>
            <a:ext cx="2392045" cy="452056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779145">
              <a:lnSpc>
                <a:spcPct val="106000"/>
              </a:lnSpc>
              <a:spcBef>
                <a:spcPts val="15"/>
              </a:spcBef>
            </a:pPr>
            <a:r>
              <a:rPr dirty="0" sz="1650" spc="204">
                <a:solidFill>
                  <a:srgbClr val="1F1E1E"/>
                </a:solidFill>
                <a:latin typeface="Trebuchet MS"/>
                <a:cs typeface="Trebuchet MS"/>
              </a:rPr>
              <a:t>C</a:t>
            </a:r>
            <a:r>
              <a:rPr dirty="0" sz="1650" spc="30">
                <a:solidFill>
                  <a:srgbClr val="1F1E1E"/>
                </a:solidFill>
                <a:latin typeface="Trebuchet MS"/>
                <a:cs typeface="Trebuchet MS"/>
              </a:rPr>
              <a:t>e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n</a:t>
            </a:r>
            <a:r>
              <a:rPr dirty="0" sz="1650" spc="-35">
                <a:solidFill>
                  <a:srgbClr val="1F1E1E"/>
                </a:solidFill>
                <a:latin typeface="Trebuchet MS"/>
                <a:cs typeface="Trebuchet MS"/>
              </a:rPr>
              <a:t>t</a:t>
            </a:r>
            <a:r>
              <a:rPr dirty="0" sz="1650" spc="-70">
                <a:solidFill>
                  <a:srgbClr val="1F1E1E"/>
                </a:solidFill>
                <a:latin typeface="Trebuchet MS"/>
                <a:cs typeface="Trebuchet MS"/>
              </a:rPr>
              <a:t>r</a:t>
            </a:r>
            <a:r>
              <a:rPr dirty="0" sz="1650" spc="-50">
                <a:solidFill>
                  <a:srgbClr val="1F1E1E"/>
                </a:solidFill>
                <a:latin typeface="Trebuchet MS"/>
                <a:cs typeface="Trebuchet MS"/>
              </a:rPr>
              <a:t>ali</a:t>
            </a:r>
            <a:r>
              <a:rPr dirty="0" sz="1650" spc="-90">
                <a:solidFill>
                  <a:srgbClr val="1F1E1E"/>
                </a:solidFill>
                <a:latin typeface="Trebuchet MS"/>
                <a:cs typeface="Trebuchet MS"/>
              </a:rPr>
              <a:t>z</a:t>
            </a:r>
            <a:r>
              <a:rPr dirty="0" sz="1650" spc="50">
                <a:solidFill>
                  <a:srgbClr val="1F1E1E"/>
                </a:solidFill>
                <a:latin typeface="Trebuchet MS"/>
                <a:cs typeface="Trebuchet MS"/>
              </a:rPr>
              <a:t>ed</a:t>
            </a:r>
            <a:r>
              <a:rPr dirty="0" sz="1650" spc="-105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dirty="0" sz="1650" spc="195">
                <a:solidFill>
                  <a:srgbClr val="1F1E1E"/>
                </a:solidFill>
                <a:latin typeface="Trebuchet MS"/>
                <a:cs typeface="Trebuchet MS"/>
              </a:rPr>
              <a:t>D</a:t>
            </a:r>
            <a:r>
              <a:rPr dirty="0" sz="1650" spc="-10">
                <a:solidFill>
                  <a:srgbClr val="1F1E1E"/>
                </a:solidFill>
                <a:latin typeface="Trebuchet MS"/>
                <a:cs typeface="Trebuchet MS"/>
              </a:rPr>
              <a:t>a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ta  </a:t>
            </a:r>
            <a:r>
              <a:rPr dirty="0" sz="1650" spc="30">
                <a:solidFill>
                  <a:srgbClr val="1F1E1E"/>
                </a:solidFill>
                <a:latin typeface="Trebuchet MS"/>
                <a:cs typeface="Trebuchet MS"/>
              </a:rPr>
              <a:t>Repository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8000"/>
              </a:lnSpc>
              <a:spcBef>
                <a:spcPts val="1175"/>
              </a:spcBef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Data warehousing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plays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crucial role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recommendation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systems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by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providing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centralized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repository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storing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vast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amounts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data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related to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anime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titles, user preferences,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viewing </a:t>
            </a:r>
            <a:r>
              <a:rPr dirty="0" sz="1400" spc="-10">
                <a:solidFill>
                  <a:srgbClr val="3B3535"/>
                </a:solidFill>
                <a:latin typeface="Roboto Lt"/>
                <a:cs typeface="Roboto Lt"/>
              </a:rPr>
              <a:t>history.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This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centralized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structure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allows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for efficient data access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analysis,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which are essential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for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building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accurate and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personalized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recommendations.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8055" y="2019199"/>
            <a:ext cx="2404745" cy="396875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428625">
              <a:lnSpc>
                <a:spcPct val="106000"/>
              </a:lnSpc>
              <a:spcBef>
                <a:spcPts val="15"/>
              </a:spcBef>
            </a:pPr>
            <a:r>
              <a:rPr dirty="0" sz="1650" spc="195">
                <a:solidFill>
                  <a:srgbClr val="1F1E1E"/>
                </a:solidFill>
                <a:latin typeface="Trebuchet MS"/>
                <a:cs typeface="Trebuchet MS"/>
              </a:rPr>
              <a:t>D</a:t>
            </a:r>
            <a:r>
              <a:rPr dirty="0" sz="1650" spc="-10">
                <a:solidFill>
                  <a:srgbClr val="1F1E1E"/>
                </a:solidFill>
                <a:latin typeface="Trebuchet MS"/>
                <a:cs typeface="Trebuchet MS"/>
              </a:rPr>
              <a:t>a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ta</a:t>
            </a:r>
            <a:r>
              <a:rPr dirty="0" sz="1650" spc="-105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dirty="0" sz="1650" spc="-5">
                <a:solidFill>
                  <a:srgbClr val="1F1E1E"/>
                </a:solidFill>
                <a:latin typeface="Trebuchet MS"/>
                <a:cs typeface="Trebuchet MS"/>
              </a:rPr>
              <a:t>I</a:t>
            </a:r>
            <a:r>
              <a:rPr dirty="0" sz="1650" spc="-35">
                <a:solidFill>
                  <a:srgbClr val="1F1E1E"/>
                </a:solidFill>
                <a:latin typeface="Trebuchet MS"/>
                <a:cs typeface="Trebuchet MS"/>
              </a:rPr>
              <a:t>n</a:t>
            </a:r>
            <a:r>
              <a:rPr dirty="0" sz="1650" spc="-40">
                <a:solidFill>
                  <a:srgbClr val="1F1E1E"/>
                </a:solidFill>
                <a:latin typeface="Trebuchet MS"/>
                <a:cs typeface="Trebuchet MS"/>
              </a:rPr>
              <a:t>t</a:t>
            </a:r>
            <a:r>
              <a:rPr dirty="0" sz="1650" spc="50">
                <a:solidFill>
                  <a:srgbClr val="1F1E1E"/>
                </a:solidFill>
                <a:latin typeface="Trebuchet MS"/>
                <a:cs typeface="Trebuchet MS"/>
              </a:rPr>
              <a:t>eg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r</a:t>
            </a:r>
            <a:r>
              <a:rPr dirty="0" sz="1650" spc="-10">
                <a:solidFill>
                  <a:srgbClr val="1F1E1E"/>
                </a:solidFill>
                <a:latin typeface="Trebuchet MS"/>
                <a:cs typeface="Trebuchet MS"/>
              </a:rPr>
              <a:t>a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tion</a:t>
            </a:r>
            <a:r>
              <a:rPr dirty="0" sz="1650" spc="-105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dirty="0" sz="1650" spc="30">
                <a:solidFill>
                  <a:srgbClr val="1F1E1E"/>
                </a:solidFill>
                <a:latin typeface="Trebuchet MS"/>
                <a:cs typeface="Trebuchet MS"/>
              </a:rPr>
              <a:t>and  </a:t>
            </a:r>
            <a:r>
              <a:rPr dirty="0" sz="1650" spc="45">
                <a:solidFill>
                  <a:srgbClr val="1F1E1E"/>
                </a:solidFill>
                <a:latin typeface="Trebuchet MS"/>
                <a:cs typeface="Trebuchet MS"/>
              </a:rPr>
              <a:t>Consistency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7699"/>
              </a:lnSpc>
              <a:spcBef>
                <a:spcPts val="1180"/>
              </a:spcBef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Data warehousing ensures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data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consistency and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integrity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by integrating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data from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various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sources, such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reviews, streaming platforms,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databases. This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unified view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data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allows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holistic understanding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 </a:t>
            </a:r>
            <a:r>
              <a:rPr dirty="0" sz="1400" spc="2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 preferences and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characteristics,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leading to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more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accurate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recommendations.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7595" y="2019199"/>
            <a:ext cx="2424430" cy="34359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">
                <a:solidFill>
                  <a:srgbClr val="1F1E1E"/>
                </a:solidFill>
                <a:latin typeface="Trebuchet MS"/>
                <a:cs typeface="Trebuchet MS"/>
              </a:rPr>
              <a:t>Historical</a:t>
            </a:r>
            <a:r>
              <a:rPr dirty="0" sz="1650" spc="-110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dirty="0" sz="1650" spc="45">
                <a:solidFill>
                  <a:srgbClr val="1F1E1E"/>
                </a:solidFill>
                <a:latin typeface="Trebuchet MS"/>
                <a:cs typeface="Trebuchet MS"/>
              </a:rPr>
              <a:t>Data</a:t>
            </a:r>
            <a:r>
              <a:rPr dirty="0" sz="1650" spc="-110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dirty="0" sz="1650" spc="20">
                <a:solidFill>
                  <a:srgbClr val="1F1E1E"/>
                </a:solidFill>
                <a:latin typeface="Trebuchet MS"/>
                <a:cs typeface="Trebuchet MS"/>
              </a:rPr>
              <a:t>Analysis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8000"/>
              </a:lnSpc>
              <a:spcBef>
                <a:spcPts val="1170"/>
              </a:spcBef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Data warehousing enables the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analysis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historical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data,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such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 viewing patterns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</a:t>
            </a:r>
            <a:r>
              <a:rPr dirty="0" sz="1400" spc="8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trends</a:t>
            </a:r>
            <a:r>
              <a:rPr dirty="0" sz="1400" spc="8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</a:t>
            </a:r>
            <a:r>
              <a:rPr dirty="0" sz="1400" spc="8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popularity.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This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historical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analysis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provides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valuable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insights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into</a:t>
            </a:r>
            <a:r>
              <a:rPr dirty="0" sz="1400" spc="34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 behavior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emerging trends, which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can be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utilized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to enhance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recommendation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accuracy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and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relevance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over time.</a:t>
            </a:r>
            <a:endParaRPr sz="1400">
              <a:latin typeface="Roboto Lt"/>
              <a:cs typeface="Roboto L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6692900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1430000" cy="7404100"/>
          </a:xfrm>
          <a:custGeom>
            <a:avLst/>
            <a:gdLst/>
            <a:ahLst/>
            <a:cxnLst/>
            <a:rect l="l" t="t" r="r" b="b"/>
            <a:pathLst>
              <a:path w="11430000" h="7404100">
                <a:moveTo>
                  <a:pt x="11429999" y="0"/>
                </a:moveTo>
                <a:lnTo>
                  <a:pt x="0" y="0"/>
                </a:lnTo>
                <a:lnTo>
                  <a:pt x="0" y="7403588"/>
                </a:lnTo>
                <a:lnTo>
                  <a:pt x="11429999" y="7403588"/>
                </a:lnTo>
                <a:lnTo>
                  <a:pt x="11429999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584400" y="3"/>
            <a:ext cx="2846070" cy="7404100"/>
            <a:chOff x="8584400" y="3"/>
            <a:chExt cx="2846070" cy="7404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4400" y="3"/>
              <a:ext cx="2845599" cy="74035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8494" y="6857492"/>
              <a:ext cx="1754504" cy="419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9850" y="482182"/>
            <a:ext cx="6606540" cy="5397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70"/>
              <a:t>Data</a:t>
            </a:r>
            <a:r>
              <a:rPr dirty="0" spc="-225"/>
              <a:t> </a:t>
            </a:r>
            <a:r>
              <a:rPr dirty="0" spc="10"/>
              <a:t>Collection</a:t>
            </a:r>
            <a:r>
              <a:rPr dirty="0" spc="-225"/>
              <a:t> </a:t>
            </a:r>
            <a:r>
              <a:rPr dirty="0" spc="45"/>
              <a:t>and</a:t>
            </a:r>
            <a:r>
              <a:rPr dirty="0" spc="-225"/>
              <a:t> </a:t>
            </a:r>
            <a:r>
              <a:rPr dirty="0" spc="50"/>
              <a:t>Preprocessing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46944" y="1313359"/>
            <a:ext cx="1047115" cy="5586730"/>
            <a:chOff x="746944" y="1313359"/>
            <a:chExt cx="1047115" cy="5586730"/>
          </a:xfrm>
        </p:grpSpPr>
        <p:sp>
          <p:nvSpPr>
            <p:cNvPr id="8" name="object 8"/>
            <p:cNvSpPr/>
            <p:nvPr/>
          </p:nvSpPr>
          <p:spPr>
            <a:xfrm>
              <a:off x="942187" y="1313370"/>
              <a:ext cx="852169" cy="5586730"/>
            </a:xfrm>
            <a:custGeom>
              <a:avLst/>
              <a:gdLst/>
              <a:ahLst/>
              <a:cxnLst/>
              <a:rect l="l" t="t" r="r" b="b"/>
              <a:pathLst>
                <a:path w="852169" h="5586730">
                  <a:moveTo>
                    <a:pt x="28549" y="0"/>
                  </a:moveTo>
                  <a:lnTo>
                    <a:pt x="0" y="0"/>
                  </a:lnTo>
                  <a:lnTo>
                    <a:pt x="0" y="5586514"/>
                  </a:lnTo>
                  <a:lnTo>
                    <a:pt x="28549" y="5586514"/>
                  </a:lnTo>
                  <a:lnTo>
                    <a:pt x="28549" y="0"/>
                  </a:lnTo>
                  <a:close/>
                </a:path>
                <a:path w="852169" h="5586730">
                  <a:moveTo>
                    <a:pt x="851623" y="391083"/>
                  </a:moveTo>
                  <a:lnTo>
                    <a:pt x="213982" y="391083"/>
                  </a:lnTo>
                  <a:lnTo>
                    <a:pt x="213982" y="429145"/>
                  </a:lnTo>
                  <a:lnTo>
                    <a:pt x="851623" y="429145"/>
                  </a:lnTo>
                  <a:lnTo>
                    <a:pt x="851623" y="391083"/>
                  </a:lnTo>
                  <a:close/>
                </a:path>
              </a:pathLst>
            </a:custGeom>
            <a:solidFill>
              <a:srgbClr val="E0B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6944" y="1513217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24201" y="0"/>
                  </a:moveTo>
                  <a:lnTo>
                    <a:pt x="85030" y="0"/>
                  </a:lnTo>
                  <a:lnTo>
                    <a:pt x="79112" y="584"/>
                  </a:lnTo>
                  <a:lnTo>
                    <a:pt x="35474" y="18656"/>
                  </a:lnTo>
                  <a:lnTo>
                    <a:pt x="9211" y="50660"/>
                  </a:lnTo>
                  <a:lnTo>
                    <a:pt x="0" y="85026"/>
                  </a:lnTo>
                  <a:lnTo>
                    <a:pt x="0" y="318223"/>
                  </a:lnTo>
                  <a:lnTo>
                    <a:pt x="0" y="324192"/>
                  </a:lnTo>
                  <a:lnTo>
                    <a:pt x="12014" y="363816"/>
                  </a:lnTo>
                  <a:lnTo>
                    <a:pt x="45411" y="397217"/>
                  </a:lnTo>
                  <a:lnTo>
                    <a:pt x="85030" y="409232"/>
                  </a:lnTo>
                  <a:lnTo>
                    <a:pt x="324201" y="409232"/>
                  </a:lnTo>
                  <a:lnTo>
                    <a:pt x="363814" y="397217"/>
                  </a:lnTo>
                  <a:lnTo>
                    <a:pt x="397211" y="363816"/>
                  </a:lnTo>
                  <a:lnTo>
                    <a:pt x="409232" y="324192"/>
                  </a:lnTo>
                  <a:lnTo>
                    <a:pt x="409232" y="85026"/>
                  </a:lnTo>
                  <a:lnTo>
                    <a:pt x="397211" y="45415"/>
                  </a:lnTo>
                  <a:lnTo>
                    <a:pt x="363814" y="12014"/>
                  </a:lnTo>
                  <a:lnTo>
                    <a:pt x="330119" y="584"/>
                  </a:lnTo>
                  <a:lnTo>
                    <a:pt x="324201" y="0"/>
                  </a:lnTo>
                  <a:close/>
                </a:path>
              </a:pathLst>
            </a:custGeom>
            <a:solidFill>
              <a:srgbClr val="FFD6D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03316" y="1538578"/>
            <a:ext cx="104775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430">
                <a:solidFill>
                  <a:srgbClr val="1F1E1E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3948" y="1476714"/>
            <a:ext cx="5824220" cy="1456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95">
                <a:solidFill>
                  <a:srgbClr val="1F1E1E"/>
                </a:solidFill>
                <a:latin typeface="Trebuchet MS"/>
                <a:cs typeface="Trebuchet MS"/>
              </a:rPr>
              <a:t>D</a:t>
            </a:r>
            <a:r>
              <a:rPr dirty="0" sz="1650" spc="-10">
                <a:solidFill>
                  <a:srgbClr val="1F1E1E"/>
                </a:solidFill>
                <a:latin typeface="Trebuchet MS"/>
                <a:cs typeface="Trebuchet MS"/>
              </a:rPr>
              <a:t>a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ta</a:t>
            </a:r>
            <a:r>
              <a:rPr dirty="0" sz="1650" spc="-105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dirty="0" sz="1650" spc="204">
                <a:solidFill>
                  <a:srgbClr val="1F1E1E"/>
                </a:solidFill>
                <a:latin typeface="Trebuchet MS"/>
                <a:cs typeface="Trebuchet MS"/>
              </a:rPr>
              <a:t>C</a:t>
            </a:r>
            <a:r>
              <a:rPr dirty="0" sz="1650" spc="-10">
                <a:solidFill>
                  <a:srgbClr val="1F1E1E"/>
                </a:solidFill>
                <a:latin typeface="Trebuchet MS"/>
                <a:cs typeface="Trebuchet MS"/>
              </a:rPr>
              <a:t>olle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c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7899"/>
              </a:lnSpc>
              <a:spcBef>
                <a:spcPts val="650"/>
              </a:spcBef>
            </a:pP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The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first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step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building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an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anime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recommendation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system is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collecting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data from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various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sources.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These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sources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can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include streaming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platforms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like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Crunchyroll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Netflix,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anime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databases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like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MyAnimeList, </a:t>
            </a:r>
            <a:r>
              <a:rPr dirty="0" sz="1400" spc="-32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 reviews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from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online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forums.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6944" y="3530828"/>
            <a:ext cx="1047115" cy="409575"/>
            <a:chOff x="746944" y="3530828"/>
            <a:chExt cx="1047115" cy="409575"/>
          </a:xfrm>
        </p:grpSpPr>
        <p:sp>
          <p:nvSpPr>
            <p:cNvPr id="13" name="object 13"/>
            <p:cNvSpPr/>
            <p:nvPr/>
          </p:nvSpPr>
          <p:spPr>
            <a:xfrm>
              <a:off x="1156176" y="3722064"/>
              <a:ext cx="638175" cy="28575"/>
            </a:xfrm>
            <a:custGeom>
              <a:avLst/>
              <a:gdLst/>
              <a:ahLst/>
              <a:cxnLst/>
              <a:rect l="l" t="t" r="r" b="b"/>
              <a:pathLst>
                <a:path w="638175" h="28575">
                  <a:moveTo>
                    <a:pt x="637644" y="0"/>
                  </a:moveTo>
                  <a:lnTo>
                    <a:pt x="0" y="0"/>
                  </a:lnTo>
                  <a:lnTo>
                    <a:pt x="0" y="28550"/>
                  </a:lnTo>
                  <a:lnTo>
                    <a:pt x="637644" y="28550"/>
                  </a:lnTo>
                  <a:lnTo>
                    <a:pt x="637644" y="0"/>
                  </a:lnTo>
                  <a:close/>
                </a:path>
              </a:pathLst>
            </a:custGeom>
            <a:solidFill>
              <a:srgbClr val="E0B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46944" y="3530828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24201" y="0"/>
                  </a:moveTo>
                  <a:lnTo>
                    <a:pt x="85030" y="0"/>
                  </a:lnTo>
                  <a:lnTo>
                    <a:pt x="79112" y="584"/>
                  </a:lnTo>
                  <a:lnTo>
                    <a:pt x="35474" y="18656"/>
                  </a:lnTo>
                  <a:lnTo>
                    <a:pt x="9211" y="50660"/>
                  </a:lnTo>
                  <a:lnTo>
                    <a:pt x="0" y="85039"/>
                  </a:lnTo>
                  <a:lnTo>
                    <a:pt x="0" y="318236"/>
                  </a:lnTo>
                  <a:lnTo>
                    <a:pt x="0" y="324205"/>
                  </a:lnTo>
                  <a:lnTo>
                    <a:pt x="12014" y="363816"/>
                  </a:lnTo>
                  <a:lnTo>
                    <a:pt x="45411" y="397217"/>
                  </a:lnTo>
                  <a:lnTo>
                    <a:pt x="85030" y="409244"/>
                  </a:lnTo>
                  <a:lnTo>
                    <a:pt x="324201" y="409244"/>
                  </a:lnTo>
                  <a:lnTo>
                    <a:pt x="363814" y="397217"/>
                  </a:lnTo>
                  <a:lnTo>
                    <a:pt x="397211" y="363816"/>
                  </a:lnTo>
                  <a:lnTo>
                    <a:pt x="409232" y="324205"/>
                  </a:lnTo>
                  <a:lnTo>
                    <a:pt x="409232" y="85039"/>
                  </a:lnTo>
                  <a:lnTo>
                    <a:pt x="397211" y="45415"/>
                  </a:lnTo>
                  <a:lnTo>
                    <a:pt x="363814" y="12026"/>
                  </a:lnTo>
                  <a:lnTo>
                    <a:pt x="330119" y="584"/>
                  </a:lnTo>
                  <a:lnTo>
                    <a:pt x="324201" y="0"/>
                  </a:lnTo>
                  <a:close/>
                </a:path>
              </a:pathLst>
            </a:custGeom>
            <a:solidFill>
              <a:srgbClr val="FFD6D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72385" y="3556202"/>
            <a:ext cx="16637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60">
                <a:solidFill>
                  <a:srgbClr val="1F1E1E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3948" y="3344483"/>
            <a:ext cx="5752465" cy="1330325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1650" spc="195">
                <a:solidFill>
                  <a:srgbClr val="1F1E1E"/>
                </a:solidFill>
                <a:latin typeface="Trebuchet MS"/>
                <a:cs typeface="Trebuchet MS"/>
              </a:rPr>
              <a:t>D</a:t>
            </a:r>
            <a:r>
              <a:rPr dirty="0" sz="1650" spc="-10">
                <a:solidFill>
                  <a:srgbClr val="1F1E1E"/>
                </a:solidFill>
                <a:latin typeface="Trebuchet MS"/>
                <a:cs typeface="Trebuchet MS"/>
              </a:rPr>
              <a:t>a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ta</a:t>
            </a:r>
            <a:r>
              <a:rPr dirty="0" sz="1650" spc="-105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dirty="0" sz="1650" spc="50">
                <a:solidFill>
                  <a:srgbClr val="1F1E1E"/>
                </a:solidFill>
                <a:latin typeface="Trebuchet MS"/>
                <a:cs typeface="Trebuchet MS"/>
              </a:rPr>
              <a:t>Cl</a:t>
            </a:r>
            <a:r>
              <a:rPr dirty="0" sz="1650" spc="40">
                <a:solidFill>
                  <a:srgbClr val="1F1E1E"/>
                </a:solidFill>
                <a:latin typeface="Trebuchet MS"/>
                <a:cs typeface="Trebuchet MS"/>
              </a:rPr>
              <a:t>e</a:t>
            </a:r>
            <a:r>
              <a:rPr dirty="0" sz="1650" spc="25">
                <a:solidFill>
                  <a:srgbClr val="1F1E1E"/>
                </a:solidFill>
                <a:latin typeface="Trebuchet MS"/>
                <a:cs typeface="Trebuchet MS"/>
              </a:rPr>
              <a:t>aning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9400"/>
              </a:lnSpc>
              <a:spcBef>
                <a:spcPts val="550"/>
              </a:spcBef>
            </a:pP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Once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data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is collected,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it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needs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to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be cleaned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to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ensure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accuracy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consistency.</a:t>
            </a:r>
            <a:r>
              <a:rPr dirty="0" sz="1400" spc="-2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This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involves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handling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missing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values,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removing duplicates, </a:t>
            </a:r>
            <a:r>
              <a:rPr dirty="0" sz="1400" spc="-32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standardizing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data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formats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to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ensure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data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integrity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and 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reliability.</a:t>
            </a:r>
            <a:endParaRPr sz="1400">
              <a:latin typeface="Roboto Lt"/>
              <a:cs typeface="Roboto L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6944" y="5272456"/>
            <a:ext cx="1047115" cy="409575"/>
            <a:chOff x="746944" y="5272456"/>
            <a:chExt cx="1047115" cy="409575"/>
          </a:xfrm>
        </p:grpSpPr>
        <p:sp>
          <p:nvSpPr>
            <p:cNvPr id="18" name="object 18"/>
            <p:cNvSpPr/>
            <p:nvPr/>
          </p:nvSpPr>
          <p:spPr>
            <a:xfrm>
              <a:off x="1156176" y="5463692"/>
              <a:ext cx="638175" cy="28575"/>
            </a:xfrm>
            <a:custGeom>
              <a:avLst/>
              <a:gdLst/>
              <a:ahLst/>
              <a:cxnLst/>
              <a:rect l="l" t="t" r="r" b="b"/>
              <a:pathLst>
                <a:path w="638175" h="28575">
                  <a:moveTo>
                    <a:pt x="637644" y="0"/>
                  </a:moveTo>
                  <a:lnTo>
                    <a:pt x="0" y="0"/>
                  </a:lnTo>
                  <a:lnTo>
                    <a:pt x="0" y="28550"/>
                  </a:lnTo>
                  <a:lnTo>
                    <a:pt x="637644" y="28550"/>
                  </a:lnTo>
                  <a:lnTo>
                    <a:pt x="637644" y="0"/>
                  </a:lnTo>
                  <a:close/>
                </a:path>
              </a:pathLst>
            </a:custGeom>
            <a:solidFill>
              <a:srgbClr val="E0B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46944" y="5272456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24201" y="0"/>
                  </a:moveTo>
                  <a:lnTo>
                    <a:pt x="85030" y="0"/>
                  </a:lnTo>
                  <a:lnTo>
                    <a:pt x="79112" y="584"/>
                  </a:lnTo>
                  <a:lnTo>
                    <a:pt x="35474" y="18656"/>
                  </a:lnTo>
                  <a:lnTo>
                    <a:pt x="9211" y="50660"/>
                  </a:lnTo>
                  <a:lnTo>
                    <a:pt x="0" y="85026"/>
                  </a:lnTo>
                  <a:lnTo>
                    <a:pt x="0" y="318223"/>
                  </a:lnTo>
                  <a:lnTo>
                    <a:pt x="0" y="324205"/>
                  </a:lnTo>
                  <a:lnTo>
                    <a:pt x="12014" y="363816"/>
                  </a:lnTo>
                  <a:lnTo>
                    <a:pt x="45411" y="397217"/>
                  </a:lnTo>
                  <a:lnTo>
                    <a:pt x="85030" y="409232"/>
                  </a:lnTo>
                  <a:lnTo>
                    <a:pt x="324201" y="409232"/>
                  </a:lnTo>
                  <a:lnTo>
                    <a:pt x="363814" y="397217"/>
                  </a:lnTo>
                  <a:lnTo>
                    <a:pt x="397211" y="363816"/>
                  </a:lnTo>
                  <a:lnTo>
                    <a:pt x="409232" y="324205"/>
                  </a:lnTo>
                  <a:lnTo>
                    <a:pt x="409232" y="85026"/>
                  </a:lnTo>
                  <a:lnTo>
                    <a:pt x="397211" y="45415"/>
                  </a:lnTo>
                  <a:lnTo>
                    <a:pt x="363814" y="12014"/>
                  </a:lnTo>
                  <a:lnTo>
                    <a:pt x="330119" y="584"/>
                  </a:lnTo>
                  <a:lnTo>
                    <a:pt x="324201" y="0"/>
                  </a:lnTo>
                  <a:close/>
                </a:path>
              </a:pathLst>
            </a:custGeom>
            <a:solidFill>
              <a:srgbClr val="FFD6D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67479" y="5297829"/>
            <a:ext cx="17653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135">
                <a:solidFill>
                  <a:srgbClr val="1F1E1E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3948" y="5086122"/>
            <a:ext cx="5942330" cy="159639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1650" spc="45">
                <a:solidFill>
                  <a:srgbClr val="1F1E1E"/>
                </a:solidFill>
                <a:latin typeface="Trebuchet MS"/>
                <a:cs typeface="Trebuchet MS"/>
              </a:rPr>
              <a:t>Data</a:t>
            </a:r>
            <a:r>
              <a:rPr dirty="0" sz="1650" spc="-125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dirty="0" sz="1650" spc="5">
                <a:solidFill>
                  <a:srgbClr val="1F1E1E"/>
                </a:solidFill>
                <a:latin typeface="Trebuchet MS"/>
                <a:cs typeface="Trebuchet MS"/>
              </a:rPr>
              <a:t>Transformation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7899"/>
              </a:lnSpc>
              <a:spcBef>
                <a:spcPts val="575"/>
              </a:spcBef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Data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transformation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involves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converting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raw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data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into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 format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suitable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for </a:t>
            </a:r>
            <a:r>
              <a:rPr dirty="0" sz="1400" spc="-32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analysis.</a:t>
            </a:r>
            <a:r>
              <a:rPr dirty="0" sz="1400" spc="-2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This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may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involve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normalizing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data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values,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creating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new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features,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or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aggregating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data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to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provide meaningful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insights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 recommendation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algorithms.</a:t>
            </a:r>
            <a:endParaRPr sz="14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568565"/>
          </a:xfrm>
          <a:custGeom>
            <a:avLst/>
            <a:gdLst/>
            <a:ahLst/>
            <a:cxnLst/>
            <a:rect l="l" t="t" r="r" b="b"/>
            <a:pathLst>
              <a:path w="11430000" h="7568565">
                <a:moveTo>
                  <a:pt x="11429999" y="0"/>
                </a:moveTo>
                <a:lnTo>
                  <a:pt x="0" y="0"/>
                </a:lnTo>
                <a:lnTo>
                  <a:pt x="0" y="7568183"/>
                </a:lnTo>
                <a:lnTo>
                  <a:pt x="11429999" y="7568183"/>
                </a:lnTo>
                <a:lnTo>
                  <a:pt x="11429999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2743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5" y="2766289"/>
            <a:ext cx="7220584" cy="5397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40">
                <a:latin typeface="Tahoma"/>
                <a:cs typeface="Tahoma"/>
              </a:rPr>
              <a:t>Dimensional</a:t>
            </a:r>
            <a:r>
              <a:rPr dirty="0" spc="-265">
                <a:latin typeface="Tahoma"/>
                <a:cs typeface="Tahoma"/>
              </a:rPr>
              <a:t> </a:t>
            </a:r>
            <a:r>
              <a:rPr dirty="0" spc="90">
                <a:latin typeface="Tahoma"/>
                <a:cs typeface="Tahoma"/>
              </a:rPr>
              <a:t>Modeling</a:t>
            </a:r>
            <a:r>
              <a:rPr dirty="0" spc="-265">
                <a:latin typeface="Tahoma"/>
                <a:cs typeface="Tahoma"/>
              </a:rPr>
              <a:t> </a:t>
            </a:r>
            <a:r>
              <a:rPr dirty="0" spc="110">
                <a:latin typeface="Tahoma"/>
                <a:cs typeface="Tahoma"/>
              </a:rPr>
              <a:t>f</a:t>
            </a:r>
            <a:r>
              <a:rPr dirty="0" spc="55">
                <a:latin typeface="Tahoma"/>
                <a:cs typeface="Tahoma"/>
              </a:rPr>
              <a:t>or</a:t>
            </a:r>
            <a:r>
              <a:rPr dirty="0" spc="-265">
                <a:latin typeface="Tahoma"/>
                <a:cs typeface="Tahoma"/>
              </a:rPr>
              <a:t> </a:t>
            </a:r>
            <a:r>
              <a:rPr dirty="0" spc="65">
                <a:latin typeface="Tahoma"/>
                <a:cs typeface="Tahoma"/>
              </a:rPr>
              <a:t>Anime</a:t>
            </a:r>
            <a:r>
              <a:rPr dirty="0" spc="-265">
                <a:latin typeface="Tahoma"/>
                <a:cs typeface="Tahoma"/>
              </a:rPr>
              <a:t> </a:t>
            </a:r>
            <a:r>
              <a:rPr dirty="0" spc="145">
                <a:latin typeface="Tahoma"/>
                <a:cs typeface="Tahoma"/>
              </a:rPr>
              <a:t>D</a:t>
            </a:r>
            <a:r>
              <a:rPr dirty="0" spc="-40">
                <a:latin typeface="Tahoma"/>
                <a:cs typeface="Tahoma"/>
              </a:rPr>
              <a:t>a</a:t>
            </a:r>
            <a:r>
              <a:rPr dirty="0" spc="80">
                <a:latin typeface="Tahoma"/>
                <a:cs typeface="Tahoma"/>
              </a:rPr>
              <a:t>ta</a:t>
            </a:r>
          </a:p>
        </p:txBody>
      </p:sp>
      <p:sp>
        <p:nvSpPr>
          <p:cNvPr id="5" name="object 5"/>
          <p:cNvSpPr/>
          <p:nvPr/>
        </p:nvSpPr>
        <p:spPr>
          <a:xfrm>
            <a:off x="1655965" y="3597452"/>
            <a:ext cx="2588895" cy="3464560"/>
          </a:xfrm>
          <a:custGeom>
            <a:avLst/>
            <a:gdLst/>
            <a:ahLst/>
            <a:cxnLst/>
            <a:rect l="l" t="t" r="r" b="b"/>
            <a:pathLst>
              <a:path w="2588895" h="3464559">
                <a:moveTo>
                  <a:pt x="2503614" y="0"/>
                </a:moveTo>
                <a:lnTo>
                  <a:pt x="85039" y="0"/>
                </a:lnTo>
                <a:lnTo>
                  <a:pt x="79121" y="584"/>
                </a:lnTo>
                <a:lnTo>
                  <a:pt x="35483" y="18656"/>
                </a:lnTo>
                <a:lnTo>
                  <a:pt x="9220" y="50660"/>
                </a:lnTo>
                <a:lnTo>
                  <a:pt x="0" y="85026"/>
                </a:lnTo>
                <a:lnTo>
                  <a:pt x="0" y="3373206"/>
                </a:lnTo>
                <a:lnTo>
                  <a:pt x="0" y="3379179"/>
                </a:lnTo>
                <a:lnTo>
                  <a:pt x="12026" y="3418796"/>
                </a:lnTo>
                <a:lnTo>
                  <a:pt x="45415" y="3452194"/>
                </a:lnTo>
                <a:lnTo>
                  <a:pt x="85039" y="3464209"/>
                </a:lnTo>
                <a:lnTo>
                  <a:pt x="2503614" y="3464209"/>
                </a:lnTo>
                <a:lnTo>
                  <a:pt x="2543225" y="3452194"/>
                </a:lnTo>
                <a:lnTo>
                  <a:pt x="2576626" y="3418796"/>
                </a:lnTo>
                <a:lnTo>
                  <a:pt x="2588641" y="3379179"/>
                </a:lnTo>
                <a:lnTo>
                  <a:pt x="2588641" y="85026"/>
                </a:lnTo>
                <a:lnTo>
                  <a:pt x="2576626" y="45415"/>
                </a:lnTo>
                <a:lnTo>
                  <a:pt x="2543225" y="12014"/>
                </a:lnTo>
                <a:lnTo>
                  <a:pt x="2509532" y="584"/>
                </a:lnTo>
                <a:lnTo>
                  <a:pt x="2503614" y="0"/>
                </a:lnTo>
                <a:close/>
              </a:path>
            </a:pathLst>
          </a:custGeom>
          <a:solidFill>
            <a:srgbClr val="FF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20519" y="3610964"/>
            <a:ext cx="2245995" cy="3242945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1650" spc="55">
                <a:solidFill>
                  <a:srgbClr val="1F1E1E"/>
                </a:solidFill>
                <a:latin typeface="Tahoma"/>
                <a:cs typeface="Tahoma"/>
              </a:rPr>
              <a:t>F</a:t>
            </a:r>
            <a:r>
              <a:rPr dirty="0" sz="1650" spc="60">
                <a:solidFill>
                  <a:srgbClr val="1F1E1E"/>
                </a:solidFill>
                <a:latin typeface="Tahoma"/>
                <a:cs typeface="Tahoma"/>
              </a:rPr>
              <a:t>a</a:t>
            </a:r>
            <a:r>
              <a:rPr dirty="0" sz="1650" spc="70">
                <a:solidFill>
                  <a:srgbClr val="1F1E1E"/>
                </a:solidFill>
                <a:latin typeface="Tahoma"/>
                <a:cs typeface="Tahoma"/>
              </a:rPr>
              <a:t>c</a:t>
            </a:r>
            <a:r>
              <a:rPr dirty="0" sz="1650" spc="85">
                <a:solidFill>
                  <a:srgbClr val="1F1E1E"/>
                </a:solidFill>
                <a:latin typeface="Tahoma"/>
                <a:cs typeface="Tahoma"/>
              </a:rPr>
              <a:t>t</a:t>
            </a:r>
            <a:r>
              <a:rPr dirty="0" sz="1650" spc="-125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dirty="0" sz="1650" spc="-80">
                <a:solidFill>
                  <a:srgbClr val="1F1E1E"/>
                </a:solidFill>
                <a:latin typeface="Tahoma"/>
                <a:cs typeface="Tahoma"/>
              </a:rPr>
              <a:t>T</a:t>
            </a:r>
            <a:r>
              <a:rPr dirty="0" sz="1650" spc="40">
                <a:solidFill>
                  <a:srgbClr val="1F1E1E"/>
                </a:solidFill>
                <a:latin typeface="Tahoma"/>
                <a:cs typeface="Tahoma"/>
              </a:rPr>
              <a:t>able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8400"/>
              </a:lnSpc>
              <a:spcBef>
                <a:spcPts val="565"/>
              </a:spcBef>
            </a:pP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The fact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table is the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central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component</a:t>
            </a:r>
            <a:r>
              <a:rPr dirty="0" sz="1400" spc="4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</a:t>
            </a:r>
            <a:r>
              <a:rPr dirty="0" sz="1400" spc="4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dimensional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model,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containing numerical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data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about anime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views, user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ratings,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other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relevant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metrics. This table is linked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to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various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dimension tables,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providing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context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details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the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fact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data.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25429" y="3597452"/>
            <a:ext cx="2588895" cy="3464560"/>
          </a:xfrm>
          <a:custGeom>
            <a:avLst/>
            <a:gdLst/>
            <a:ahLst/>
            <a:cxnLst/>
            <a:rect l="l" t="t" r="r" b="b"/>
            <a:pathLst>
              <a:path w="2588895" h="3464559">
                <a:moveTo>
                  <a:pt x="2503614" y="0"/>
                </a:moveTo>
                <a:lnTo>
                  <a:pt x="85039" y="0"/>
                </a:lnTo>
                <a:lnTo>
                  <a:pt x="79121" y="584"/>
                </a:lnTo>
                <a:lnTo>
                  <a:pt x="35483" y="18656"/>
                </a:lnTo>
                <a:lnTo>
                  <a:pt x="9220" y="50660"/>
                </a:lnTo>
                <a:lnTo>
                  <a:pt x="0" y="85026"/>
                </a:lnTo>
                <a:lnTo>
                  <a:pt x="12" y="3373206"/>
                </a:lnTo>
                <a:lnTo>
                  <a:pt x="0" y="3379179"/>
                </a:lnTo>
                <a:lnTo>
                  <a:pt x="12026" y="3418796"/>
                </a:lnTo>
                <a:lnTo>
                  <a:pt x="45427" y="3452194"/>
                </a:lnTo>
                <a:lnTo>
                  <a:pt x="85039" y="3464209"/>
                </a:lnTo>
                <a:lnTo>
                  <a:pt x="2503614" y="3464209"/>
                </a:lnTo>
                <a:lnTo>
                  <a:pt x="2543238" y="3452194"/>
                </a:lnTo>
                <a:lnTo>
                  <a:pt x="2576626" y="3418796"/>
                </a:lnTo>
                <a:lnTo>
                  <a:pt x="2588653" y="3379179"/>
                </a:lnTo>
                <a:lnTo>
                  <a:pt x="2588653" y="85026"/>
                </a:lnTo>
                <a:lnTo>
                  <a:pt x="2576626" y="45415"/>
                </a:lnTo>
                <a:lnTo>
                  <a:pt x="2543238" y="12014"/>
                </a:lnTo>
                <a:lnTo>
                  <a:pt x="2509532" y="584"/>
                </a:lnTo>
                <a:lnTo>
                  <a:pt x="2503614" y="0"/>
                </a:lnTo>
                <a:close/>
              </a:path>
            </a:pathLst>
          </a:custGeom>
          <a:solidFill>
            <a:srgbClr val="FF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93564" y="3610964"/>
            <a:ext cx="2197100" cy="3242945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1650" spc="35">
                <a:solidFill>
                  <a:srgbClr val="1F1E1E"/>
                </a:solidFill>
                <a:latin typeface="Tahoma"/>
                <a:cs typeface="Tahoma"/>
              </a:rPr>
              <a:t>Dimension</a:t>
            </a:r>
            <a:r>
              <a:rPr dirty="0" sz="1650" spc="-125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dirty="0" sz="1650" spc="-80">
                <a:solidFill>
                  <a:srgbClr val="1F1E1E"/>
                </a:solidFill>
                <a:latin typeface="Tahoma"/>
                <a:cs typeface="Tahoma"/>
              </a:rPr>
              <a:t>T</a:t>
            </a:r>
            <a:r>
              <a:rPr dirty="0" sz="1650" spc="35">
                <a:solidFill>
                  <a:srgbClr val="1F1E1E"/>
                </a:solidFill>
                <a:latin typeface="Tahoma"/>
                <a:cs typeface="Tahoma"/>
              </a:rPr>
              <a:t>abl</a:t>
            </a:r>
            <a:r>
              <a:rPr dirty="0" sz="1650" spc="50">
                <a:solidFill>
                  <a:srgbClr val="1F1E1E"/>
                </a:solidFill>
                <a:latin typeface="Tahoma"/>
                <a:cs typeface="Tahoma"/>
              </a:rPr>
              <a:t>e</a:t>
            </a:r>
            <a:r>
              <a:rPr dirty="0" sz="1650" spc="25">
                <a:solidFill>
                  <a:srgbClr val="1F1E1E"/>
                </a:solidFill>
                <a:latin typeface="Tahoma"/>
                <a:cs typeface="Tahoma"/>
              </a:rPr>
              <a:t>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9400"/>
              </a:lnSpc>
              <a:spcBef>
                <a:spcPts val="550"/>
              </a:spcBef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Dimension tables contain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descriptive attributes about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data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in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fact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table.</a:t>
            </a:r>
            <a:endParaRPr sz="1400">
              <a:latin typeface="Roboto Lt"/>
              <a:cs typeface="Roboto Lt"/>
            </a:endParaRPr>
          </a:p>
          <a:p>
            <a:pPr marL="12700" marR="137795">
              <a:lnSpc>
                <a:spcPts val="2170"/>
              </a:lnSpc>
              <a:spcBef>
                <a:spcPts val="80"/>
              </a:spcBef>
            </a:pP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 example, a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dimension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table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might</a:t>
            </a:r>
            <a:endParaRPr sz="1400">
              <a:latin typeface="Roboto Lt"/>
              <a:cs typeface="Roboto Lt"/>
            </a:endParaRPr>
          </a:p>
          <a:p>
            <a:pPr marL="12700" marR="137795">
              <a:lnSpc>
                <a:spcPts val="2100"/>
              </a:lnSpc>
              <a:spcBef>
                <a:spcPts val="65"/>
              </a:spcBef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include attributes such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as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title,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genre,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release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date,</a:t>
            </a:r>
            <a:endParaRPr sz="1400">
              <a:latin typeface="Roboto Lt"/>
              <a:cs typeface="Roboto Lt"/>
            </a:endParaRPr>
          </a:p>
          <a:p>
            <a:pPr marL="12700" marR="18415">
              <a:lnSpc>
                <a:spcPts val="2170"/>
              </a:lnSpc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studio. Dimension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tables provide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rich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context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facilitate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data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analysis.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4905" y="3597452"/>
            <a:ext cx="2598420" cy="3464560"/>
          </a:xfrm>
          <a:custGeom>
            <a:avLst/>
            <a:gdLst/>
            <a:ahLst/>
            <a:cxnLst/>
            <a:rect l="l" t="t" r="r" b="b"/>
            <a:pathLst>
              <a:path w="2598420" h="3464559">
                <a:moveTo>
                  <a:pt x="2513126" y="0"/>
                </a:moveTo>
                <a:lnTo>
                  <a:pt x="85026" y="0"/>
                </a:lnTo>
                <a:lnTo>
                  <a:pt x="79108" y="584"/>
                </a:lnTo>
                <a:lnTo>
                  <a:pt x="35471" y="18656"/>
                </a:lnTo>
                <a:lnTo>
                  <a:pt x="9207" y="50660"/>
                </a:lnTo>
                <a:lnTo>
                  <a:pt x="0" y="85026"/>
                </a:lnTo>
                <a:lnTo>
                  <a:pt x="0" y="3373206"/>
                </a:lnTo>
                <a:lnTo>
                  <a:pt x="0" y="3379179"/>
                </a:lnTo>
                <a:lnTo>
                  <a:pt x="12014" y="3418796"/>
                </a:lnTo>
                <a:lnTo>
                  <a:pt x="45415" y="3452194"/>
                </a:lnTo>
                <a:lnTo>
                  <a:pt x="85026" y="3464209"/>
                </a:lnTo>
                <a:lnTo>
                  <a:pt x="2513126" y="3464209"/>
                </a:lnTo>
                <a:lnTo>
                  <a:pt x="2552738" y="3452194"/>
                </a:lnTo>
                <a:lnTo>
                  <a:pt x="2586139" y="3418796"/>
                </a:lnTo>
                <a:lnTo>
                  <a:pt x="2598153" y="3379179"/>
                </a:lnTo>
                <a:lnTo>
                  <a:pt x="2598153" y="85026"/>
                </a:lnTo>
                <a:lnTo>
                  <a:pt x="2586139" y="45415"/>
                </a:lnTo>
                <a:lnTo>
                  <a:pt x="2552738" y="12014"/>
                </a:lnTo>
                <a:lnTo>
                  <a:pt x="2519045" y="584"/>
                </a:lnTo>
                <a:lnTo>
                  <a:pt x="2513126" y="0"/>
                </a:lnTo>
                <a:close/>
              </a:path>
            </a:pathLst>
          </a:custGeom>
          <a:solidFill>
            <a:srgbClr val="FF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366596" y="3610964"/>
            <a:ext cx="2169795" cy="3242945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dirty="0" sz="1650" spc="100">
                <a:solidFill>
                  <a:srgbClr val="1F1E1E"/>
                </a:solidFill>
                <a:latin typeface="Tahoma"/>
                <a:cs typeface="Tahoma"/>
              </a:rPr>
              <a:t>S</a:t>
            </a:r>
            <a:r>
              <a:rPr dirty="0" sz="1650" spc="35">
                <a:solidFill>
                  <a:srgbClr val="1F1E1E"/>
                </a:solidFill>
                <a:latin typeface="Tahoma"/>
                <a:cs typeface="Tahoma"/>
              </a:rPr>
              <a:t>tar</a:t>
            </a:r>
            <a:r>
              <a:rPr dirty="0" sz="1650" spc="-125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dirty="0" sz="1650" spc="145">
                <a:solidFill>
                  <a:srgbClr val="1F1E1E"/>
                </a:solidFill>
                <a:latin typeface="Tahoma"/>
                <a:cs typeface="Tahoma"/>
              </a:rPr>
              <a:t>S</a:t>
            </a:r>
            <a:r>
              <a:rPr dirty="0" sz="1650" spc="45">
                <a:solidFill>
                  <a:srgbClr val="1F1E1E"/>
                </a:solidFill>
                <a:latin typeface="Tahoma"/>
                <a:cs typeface="Tahoma"/>
              </a:rPr>
              <a:t>chema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8400"/>
              </a:lnSpc>
              <a:spcBef>
                <a:spcPts val="565"/>
              </a:spcBef>
            </a:pP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The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star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schema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is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popular dimensional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modeling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approach where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fact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table is at the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center,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connected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to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multiple dimension tables.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This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structure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provides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efficient data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retrieval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analysis,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making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it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ideal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 </a:t>
            </a:r>
            <a:r>
              <a:rPr dirty="0" sz="1400" spc="-32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recommendation</a:t>
            </a:r>
            <a:r>
              <a:rPr dirty="0" sz="1400" spc="-3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systems.</a:t>
            </a:r>
            <a:endParaRPr sz="1400">
              <a:latin typeface="Roboto Lt"/>
              <a:cs typeface="Roboto L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702208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1338720"/>
            <a:ext cx="6261100" cy="5397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75"/>
              <a:t>F</a:t>
            </a:r>
            <a:r>
              <a:rPr dirty="0" spc="35"/>
              <a:t>a</a:t>
            </a:r>
            <a:r>
              <a:rPr dirty="0" spc="60"/>
              <a:t>c</a:t>
            </a:r>
            <a:r>
              <a:rPr dirty="0" spc="-55"/>
              <a:t>t</a:t>
            </a:r>
            <a:r>
              <a:rPr dirty="0" spc="-225"/>
              <a:t> </a:t>
            </a:r>
            <a:r>
              <a:rPr dirty="0" spc="-170"/>
              <a:t>T</a:t>
            </a:r>
            <a:r>
              <a:rPr dirty="0" spc="-20"/>
              <a:t>able</a:t>
            </a:r>
            <a:r>
              <a:rPr dirty="0" spc="-225"/>
              <a:t> </a:t>
            </a:r>
            <a:r>
              <a:rPr dirty="0" spc="45"/>
              <a:t>and</a:t>
            </a:r>
            <a:r>
              <a:rPr dirty="0" spc="-225"/>
              <a:t> </a:t>
            </a:r>
            <a:r>
              <a:rPr dirty="0" spc="55"/>
              <a:t>Dimension</a:t>
            </a:r>
            <a:r>
              <a:rPr dirty="0" spc="-225"/>
              <a:t> </a:t>
            </a:r>
            <a:r>
              <a:rPr dirty="0" spc="-170"/>
              <a:t>T</a:t>
            </a:r>
            <a:r>
              <a:rPr dirty="0" spc="-20"/>
              <a:t>abl</a:t>
            </a:r>
            <a:r>
              <a:rPr dirty="0" spc="-10"/>
              <a:t>e</a:t>
            </a:r>
            <a:r>
              <a:rPr dirty="0" spc="165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5965" y="2255545"/>
            <a:ext cx="4064000" cy="514350"/>
          </a:xfrm>
          <a:prstGeom prst="rect">
            <a:avLst/>
          </a:prstGeom>
          <a:solidFill>
            <a:srgbClr val="FFD6D6"/>
          </a:solidFill>
        </p:spPr>
        <p:txBody>
          <a:bodyPr wrap="square" lIns="0" tIns="13589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1070"/>
              </a:spcBef>
            </a:pP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Fact</a:t>
            </a:r>
            <a:r>
              <a:rPr dirty="0" sz="1400" spc="-6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3B3535"/>
                </a:solidFill>
                <a:latin typeface="Roboto Lt"/>
                <a:cs typeface="Roboto Lt"/>
              </a:rPr>
              <a:t>Table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255545"/>
            <a:ext cx="4064000" cy="514350"/>
          </a:xfrm>
          <a:prstGeom prst="rect">
            <a:avLst/>
          </a:prstGeom>
          <a:solidFill>
            <a:srgbClr val="FFD6D6"/>
          </a:solidFill>
        </p:spPr>
        <p:txBody>
          <a:bodyPr wrap="square" lIns="0" tIns="13589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1070"/>
              </a:spcBef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Dimension</a:t>
            </a:r>
            <a:r>
              <a:rPr dirty="0" sz="1400" spc="-5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Tables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0519" y="2879340"/>
            <a:ext cx="70231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AnimeID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3720" y="2821703"/>
            <a:ext cx="3363595" cy="577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-635">
              <a:lnSpc>
                <a:spcPct val="129400"/>
              </a:lnSpc>
              <a:spcBef>
                <a:spcPts val="90"/>
              </a:spcBef>
            </a:pP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Anime: 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AnimeID,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Title, Genre, ReleaseDate,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Studio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5" y="3549860"/>
            <a:ext cx="4064000" cy="514350"/>
          </a:xfrm>
          <a:prstGeom prst="rect">
            <a:avLst/>
          </a:prstGeom>
          <a:solidFill>
            <a:srgbClr val="FFD6D6"/>
          </a:solidFill>
        </p:spPr>
        <p:txBody>
          <a:bodyPr wrap="square" lIns="0" tIns="13589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1070"/>
              </a:spcBef>
            </a:pP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UserID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549860"/>
            <a:ext cx="4064000" cy="514350"/>
          </a:xfrm>
          <a:prstGeom prst="rect">
            <a:avLst/>
          </a:prstGeom>
          <a:solidFill>
            <a:srgbClr val="FFD6D6"/>
          </a:solidFill>
        </p:spPr>
        <p:txBody>
          <a:bodyPr wrap="square" lIns="0" tIns="13589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1070"/>
              </a:spcBef>
            </a:pP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User: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3B3535"/>
                </a:solidFill>
                <a:latin typeface="Roboto Lt"/>
                <a:cs typeface="Roboto Lt"/>
              </a:rPr>
              <a:t>UserID,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Age,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Gender,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Location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0519" y="4173663"/>
            <a:ext cx="5384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Rating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3799" y="4173663"/>
            <a:ext cx="232410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Rating: </a:t>
            </a:r>
            <a:r>
              <a:rPr dirty="0" sz="1400" spc="-10">
                <a:solidFill>
                  <a:srgbClr val="3B3535"/>
                </a:solidFill>
                <a:latin typeface="Roboto Lt"/>
                <a:cs typeface="Roboto Lt"/>
              </a:rPr>
              <a:t>RatingID,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RatingValue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5965" y="4577704"/>
            <a:ext cx="4064000" cy="504825"/>
          </a:xfrm>
          <a:prstGeom prst="rect">
            <a:avLst/>
          </a:prstGeom>
          <a:solidFill>
            <a:srgbClr val="FFD6D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994"/>
              </a:spcBef>
            </a:pP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ViewCount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9274" y="4577704"/>
            <a:ext cx="4064000" cy="504825"/>
          </a:xfrm>
          <a:prstGeom prst="rect">
            <a:avLst/>
          </a:prstGeom>
          <a:solidFill>
            <a:srgbClr val="FFD6D6"/>
          </a:solidFill>
        </p:spPr>
        <p:txBody>
          <a:bodyPr wrap="square" lIns="0" tIns="126364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994"/>
              </a:spcBef>
            </a:pP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Platform:</a:t>
            </a:r>
            <a:r>
              <a:rPr dirty="0" sz="1400" spc="-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PlatformID,</a:t>
            </a:r>
            <a:r>
              <a:rPr dirty="0" sz="1400" spc="-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Name,</a:t>
            </a:r>
            <a:r>
              <a:rPr dirty="0" sz="1400" spc="-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Region</a:t>
            </a:r>
            <a:endParaRPr sz="1400">
              <a:latin typeface="Roboto Lt"/>
              <a:cs typeface="Roboto L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430000" cy="7023100"/>
            <a:chOff x="0" y="0"/>
            <a:chExt cx="11430000" cy="7023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1430000" cy="7022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1430000" cy="7023100"/>
            </a:xfrm>
            <a:custGeom>
              <a:avLst/>
              <a:gdLst/>
              <a:ahLst/>
              <a:cxnLst/>
              <a:rect l="l" t="t" r="r" b="b"/>
              <a:pathLst>
                <a:path w="11430000" h="7023100">
                  <a:moveTo>
                    <a:pt x="11354490" y="0"/>
                  </a:moveTo>
                  <a:lnTo>
                    <a:pt x="85026" y="0"/>
                  </a:lnTo>
                  <a:lnTo>
                    <a:pt x="79112" y="583"/>
                  </a:lnTo>
                  <a:lnTo>
                    <a:pt x="35475" y="18655"/>
                  </a:lnTo>
                  <a:lnTo>
                    <a:pt x="9212" y="50659"/>
                  </a:lnTo>
                  <a:lnTo>
                    <a:pt x="0" y="85038"/>
                  </a:lnTo>
                  <a:lnTo>
                    <a:pt x="0" y="6938563"/>
                  </a:lnTo>
                  <a:lnTo>
                    <a:pt x="12015" y="6978181"/>
                  </a:lnTo>
                  <a:lnTo>
                    <a:pt x="45412" y="7011578"/>
                  </a:lnTo>
                  <a:lnTo>
                    <a:pt x="76992" y="7022591"/>
                  </a:lnTo>
                  <a:lnTo>
                    <a:pt x="11362526" y="7022591"/>
                  </a:lnTo>
                  <a:lnTo>
                    <a:pt x="11404041" y="7004935"/>
                  </a:lnTo>
                  <a:lnTo>
                    <a:pt x="11429999" y="6973509"/>
                  </a:lnTo>
                  <a:lnTo>
                    <a:pt x="11429999" y="50088"/>
                  </a:lnTo>
                  <a:lnTo>
                    <a:pt x="11404041" y="18655"/>
                  </a:lnTo>
                  <a:lnTo>
                    <a:pt x="11360404" y="583"/>
                  </a:lnTo>
                  <a:lnTo>
                    <a:pt x="11354490" y="0"/>
                  </a:lnTo>
                  <a:close/>
                </a:path>
              </a:pathLst>
            </a:custGeom>
            <a:solidFill>
              <a:srgbClr val="FFFAFA">
                <a:alpha val="8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40"/>
              </a:spcBef>
            </a:pPr>
            <a:r>
              <a:rPr dirty="0" spc="25"/>
              <a:t>Datamining</a:t>
            </a:r>
            <a:r>
              <a:rPr dirty="0" spc="-245"/>
              <a:t> </a:t>
            </a:r>
            <a:r>
              <a:rPr dirty="0" spc="10"/>
              <a:t>Techniques</a:t>
            </a:r>
            <a:r>
              <a:rPr dirty="0" spc="-240"/>
              <a:t> </a:t>
            </a:r>
            <a:r>
              <a:rPr dirty="0" spc="-10"/>
              <a:t>for </a:t>
            </a:r>
            <a:r>
              <a:rPr dirty="0" spc="-994"/>
              <a:t> </a:t>
            </a:r>
            <a:r>
              <a:rPr dirty="0" spc="40"/>
              <a:t>Recommendation</a:t>
            </a:r>
          </a:p>
        </p:txBody>
      </p:sp>
      <p:sp>
        <p:nvSpPr>
          <p:cNvPr id="6" name="object 6"/>
          <p:cNvSpPr/>
          <p:nvPr/>
        </p:nvSpPr>
        <p:spPr>
          <a:xfrm>
            <a:off x="1655965" y="2055685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24205" y="0"/>
                </a:moveTo>
                <a:lnTo>
                  <a:pt x="85039" y="0"/>
                </a:lnTo>
                <a:lnTo>
                  <a:pt x="79121" y="584"/>
                </a:lnTo>
                <a:lnTo>
                  <a:pt x="35483" y="18656"/>
                </a:lnTo>
                <a:lnTo>
                  <a:pt x="9220" y="50660"/>
                </a:lnTo>
                <a:lnTo>
                  <a:pt x="0" y="85026"/>
                </a:lnTo>
                <a:lnTo>
                  <a:pt x="0" y="318223"/>
                </a:lnTo>
                <a:lnTo>
                  <a:pt x="0" y="324205"/>
                </a:lnTo>
                <a:lnTo>
                  <a:pt x="12026" y="363816"/>
                </a:lnTo>
                <a:lnTo>
                  <a:pt x="45415" y="397217"/>
                </a:lnTo>
                <a:lnTo>
                  <a:pt x="85039" y="409232"/>
                </a:lnTo>
                <a:lnTo>
                  <a:pt x="324205" y="409232"/>
                </a:lnTo>
                <a:lnTo>
                  <a:pt x="363829" y="397217"/>
                </a:lnTo>
                <a:lnTo>
                  <a:pt x="397217" y="363816"/>
                </a:lnTo>
                <a:lnTo>
                  <a:pt x="409232" y="324205"/>
                </a:lnTo>
                <a:lnTo>
                  <a:pt x="409232" y="85026"/>
                </a:lnTo>
                <a:lnTo>
                  <a:pt x="397217" y="45415"/>
                </a:lnTo>
                <a:lnTo>
                  <a:pt x="363829" y="12026"/>
                </a:lnTo>
                <a:lnTo>
                  <a:pt x="330123" y="584"/>
                </a:lnTo>
                <a:lnTo>
                  <a:pt x="324205" y="0"/>
                </a:lnTo>
                <a:close/>
              </a:path>
            </a:pathLst>
          </a:custGeom>
          <a:solidFill>
            <a:srgbClr val="FF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03717" y="2081059"/>
            <a:ext cx="104775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430">
                <a:solidFill>
                  <a:srgbClr val="1F1E1E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0050" y="2038230"/>
            <a:ext cx="2011680" cy="39020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724535">
              <a:lnSpc>
                <a:spcPct val="106000"/>
              </a:lnSpc>
              <a:spcBef>
                <a:spcPts val="15"/>
              </a:spcBef>
            </a:pPr>
            <a:r>
              <a:rPr dirty="0" sz="1650" spc="204">
                <a:solidFill>
                  <a:srgbClr val="1F1E1E"/>
                </a:solidFill>
                <a:latin typeface="Trebuchet MS"/>
                <a:cs typeface="Trebuchet MS"/>
              </a:rPr>
              <a:t>C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ollabo</a:t>
            </a:r>
            <a:r>
              <a:rPr dirty="0" sz="1650" spc="-35">
                <a:solidFill>
                  <a:srgbClr val="1F1E1E"/>
                </a:solidFill>
                <a:latin typeface="Trebuchet MS"/>
                <a:cs typeface="Trebuchet MS"/>
              </a:rPr>
              <a:t>r</a:t>
            </a:r>
            <a:r>
              <a:rPr dirty="0" sz="1650" spc="-10">
                <a:solidFill>
                  <a:srgbClr val="1F1E1E"/>
                </a:solidFill>
                <a:latin typeface="Trebuchet MS"/>
                <a:cs typeface="Trebuchet MS"/>
              </a:rPr>
              <a:t>a</a:t>
            </a:r>
            <a:r>
              <a:rPr dirty="0" sz="1650" spc="-25">
                <a:solidFill>
                  <a:srgbClr val="1F1E1E"/>
                </a:solidFill>
                <a:latin typeface="Trebuchet MS"/>
                <a:cs typeface="Trebuchet MS"/>
              </a:rPr>
              <a:t>ti</a:t>
            </a:r>
            <a:r>
              <a:rPr dirty="0" sz="1650" spc="-65">
                <a:solidFill>
                  <a:srgbClr val="1F1E1E"/>
                </a:solidFill>
                <a:latin typeface="Trebuchet MS"/>
                <a:cs typeface="Trebuchet MS"/>
              </a:rPr>
              <a:t>v</a:t>
            </a:r>
            <a:r>
              <a:rPr dirty="0" sz="1650" spc="25">
                <a:solidFill>
                  <a:srgbClr val="1F1E1E"/>
                </a:solidFill>
                <a:latin typeface="Trebuchet MS"/>
                <a:cs typeface="Trebuchet MS"/>
              </a:rPr>
              <a:t>e  </a:t>
            </a:r>
            <a:r>
              <a:rPr dirty="0" sz="1650" spc="-5">
                <a:solidFill>
                  <a:srgbClr val="1F1E1E"/>
                </a:solidFill>
                <a:latin typeface="Trebuchet MS"/>
                <a:cs typeface="Trebuchet MS"/>
              </a:rPr>
              <a:t>Filtering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8099"/>
              </a:lnSpc>
              <a:spcBef>
                <a:spcPts val="570"/>
              </a:spcBef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Collaborative filtering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analyzes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 behavior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preferences to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identify similar users and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recommend</a:t>
            </a:r>
            <a:r>
              <a:rPr dirty="0" sz="1400" spc="1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based on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their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shared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tastes. This approach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relies</a:t>
            </a:r>
            <a:r>
              <a:rPr dirty="0" sz="1400" spc="5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on</a:t>
            </a:r>
            <a:r>
              <a:rPr dirty="0" sz="1400" spc="4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</a:t>
            </a:r>
            <a:r>
              <a:rPr dirty="0" sz="1400" spc="5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principle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that users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who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liked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similar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 past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are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likely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to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enjoy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similar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anime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future.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25429" y="2055685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24218" y="0"/>
                </a:moveTo>
                <a:lnTo>
                  <a:pt x="85039" y="0"/>
                </a:lnTo>
                <a:lnTo>
                  <a:pt x="79121" y="584"/>
                </a:lnTo>
                <a:lnTo>
                  <a:pt x="35483" y="18656"/>
                </a:lnTo>
                <a:lnTo>
                  <a:pt x="9220" y="50660"/>
                </a:lnTo>
                <a:lnTo>
                  <a:pt x="0" y="85026"/>
                </a:lnTo>
                <a:lnTo>
                  <a:pt x="12" y="318223"/>
                </a:lnTo>
                <a:lnTo>
                  <a:pt x="0" y="324205"/>
                </a:lnTo>
                <a:lnTo>
                  <a:pt x="12026" y="363816"/>
                </a:lnTo>
                <a:lnTo>
                  <a:pt x="45427" y="397217"/>
                </a:lnTo>
                <a:lnTo>
                  <a:pt x="85039" y="409232"/>
                </a:lnTo>
                <a:lnTo>
                  <a:pt x="324218" y="409232"/>
                </a:lnTo>
                <a:lnTo>
                  <a:pt x="363829" y="397217"/>
                </a:lnTo>
                <a:lnTo>
                  <a:pt x="397217" y="363816"/>
                </a:lnTo>
                <a:lnTo>
                  <a:pt x="409244" y="324205"/>
                </a:lnTo>
                <a:lnTo>
                  <a:pt x="409244" y="85026"/>
                </a:lnTo>
                <a:lnTo>
                  <a:pt x="397217" y="45415"/>
                </a:lnTo>
                <a:lnTo>
                  <a:pt x="363829" y="12026"/>
                </a:lnTo>
                <a:lnTo>
                  <a:pt x="330136" y="584"/>
                </a:lnTo>
                <a:lnTo>
                  <a:pt x="324218" y="0"/>
                </a:lnTo>
                <a:close/>
              </a:path>
            </a:pathLst>
          </a:custGeom>
          <a:solidFill>
            <a:srgbClr val="FF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45825" y="2081059"/>
            <a:ext cx="16637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60">
                <a:solidFill>
                  <a:srgbClr val="1F1E1E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3088" y="2038230"/>
            <a:ext cx="2016125" cy="44450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16890">
              <a:lnSpc>
                <a:spcPct val="106000"/>
              </a:lnSpc>
              <a:spcBef>
                <a:spcPts val="15"/>
              </a:spcBef>
            </a:pPr>
            <a:r>
              <a:rPr dirty="0" sz="1650" spc="204">
                <a:solidFill>
                  <a:srgbClr val="1F1E1E"/>
                </a:solidFill>
                <a:latin typeface="Trebuchet MS"/>
                <a:cs typeface="Trebuchet MS"/>
              </a:rPr>
              <a:t>C</a:t>
            </a:r>
            <a:r>
              <a:rPr dirty="0" sz="1650" spc="60">
                <a:solidFill>
                  <a:srgbClr val="1F1E1E"/>
                </a:solidFill>
                <a:latin typeface="Trebuchet MS"/>
                <a:cs typeface="Trebuchet MS"/>
              </a:rPr>
              <a:t>o</a:t>
            </a:r>
            <a:r>
              <a:rPr dirty="0" sz="1650" spc="30">
                <a:solidFill>
                  <a:srgbClr val="1F1E1E"/>
                </a:solidFill>
                <a:latin typeface="Trebuchet MS"/>
                <a:cs typeface="Trebuchet MS"/>
              </a:rPr>
              <a:t>n</a:t>
            </a:r>
            <a:r>
              <a:rPr dirty="0" sz="1650" spc="-40">
                <a:solidFill>
                  <a:srgbClr val="1F1E1E"/>
                </a:solidFill>
                <a:latin typeface="Trebuchet MS"/>
                <a:cs typeface="Trebuchet MS"/>
              </a:rPr>
              <a:t>t</a:t>
            </a:r>
            <a:r>
              <a:rPr dirty="0" sz="1650" spc="30">
                <a:solidFill>
                  <a:srgbClr val="1F1E1E"/>
                </a:solidFill>
                <a:latin typeface="Trebuchet MS"/>
                <a:cs typeface="Trebuchet MS"/>
              </a:rPr>
              <a:t>e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n</a:t>
            </a:r>
            <a:r>
              <a:rPr dirty="0" sz="1650" spc="-40">
                <a:solidFill>
                  <a:srgbClr val="1F1E1E"/>
                </a:solidFill>
                <a:latin typeface="Trebuchet MS"/>
                <a:cs typeface="Trebuchet MS"/>
              </a:rPr>
              <a:t>t</a:t>
            </a:r>
            <a:r>
              <a:rPr dirty="0" sz="1650" spc="120">
                <a:solidFill>
                  <a:srgbClr val="1F1E1E"/>
                </a:solidFill>
                <a:latin typeface="Trebuchet MS"/>
                <a:cs typeface="Trebuchet MS"/>
              </a:rPr>
              <a:t>-Ba</a:t>
            </a:r>
            <a:r>
              <a:rPr dirty="0" sz="1650" spc="105">
                <a:solidFill>
                  <a:srgbClr val="1F1E1E"/>
                </a:solidFill>
                <a:latin typeface="Trebuchet MS"/>
                <a:cs typeface="Trebuchet MS"/>
              </a:rPr>
              <a:t>s</a:t>
            </a:r>
            <a:r>
              <a:rPr dirty="0" sz="1650" spc="35">
                <a:solidFill>
                  <a:srgbClr val="1F1E1E"/>
                </a:solidFill>
                <a:latin typeface="Trebuchet MS"/>
                <a:cs typeface="Trebuchet MS"/>
              </a:rPr>
              <a:t>ed  </a:t>
            </a:r>
            <a:r>
              <a:rPr dirty="0" sz="1650" spc="-5">
                <a:solidFill>
                  <a:srgbClr val="1F1E1E"/>
                </a:solidFill>
                <a:latin typeface="Trebuchet MS"/>
                <a:cs typeface="Trebuchet MS"/>
              </a:rPr>
              <a:t>Filtering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8000"/>
              </a:lnSpc>
              <a:spcBef>
                <a:spcPts val="575"/>
              </a:spcBef>
            </a:pP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Content-based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filtering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analyzes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characteristics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titles, such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genre, plot,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characters,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to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recommend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similar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anime based on a </a:t>
            </a:r>
            <a:r>
              <a:rPr dirty="0" sz="1400" spc="-10">
                <a:solidFill>
                  <a:srgbClr val="3B3535"/>
                </a:solidFill>
                <a:latin typeface="Roboto Lt"/>
                <a:cs typeface="Roboto Lt"/>
              </a:rPr>
              <a:t>user's 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past preferences. This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approach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focuses on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content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provides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recommendations based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on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similarities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themes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styles.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4905" y="2055685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24192" y="0"/>
                </a:moveTo>
                <a:lnTo>
                  <a:pt x="85026" y="0"/>
                </a:lnTo>
                <a:lnTo>
                  <a:pt x="79108" y="584"/>
                </a:lnTo>
                <a:lnTo>
                  <a:pt x="35471" y="18656"/>
                </a:lnTo>
                <a:lnTo>
                  <a:pt x="9207" y="50660"/>
                </a:lnTo>
                <a:lnTo>
                  <a:pt x="0" y="85026"/>
                </a:lnTo>
                <a:lnTo>
                  <a:pt x="0" y="318223"/>
                </a:lnTo>
                <a:lnTo>
                  <a:pt x="0" y="324205"/>
                </a:lnTo>
                <a:lnTo>
                  <a:pt x="12014" y="363816"/>
                </a:lnTo>
                <a:lnTo>
                  <a:pt x="45415" y="397217"/>
                </a:lnTo>
                <a:lnTo>
                  <a:pt x="85026" y="409232"/>
                </a:lnTo>
                <a:lnTo>
                  <a:pt x="324192" y="409232"/>
                </a:lnTo>
                <a:lnTo>
                  <a:pt x="363816" y="397217"/>
                </a:lnTo>
                <a:lnTo>
                  <a:pt x="397217" y="363816"/>
                </a:lnTo>
                <a:lnTo>
                  <a:pt x="409232" y="324205"/>
                </a:lnTo>
                <a:lnTo>
                  <a:pt x="409232" y="85026"/>
                </a:lnTo>
                <a:lnTo>
                  <a:pt x="397217" y="45415"/>
                </a:lnTo>
                <a:lnTo>
                  <a:pt x="363816" y="12026"/>
                </a:lnTo>
                <a:lnTo>
                  <a:pt x="330111" y="584"/>
                </a:lnTo>
                <a:lnTo>
                  <a:pt x="324192" y="0"/>
                </a:lnTo>
                <a:close/>
              </a:path>
            </a:pathLst>
          </a:custGeom>
          <a:solidFill>
            <a:srgbClr val="FF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13955" y="2081059"/>
            <a:ext cx="176530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135">
                <a:solidFill>
                  <a:srgbClr val="1F1E1E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76131" y="2038230"/>
            <a:ext cx="2020570" cy="44450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313055">
              <a:lnSpc>
                <a:spcPct val="106000"/>
              </a:lnSpc>
              <a:spcBef>
                <a:spcPts val="15"/>
              </a:spcBef>
            </a:pPr>
            <a:r>
              <a:rPr dirty="0" sz="1650" spc="25">
                <a:solidFill>
                  <a:srgbClr val="1F1E1E"/>
                </a:solidFill>
                <a:latin typeface="Trebuchet MS"/>
                <a:cs typeface="Trebuchet MS"/>
              </a:rPr>
              <a:t>Hybrid </a:t>
            </a:r>
            <a:r>
              <a:rPr dirty="0" sz="1650" spc="30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dirty="0" sz="1650" spc="85">
                <a:solidFill>
                  <a:srgbClr val="1F1E1E"/>
                </a:solidFill>
                <a:latin typeface="Trebuchet MS"/>
                <a:cs typeface="Trebuchet MS"/>
              </a:rPr>
              <a:t>R</a:t>
            </a:r>
            <a:r>
              <a:rPr dirty="0" sz="1650" spc="40">
                <a:solidFill>
                  <a:srgbClr val="1F1E1E"/>
                </a:solidFill>
                <a:latin typeface="Trebuchet MS"/>
                <a:cs typeface="Trebuchet MS"/>
              </a:rPr>
              <a:t>e</a:t>
            </a:r>
            <a:r>
              <a:rPr dirty="0" sz="1650" spc="5">
                <a:solidFill>
                  <a:srgbClr val="1F1E1E"/>
                </a:solidFill>
                <a:latin typeface="Trebuchet MS"/>
                <a:cs typeface="Trebuchet MS"/>
              </a:rPr>
              <a:t>c</a:t>
            </a:r>
            <a:r>
              <a:rPr dirty="0" sz="1650" spc="50">
                <a:solidFill>
                  <a:srgbClr val="1F1E1E"/>
                </a:solidFill>
                <a:latin typeface="Trebuchet MS"/>
                <a:cs typeface="Trebuchet MS"/>
              </a:rPr>
              <a:t>ommend</a:t>
            </a:r>
            <a:r>
              <a:rPr dirty="0" sz="1650" spc="10">
                <a:solidFill>
                  <a:srgbClr val="1F1E1E"/>
                </a:solidFill>
                <a:latin typeface="Trebuchet MS"/>
                <a:cs typeface="Trebuchet MS"/>
              </a:rPr>
              <a:t>a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8200"/>
              </a:lnSpc>
              <a:spcBef>
                <a:spcPts val="570"/>
              </a:spcBef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Hybrid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recommendation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systems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combine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strengths 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 </a:t>
            </a:r>
            <a:r>
              <a:rPr dirty="0" sz="1400" spc="2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collaborative filtering and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content-based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filtering to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provide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more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comprehensive and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accurate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recommendations.</a:t>
            </a:r>
            <a:endParaRPr sz="1400">
              <a:latin typeface="Roboto Lt"/>
              <a:cs typeface="Roboto Lt"/>
            </a:endParaRPr>
          </a:p>
          <a:p>
            <a:pPr marL="12700" marR="5080">
              <a:lnSpc>
                <a:spcPct val="127099"/>
              </a:lnSpc>
              <a:spcBef>
                <a:spcPts val="40"/>
              </a:spcBef>
            </a:pP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These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systems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leverage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both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 behavior and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content 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characteristics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to identify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relevant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suggestions.</a:t>
            </a:r>
            <a:endParaRPr sz="1400">
              <a:latin typeface="Roboto Lt"/>
              <a:cs typeface="Roboto L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8494" y="6476492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406765"/>
          </a:xfrm>
          <a:custGeom>
            <a:avLst/>
            <a:gdLst/>
            <a:ahLst/>
            <a:cxnLst/>
            <a:rect l="l" t="t" r="r" b="b"/>
            <a:pathLst>
              <a:path w="11430000" h="8406765">
                <a:moveTo>
                  <a:pt x="11429999" y="0"/>
                </a:moveTo>
                <a:lnTo>
                  <a:pt x="0" y="0"/>
                </a:lnTo>
                <a:lnTo>
                  <a:pt x="0" y="8406383"/>
                </a:lnTo>
                <a:lnTo>
                  <a:pt x="11429999" y="8406383"/>
                </a:lnTo>
                <a:lnTo>
                  <a:pt x="11429999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584400" y="253"/>
            <a:ext cx="2846070" cy="8406130"/>
            <a:chOff x="8584400" y="253"/>
            <a:chExt cx="2846070" cy="8406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4400" y="253"/>
              <a:ext cx="2845599" cy="84061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8494" y="7860283"/>
              <a:ext cx="1754504" cy="419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9850" y="491706"/>
            <a:ext cx="6902450" cy="1072515"/>
          </a:xfrm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40"/>
              </a:spcBef>
            </a:pPr>
            <a:r>
              <a:rPr dirty="0" spc="-10"/>
              <a:t>Collaborative</a:t>
            </a:r>
            <a:r>
              <a:rPr dirty="0" spc="-225"/>
              <a:t> </a:t>
            </a:r>
            <a:r>
              <a:rPr dirty="0" spc="-30"/>
              <a:t>Filtering</a:t>
            </a:r>
            <a:r>
              <a:rPr dirty="0" spc="-225"/>
              <a:t> </a:t>
            </a:r>
            <a:r>
              <a:rPr dirty="0" spc="45"/>
              <a:t>and</a:t>
            </a:r>
            <a:r>
              <a:rPr dirty="0" spc="-225"/>
              <a:t> </a:t>
            </a:r>
            <a:r>
              <a:rPr dirty="0" spc="80"/>
              <a:t>Content- </a:t>
            </a:r>
            <a:r>
              <a:rPr dirty="0" spc="-994"/>
              <a:t> </a:t>
            </a:r>
            <a:r>
              <a:rPr dirty="0" spc="140"/>
              <a:t>Based</a:t>
            </a:r>
            <a:r>
              <a:rPr dirty="0" spc="-229"/>
              <a:t> </a:t>
            </a:r>
            <a:r>
              <a:rPr dirty="0" spc="-30"/>
              <a:t>Filtering</a:t>
            </a:r>
          </a:p>
        </p:txBody>
      </p:sp>
      <p:sp>
        <p:nvSpPr>
          <p:cNvPr id="7" name="object 7"/>
          <p:cNvSpPr/>
          <p:nvPr/>
        </p:nvSpPr>
        <p:spPr>
          <a:xfrm>
            <a:off x="685229" y="1855825"/>
            <a:ext cx="910590" cy="2106295"/>
          </a:xfrm>
          <a:custGeom>
            <a:avLst/>
            <a:gdLst/>
            <a:ahLst/>
            <a:cxnLst/>
            <a:rect l="l" t="t" r="r" b="b"/>
            <a:pathLst>
              <a:path w="910590" h="2106295">
                <a:moveTo>
                  <a:pt x="910068" y="0"/>
                </a:moveTo>
                <a:lnTo>
                  <a:pt x="455032" y="182016"/>
                </a:lnTo>
                <a:lnTo>
                  <a:pt x="0" y="0"/>
                </a:lnTo>
                <a:lnTo>
                  <a:pt x="0" y="1923935"/>
                </a:lnTo>
                <a:lnTo>
                  <a:pt x="455032" y="2105952"/>
                </a:lnTo>
                <a:lnTo>
                  <a:pt x="910068" y="1923935"/>
                </a:lnTo>
                <a:lnTo>
                  <a:pt x="910068" y="0"/>
                </a:lnTo>
                <a:close/>
              </a:path>
            </a:pathLst>
          </a:custGeom>
          <a:solidFill>
            <a:srgbClr val="FF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2953" y="2712223"/>
            <a:ext cx="10922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470">
                <a:solidFill>
                  <a:srgbClr val="1F1E1E"/>
                </a:solidFill>
                <a:latin typeface="Trebuchet MS"/>
                <a:cs typeface="Trebuchet MS"/>
              </a:rPr>
              <a:t>1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2942" y="2019189"/>
            <a:ext cx="5911850" cy="904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04">
                <a:solidFill>
                  <a:srgbClr val="1F1E1E"/>
                </a:solidFill>
                <a:latin typeface="Trebuchet MS"/>
                <a:cs typeface="Trebuchet MS"/>
              </a:rPr>
              <a:t>C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ollabo</a:t>
            </a:r>
            <a:r>
              <a:rPr dirty="0" sz="1650" spc="-35">
                <a:solidFill>
                  <a:srgbClr val="1F1E1E"/>
                </a:solidFill>
                <a:latin typeface="Trebuchet MS"/>
                <a:cs typeface="Trebuchet MS"/>
              </a:rPr>
              <a:t>r</a:t>
            </a:r>
            <a:r>
              <a:rPr dirty="0" sz="1650" spc="-10">
                <a:solidFill>
                  <a:srgbClr val="1F1E1E"/>
                </a:solidFill>
                <a:latin typeface="Trebuchet MS"/>
                <a:cs typeface="Trebuchet MS"/>
              </a:rPr>
              <a:t>a</a:t>
            </a:r>
            <a:r>
              <a:rPr dirty="0" sz="1650" spc="-25">
                <a:solidFill>
                  <a:srgbClr val="1F1E1E"/>
                </a:solidFill>
                <a:latin typeface="Trebuchet MS"/>
                <a:cs typeface="Trebuchet MS"/>
              </a:rPr>
              <a:t>ti</a:t>
            </a:r>
            <a:r>
              <a:rPr dirty="0" sz="1650" spc="-65">
                <a:solidFill>
                  <a:srgbClr val="1F1E1E"/>
                </a:solidFill>
                <a:latin typeface="Trebuchet MS"/>
                <a:cs typeface="Trebuchet MS"/>
              </a:rPr>
              <a:t>v</a:t>
            </a:r>
            <a:r>
              <a:rPr dirty="0" sz="1650" spc="35">
                <a:solidFill>
                  <a:srgbClr val="1F1E1E"/>
                </a:solidFill>
                <a:latin typeface="Trebuchet MS"/>
                <a:cs typeface="Trebuchet MS"/>
              </a:rPr>
              <a:t>e</a:t>
            </a:r>
            <a:r>
              <a:rPr dirty="0" sz="1650" spc="-105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dirty="0" sz="1650" spc="130">
                <a:solidFill>
                  <a:srgbClr val="1F1E1E"/>
                </a:solidFill>
                <a:latin typeface="Trebuchet MS"/>
                <a:cs typeface="Trebuchet MS"/>
              </a:rPr>
              <a:t>F</a:t>
            </a:r>
            <a:r>
              <a:rPr dirty="0" sz="1650" spc="-70">
                <a:solidFill>
                  <a:srgbClr val="1F1E1E"/>
                </a:solidFill>
                <a:latin typeface="Trebuchet MS"/>
                <a:cs typeface="Trebuchet MS"/>
              </a:rPr>
              <a:t>il</a:t>
            </a:r>
            <a:r>
              <a:rPr dirty="0" sz="1650" spc="-114">
                <a:solidFill>
                  <a:srgbClr val="1F1E1E"/>
                </a:solidFill>
                <a:latin typeface="Trebuchet MS"/>
                <a:cs typeface="Trebuchet MS"/>
              </a:rPr>
              <a:t>t</a:t>
            </a:r>
            <a:r>
              <a:rPr dirty="0" sz="1650" spc="15">
                <a:solidFill>
                  <a:srgbClr val="1F1E1E"/>
                </a:solidFill>
                <a:latin typeface="Trebuchet MS"/>
                <a:cs typeface="Trebuchet MS"/>
              </a:rPr>
              <a:t>ering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4900"/>
              </a:lnSpc>
              <a:spcBef>
                <a:spcPts val="700"/>
              </a:spcBef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Collaborative filtering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algorithms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use </a:t>
            </a:r>
            <a:r>
              <a:rPr dirty="0" sz="1400" spc="-15">
                <a:solidFill>
                  <a:srgbClr val="3B3535"/>
                </a:solidFill>
                <a:latin typeface="Roboto Lt"/>
                <a:cs typeface="Roboto Lt"/>
              </a:rPr>
              <a:t>user-item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interactions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to create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recommendations.</a:t>
            </a:r>
            <a:r>
              <a:rPr dirty="0" sz="1400" spc="-2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They identify users with similar tastes and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recommend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2942" y="2897853"/>
            <a:ext cx="5960745" cy="843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127099"/>
              </a:lnSpc>
              <a:spcBef>
                <a:spcPts val="130"/>
              </a:spcBef>
            </a:pP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items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that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those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similar users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have enjoyed.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 example, if two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have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rated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specific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 </a:t>
            </a:r>
            <a:r>
              <a:rPr dirty="0" sz="1400" spc="-10">
                <a:solidFill>
                  <a:srgbClr val="3B3535"/>
                </a:solidFill>
                <a:latin typeface="Roboto Lt"/>
                <a:cs typeface="Roboto Lt"/>
              </a:rPr>
              <a:t>highly,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 system might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recommend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another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that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both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users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have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rated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-10">
                <a:solidFill>
                  <a:srgbClr val="3B3535"/>
                </a:solidFill>
                <a:latin typeface="Roboto Lt"/>
                <a:cs typeface="Roboto Lt"/>
              </a:rPr>
              <a:t>highly.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229" y="3959097"/>
            <a:ext cx="910590" cy="1833245"/>
          </a:xfrm>
          <a:custGeom>
            <a:avLst/>
            <a:gdLst/>
            <a:ahLst/>
            <a:cxnLst/>
            <a:rect l="l" t="t" r="r" b="b"/>
            <a:pathLst>
              <a:path w="910590" h="1833245">
                <a:moveTo>
                  <a:pt x="910068" y="0"/>
                </a:moveTo>
                <a:lnTo>
                  <a:pt x="455032" y="182016"/>
                </a:lnTo>
                <a:lnTo>
                  <a:pt x="0" y="0"/>
                </a:lnTo>
                <a:lnTo>
                  <a:pt x="0" y="1650911"/>
                </a:lnTo>
                <a:lnTo>
                  <a:pt x="455032" y="1832927"/>
                </a:lnTo>
                <a:lnTo>
                  <a:pt x="910068" y="1650911"/>
                </a:lnTo>
                <a:lnTo>
                  <a:pt x="910068" y="0"/>
                </a:lnTo>
                <a:close/>
              </a:path>
            </a:pathLst>
          </a:custGeom>
          <a:solidFill>
            <a:srgbClr val="FF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50086" y="4682259"/>
            <a:ext cx="17526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50">
                <a:solidFill>
                  <a:srgbClr val="1F1E1E"/>
                </a:solidFill>
                <a:latin typeface="Trebuchet MS"/>
                <a:cs typeface="Trebuchet MS"/>
              </a:rPr>
              <a:t>2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2945" y="4122466"/>
            <a:ext cx="234061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04">
                <a:solidFill>
                  <a:srgbClr val="1F1E1E"/>
                </a:solidFill>
                <a:latin typeface="Trebuchet MS"/>
                <a:cs typeface="Trebuchet MS"/>
              </a:rPr>
              <a:t>C</a:t>
            </a:r>
            <a:r>
              <a:rPr dirty="0" sz="1650" spc="60">
                <a:solidFill>
                  <a:srgbClr val="1F1E1E"/>
                </a:solidFill>
                <a:latin typeface="Trebuchet MS"/>
                <a:cs typeface="Trebuchet MS"/>
              </a:rPr>
              <a:t>o</a:t>
            </a:r>
            <a:r>
              <a:rPr dirty="0" sz="1650" spc="30">
                <a:solidFill>
                  <a:srgbClr val="1F1E1E"/>
                </a:solidFill>
                <a:latin typeface="Trebuchet MS"/>
                <a:cs typeface="Trebuchet MS"/>
              </a:rPr>
              <a:t>n</a:t>
            </a:r>
            <a:r>
              <a:rPr dirty="0" sz="1650" spc="-40">
                <a:solidFill>
                  <a:srgbClr val="1F1E1E"/>
                </a:solidFill>
                <a:latin typeface="Trebuchet MS"/>
                <a:cs typeface="Trebuchet MS"/>
              </a:rPr>
              <a:t>t</a:t>
            </a:r>
            <a:r>
              <a:rPr dirty="0" sz="1650" spc="30">
                <a:solidFill>
                  <a:srgbClr val="1F1E1E"/>
                </a:solidFill>
                <a:latin typeface="Trebuchet MS"/>
                <a:cs typeface="Trebuchet MS"/>
              </a:rPr>
              <a:t>e</a:t>
            </a:r>
            <a:r>
              <a:rPr dirty="0" sz="1650">
                <a:solidFill>
                  <a:srgbClr val="1F1E1E"/>
                </a:solidFill>
                <a:latin typeface="Trebuchet MS"/>
                <a:cs typeface="Trebuchet MS"/>
              </a:rPr>
              <a:t>n</a:t>
            </a:r>
            <a:r>
              <a:rPr dirty="0" sz="1650" spc="-40">
                <a:solidFill>
                  <a:srgbClr val="1F1E1E"/>
                </a:solidFill>
                <a:latin typeface="Trebuchet MS"/>
                <a:cs typeface="Trebuchet MS"/>
              </a:rPr>
              <a:t>t</a:t>
            </a:r>
            <a:r>
              <a:rPr dirty="0" sz="1650" spc="120">
                <a:solidFill>
                  <a:srgbClr val="1F1E1E"/>
                </a:solidFill>
                <a:latin typeface="Trebuchet MS"/>
                <a:cs typeface="Trebuchet MS"/>
              </a:rPr>
              <a:t>-Ba</a:t>
            </a:r>
            <a:r>
              <a:rPr dirty="0" sz="1650" spc="105">
                <a:solidFill>
                  <a:srgbClr val="1F1E1E"/>
                </a:solidFill>
                <a:latin typeface="Trebuchet MS"/>
                <a:cs typeface="Trebuchet MS"/>
              </a:rPr>
              <a:t>s</a:t>
            </a:r>
            <a:r>
              <a:rPr dirty="0" sz="1650" spc="50">
                <a:solidFill>
                  <a:srgbClr val="1F1E1E"/>
                </a:solidFill>
                <a:latin typeface="Trebuchet MS"/>
                <a:cs typeface="Trebuchet MS"/>
              </a:rPr>
              <a:t>ed</a:t>
            </a:r>
            <a:r>
              <a:rPr dirty="0" sz="1650" spc="-105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dirty="0" sz="1650" spc="130">
                <a:solidFill>
                  <a:srgbClr val="1F1E1E"/>
                </a:solidFill>
                <a:latin typeface="Trebuchet MS"/>
                <a:cs typeface="Trebuchet MS"/>
              </a:rPr>
              <a:t>F</a:t>
            </a:r>
            <a:r>
              <a:rPr dirty="0" sz="1650" spc="-70">
                <a:solidFill>
                  <a:srgbClr val="1F1E1E"/>
                </a:solidFill>
                <a:latin typeface="Trebuchet MS"/>
                <a:cs typeface="Trebuchet MS"/>
              </a:rPr>
              <a:t>il</a:t>
            </a:r>
            <a:r>
              <a:rPr dirty="0" sz="1650" spc="-114">
                <a:solidFill>
                  <a:srgbClr val="1F1E1E"/>
                </a:solidFill>
                <a:latin typeface="Trebuchet MS"/>
                <a:cs typeface="Trebuchet MS"/>
              </a:rPr>
              <a:t>t</a:t>
            </a:r>
            <a:r>
              <a:rPr dirty="0" sz="1650" spc="15">
                <a:solidFill>
                  <a:srgbClr val="1F1E1E"/>
                </a:solidFill>
                <a:latin typeface="Trebuchet MS"/>
                <a:cs typeface="Trebuchet MS"/>
              </a:rPr>
              <a:t>ering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2942" y="4458647"/>
            <a:ext cx="5906135" cy="11201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114"/>
              </a:spcBef>
            </a:pP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Content-based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filtering algorithms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recommend items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based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on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their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similarity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to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items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that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a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 has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liked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past.</a:t>
            </a:r>
            <a:r>
              <a:rPr dirty="0" sz="1400" spc="-2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This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approach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analyzes </a:t>
            </a:r>
            <a:r>
              <a:rPr dirty="0" sz="1400" spc="-32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 features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items,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such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genre, </a:t>
            </a:r>
            <a:r>
              <a:rPr dirty="0" sz="1400" spc="-5">
                <a:solidFill>
                  <a:srgbClr val="3B3535"/>
                </a:solidFill>
                <a:latin typeface="Roboto Lt"/>
                <a:cs typeface="Roboto Lt"/>
              </a:rPr>
              <a:t>director,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or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actors, and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recommends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items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with similar features.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5229" y="5795898"/>
            <a:ext cx="910590" cy="2106295"/>
          </a:xfrm>
          <a:custGeom>
            <a:avLst/>
            <a:gdLst/>
            <a:ahLst/>
            <a:cxnLst/>
            <a:rect l="l" t="t" r="r" b="b"/>
            <a:pathLst>
              <a:path w="910590" h="2106295">
                <a:moveTo>
                  <a:pt x="910068" y="0"/>
                </a:moveTo>
                <a:lnTo>
                  <a:pt x="455032" y="182016"/>
                </a:lnTo>
                <a:lnTo>
                  <a:pt x="0" y="0"/>
                </a:lnTo>
                <a:lnTo>
                  <a:pt x="0" y="1923930"/>
                </a:lnTo>
                <a:lnTo>
                  <a:pt x="455032" y="2105943"/>
                </a:lnTo>
                <a:lnTo>
                  <a:pt x="910068" y="1923930"/>
                </a:lnTo>
                <a:lnTo>
                  <a:pt x="910068" y="0"/>
                </a:lnTo>
                <a:close/>
              </a:path>
            </a:pathLst>
          </a:custGeom>
          <a:solidFill>
            <a:srgbClr val="FFD6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44882" y="6652296"/>
            <a:ext cx="185420" cy="35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130">
                <a:solidFill>
                  <a:srgbClr val="1F1E1E"/>
                </a:solidFill>
                <a:latin typeface="Trebuchet MS"/>
                <a:cs typeface="Trebuchet MS"/>
              </a:rPr>
              <a:t>3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2942" y="5959268"/>
            <a:ext cx="5916295" cy="1722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5">
                <a:solidFill>
                  <a:srgbClr val="1F1E1E"/>
                </a:solidFill>
                <a:latin typeface="Trebuchet MS"/>
                <a:cs typeface="Trebuchet MS"/>
              </a:rPr>
              <a:t>Hybrid</a:t>
            </a:r>
            <a:r>
              <a:rPr dirty="0" sz="1650" spc="-105">
                <a:solidFill>
                  <a:srgbClr val="1F1E1E"/>
                </a:solidFill>
                <a:latin typeface="Trebuchet MS"/>
                <a:cs typeface="Trebuchet MS"/>
              </a:rPr>
              <a:t> </a:t>
            </a:r>
            <a:r>
              <a:rPr dirty="0" sz="1650" spc="55">
                <a:solidFill>
                  <a:srgbClr val="1F1E1E"/>
                </a:solidFill>
                <a:latin typeface="Trebuchet MS"/>
                <a:cs typeface="Trebuchet MS"/>
              </a:rPr>
              <a:t>App</a:t>
            </a:r>
            <a:r>
              <a:rPr dirty="0" sz="1650" spc="-15">
                <a:solidFill>
                  <a:srgbClr val="1F1E1E"/>
                </a:solidFill>
                <a:latin typeface="Trebuchet MS"/>
                <a:cs typeface="Trebuchet MS"/>
              </a:rPr>
              <a:t>r</a:t>
            </a:r>
            <a:r>
              <a:rPr dirty="0" sz="1650" spc="95">
                <a:solidFill>
                  <a:srgbClr val="1F1E1E"/>
                </a:solidFill>
                <a:latin typeface="Trebuchet MS"/>
                <a:cs typeface="Trebuchet MS"/>
              </a:rPr>
              <a:t>o</a:t>
            </a:r>
            <a:r>
              <a:rPr dirty="0" sz="1650" spc="30">
                <a:solidFill>
                  <a:srgbClr val="1F1E1E"/>
                </a:solidFill>
                <a:latin typeface="Trebuchet MS"/>
                <a:cs typeface="Trebuchet MS"/>
              </a:rPr>
              <a:t>ach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27099"/>
              </a:lnSpc>
              <a:spcBef>
                <a:spcPts val="660"/>
              </a:spcBef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Hybrid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recommendation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systems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combine both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collaborative and </a:t>
            </a:r>
            <a:r>
              <a:rPr dirty="0" sz="1400" spc="-15">
                <a:solidFill>
                  <a:srgbClr val="3B3535"/>
                </a:solidFill>
                <a:latin typeface="Roboto Lt"/>
                <a:cs typeface="Roboto Lt"/>
              </a:rPr>
              <a:t>content-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based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filtering techniques to provide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more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accurate and personalized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recommendations.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They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can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leverage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 behavior and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item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characteristics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to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create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a more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comprehensive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understanding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preferences.</a:t>
            </a:r>
            <a:endParaRPr sz="14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577353"/>
            <a:ext cx="6494145" cy="111061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0"/>
              </a:spcBef>
            </a:pPr>
            <a:r>
              <a:rPr dirty="0" spc="70">
                <a:latin typeface="Tahoma"/>
                <a:cs typeface="Tahoma"/>
              </a:rPr>
              <a:t>Deployment</a:t>
            </a:r>
            <a:r>
              <a:rPr dirty="0" spc="-265">
                <a:latin typeface="Tahoma"/>
                <a:cs typeface="Tahoma"/>
              </a:rPr>
              <a:t> </a:t>
            </a:r>
            <a:r>
              <a:rPr dirty="0" spc="35">
                <a:latin typeface="Tahoma"/>
                <a:cs typeface="Tahoma"/>
              </a:rPr>
              <a:t>and</a:t>
            </a:r>
            <a:r>
              <a:rPr dirty="0" spc="-265">
                <a:latin typeface="Tahoma"/>
                <a:cs typeface="Tahoma"/>
              </a:rPr>
              <a:t> </a:t>
            </a:r>
            <a:r>
              <a:rPr dirty="0" spc="30">
                <a:latin typeface="Tahoma"/>
                <a:cs typeface="Tahoma"/>
              </a:rPr>
              <a:t>Evaluation</a:t>
            </a:r>
            <a:r>
              <a:rPr dirty="0" spc="-260">
                <a:latin typeface="Tahoma"/>
                <a:cs typeface="Tahoma"/>
              </a:rPr>
              <a:t> </a:t>
            </a:r>
            <a:r>
              <a:rPr dirty="0" spc="105">
                <a:latin typeface="Tahoma"/>
                <a:cs typeface="Tahoma"/>
              </a:rPr>
              <a:t>of</a:t>
            </a:r>
            <a:r>
              <a:rPr dirty="0" spc="-265">
                <a:latin typeface="Tahoma"/>
                <a:cs typeface="Tahoma"/>
              </a:rPr>
              <a:t> </a:t>
            </a:r>
            <a:r>
              <a:rPr dirty="0" spc="85">
                <a:latin typeface="Tahoma"/>
                <a:cs typeface="Tahoma"/>
              </a:rPr>
              <a:t>the </a:t>
            </a:r>
            <a:r>
              <a:rPr dirty="0" spc="-1030">
                <a:latin typeface="Tahoma"/>
                <a:cs typeface="Tahoma"/>
              </a:rPr>
              <a:t> </a:t>
            </a:r>
            <a:r>
              <a:rPr dirty="0" spc="15">
                <a:latin typeface="Tahoma"/>
                <a:cs typeface="Tahoma"/>
              </a:rPr>
              <a:t>R</a:t>
            </a:r>
            <a:r>
              <a:rPr dirty="0" spc="150">
                <a:latin typeface="Tahoma"/>
                <a:cs typeface="Tahoma"/>
              </a:rPr>
              <a:t>e</a:t>
            </a:r>
            <a:r>
              <a:rPr dirty="0" spc="75">
                <a:latin typeface="Tahoma"/>
                <a:cs typeface="Tahoma"/>
              </a:rPr>
              <a:t>c</a:t>
            </a:r>
            <a:r>
              <a:rPr dirty="0" spc="65">
                <a:latin typeface="Tahoma"/>
                <a:cs typeface="Tahoma"/>
              </a:rPr>
              <a:t>ommend</a:t>
            </a:r>
            <a:r>
              <a:rPr dirty="0" spc="-5">
                <a:latin typeface="Tahoma"/>
                <a:cs typeface="Tahoma"/>
              </a:rPr>
              <a:t>a</a:t>
            </a:r>
            <a:r>
              <a:rPr dirty="0" spc="65">
                <a:latin typeface="Tahoma"/>
                <a:cs typeface="Tahoma"/>
              </a:rPr>
              <a:t>tion</a:t>
            </a:r>
            <a:r>
              <a:rPr dirty="0" spc="-265">
                <a:latin typeface="Tahoma"/>
                <a:cs typeface="Tahoma"/>
              </a:rPr>
              <a:t> </a:t>
            </a:r>
            <a:r>
              <a:rPr dirty="0" spc="175">
                <a:latin typeface="Tahoma"/>
                <a:cs typeface="Tahoma"/>
              </a:rPr>
              <a:t>S</a:t>
            </a:r>
            <a:r>
              <a:rPr dirty="0" spc="20">
                <a:latin typeface="Tahoma"/>
                <a:cs typeface="Tahoma"/>
              </a:rPr>
              <a:t>y</a:t>
            </a:r>
            <a:r>
              <a:rPr dirty="0" spc="-20">
                <a:latin typeface="Tahoma"/>
                <a:cs typeface="Tahoma"/>
              </a:rPr>
              <a:t>s</a:t>
            </a:r>
            <a:r>
              <a:rPr dirty="0" spc="114">
                <a:latin typeface="Tahoma"/>
                <a:cs typeface="Tahoma"/>
              </a:rPr>
              <a:t>t</a:t>
            </a:r>
            <a:r>
              <a:rPr dirty="0" spc="75">
                <a:latin typeface="Tahoma"/>
                <a:cs typeface="Tahoma"/>
              </a:rPr>
              <a:t>em</a:t>
            </a:r>
          </a:p>
        </p:txBody>
      </p:sp>
      <p:sp>
        <p:nvSpPr>
          <p:cNvPr id="4" name="object 4"/>
          <p:cNvSpPr/>
          <p:nvPr/>
        </p:nvSpPr>
        <p:spPr>
          <a:xfrm>
            <a:off x="1673669" y="2090483"/>
            <a:ext cx="419734" cy="405765"/>
          </a:xfrm>
          <a:custGeom>
            <a:avLst/>
            <a:gdLst/>
            <a:ahLst/>
            <a:cxnLst/>
            <a:rect l="l" t="t" r="r" b="b"/>
            <a:pathLst>
              <a:path w="419735" h="405764">
                <a:moveTo>
                  <a:pt x="217004" y="0"/>
                </a:moveTo>
                <a:lnTo>
                  <a:pt x="202476" y="0"/>
                </a:lnTo>
                <a:lnTo>
                  <a:pt x="195834" y="4114"/>
                </a:lnTo>
                <a:lnTo>
                  <a:pt x="192671" y="10668"/>
                </a:lnTo>
                <a:lnTo>
                  <a:pt x="138480" y="122288"/>
                </a:lnTo>
                <a:lnTo>
                  <a:pt x="10350" y="141249"/>
                </a:lnTo>
                <a:lnTo>
                  <a:pt x="4419" y="146227"/>
                </a:lnTo>
                <a:lnTo>
                  <a:pt x="0" y="159969"/>
                </a:lnTo>
                <a:lnTo>
                  <a:pt x="1816" y="167398"/>
                </a:lnTo>
                <a:lnTo>
                  <a:pt x="6870" y="172453"/>
                </a:lnTo>
                <a:lnTo>
                  <a:pt x="94640" y="259435"/>
                </a:lnTo>
                <a:lnTo>
                  <a:pt x="73939" y="382282"/>
                </a:lnTo>
                <a:lnTo>
                  <a:pt x="72758" y="389382"/>
                </a:lnTo>
                <a:lnTo>
                  <a:pt x="75679" y="396570"/>
                </a:lnTo>
                <a:lnTo>
                  <a:pt x="87528" y="405104"/>
                </a:lnTo>
                <a:lnTo>
                  <a:pt x="95262" y="405587"/>
                </a:lnTo>
                <a:lnTo>
                  <a:pt x="154667" y="373824"/>
                </a:lnTo>
                <a:lnTo>
                  <a:pt x="100952" y="373824"/>
                </a:lnTo>
                <a:lnTo>
                  <a:pt x="119519" y="263626"/>
                </a:lnTo>
                <a:lnTo>
                  <a:pt x="120865" y="255485"/>
                </a:lnTo>
                <a:lnTo>
                  <a:pt x="118249" y="247269"/>
                </a:lnTo>
                <a:lnTo>
                  <a:pt x="33655" y="163372"/>
                </a:lnTo>
                <a:lnTo>
                  <a:pt x="150495" y="146151"/>
                </a:lnTo>
                <a:lnTo>
                  <a:pt x="157607" y="140855"/>
                </a:lnTo>
                <a:lnTo>
                  <a:pt x="161226" y="133350"/>
                </a:lnTo>
                <a:lnTo>
                  <a:pt x="209740" y="33413"/>
                </a:lnTo>
                <a:lnTo>
                  <a:pt x="237842" y="33413"/>
                </a:lnTo>
                <a:lnTo>
                  <a:pt x="226796" y="10668"/>
                </a:lnTo>
                <a:lnTo>
                  <a:pt x="223647" y="4114"/>
                </a:lnTo>
                <a:lnTo>
                  <a:pt x="217004" y="0"/>
                </a:lnTo>
                <a:close/>
              </a:path>
              <a:path w="419735" h="405764">
                <a:moveTo>
                  <a:pt x="263320" y="344360"/>
                </a:moveTo>
                <a:lnTo>
                  <a:pt x="209816" y="344360"/>
                </a:lnTo>
                <a:lnTo>
                  <a:pt x="318046" y="402183"/>
                </a:lnTo>
                <a:lnTo>
                  <a:pt x="324370" y="405587"/>
                </a:lnTo>
                <a:lnTo>
                  <a:pt x="332105" y="405104"/>
                </a:lnTo>
                <a:lnTo>
                  <a:pt x="343801" y="396570"/>
                </a:lnTo>
                <a:lnTo>
                  <a:pt x="346798" y="389382"/>
                </a:lnTo>
                <a:lnTo>
                  <a:pt x="344187" y="373824"/>
                </a:lnTo>
                <a:lnTo>
                  <a:pt x="318439" y="373824"/>
                </a:lnTo>
                <a:lnTo>
                  <a:pt x="263320" y="344360"/>
                </a:lnTo>
                <a:close/>
              </a:path>
              <a:path w="419735" h="405764">
                <a:moveTo>
                  <a:pt x="214236" y="318122"/>
                </a:moveTo>
                <a:lnTo>
                  <a:pt x="205320" y="318122"/>
                </a:lnTo>
                <a:lnTo>
                  <a:pt x="100952" y="373824"/>
                </a:lnTo>
                <a:lnTo>
                  <a:pt x="154667" y="373824"/>
                </a:lnTo>
                <a:lnTo>
                  <a:pt x="209816" y="344360"/>
                </a:lnTo>
                <a:lnTo>
                  <a:pt x="263320" y="344360"/>
                </a:lnTo>
                <a:lnTo>
                  <a:pt x="214236" y="318122"/>
                </a:lnTo>
                <a:close/>
              </a:path>
              <a:path w="419735" h="405764">
                <a:moveTo>
                  <a:pt x="237842" y="33413"/>
                </a:moveTo>
                <a:lnTo>
                  <a:pt x="209740" y="33413"/>
                </a:lnTo>
                <a:lnTo>
                  <a:pt x="261874" y="140855"/>
                </a:lnTo>
                <a:lnTo>
                  <a:pt x="268986" y="146062"/>
                </a:lnTo>
                <a:lnTo>
                  <a:pt x="385826" y="163372"/>
                </a:lnTo>
                <a:lnTo>
                  <a:pt x="301142" y="247180"/>
                </a:lnTo>
                <a:lnTo>
                  <a:pt x="298462" y="255485"/>
                </a:lnTo>
                <a:lnTo>
                  <a:pt x="299872" y="263626"/>
                </a:lnTo>
                <a:lnTo>
                  <a:pt x="318439" y="373824"/>
                </a:lnTo>
                <a:lnTo>
                  <a:pt x="344187" y="373824"/>
                </a:lnTo>
                <a:lnTo>
                  <a:pt x="324840" y="259435"/>
                </a:lnTo>
                <a:lnTo>
                  <a:pt x="412686" y="172377"/>
                </a:lnTo>
                <a:lnTo>
                  <a:pt x="417817" y="167322"/>
                </a:lnTo>
                <a:lnTo>
                  <a:pt x="419557" y="159816"/>
                </a:lnTo>
                <a:lnTo>
                  <a:pt x="415137" y="146227"/>
                </a:lnTo>
                <a:lnTo>
                  <a:pt x="409206" y="141249"/>
                </a:lnTo>
                <a:lnTo>
                  <a:pt x="281000" y="122288"/>
                </a:lnTo>
                <a:lnTo>
                  <a:pt x="237842" y="33413"/>
                </a:lnTo>
                <a:close/>
              </a:path>
            </a:pathLst>
          </a:custGeom>
          <a:solidFill>
            <a:srgbClr val="F5A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38515" y="2685390"/>
            <a:ext cx="2519045" cy="30930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95">
                <a:solidFill>
                  <a:srgbClr val="1F1E1E"/>
                </a:solidFill>
                <a:latin typeface="Tahoma"/>
                <a:cs typeface="Tahoma"/>
              </a:rPr>
              <a:t>E</a:t>
            </a:r>
            <a:r>
              <a:rPr dirty="0" sz="1650" spc="-15">
                <a:solidFill>
                  <a:srgbClr val="1F1E1E"/>
                </a:solidFill>
                <a:latin typeface="Tahoma"/>
                <a:cs typeface="Tahoma"/>
              </a:rPr>
              <a:t>v</a:t>
            </a:r>
            <a:r>
              <a:rPr dirty="0" sz="1650" spc="10">
                <a:solidFill>
                  <a:srgbClr val="1F1E1E"/>
                </a:solidFill>
                <a:latin typeface="Tahoma"/>
                <a:cs typeface="Tahoma"/>
              </a:rPr>
              <a:t>alu</a:t>
            </a:r>
            <a:r>
              <a:rPr dirty="0" sz="1650" spc="-20">
                <a:solidFill>
                  <a:srgbClr val="1F1E1E"/>
                </a:solidFill>
                <a:latin typeface="Tahoma"/>
                <a:cs typeface="Tahoma"/>
              </a:rPr>
              <a:t>a</a:t>
            </a:r>
            <a:r>
              <a:rPr dirty="0" sz="1650" spc="40">
                <a:solidFill>
                  <a:srgbClr val="1F1E1E"/>
                </a:solidFill>
                <a:latin typeface="Tahoma"/>
                <a:cs typeface="Tahoma"/>
              </a:rPr>
              <a:t>tion</a:t>
            </a:r>
            <a:r>
              <a:rPr dirty="0" sz="1650" spc="-125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dirty="0" sz="1650" spc="145">
                <a:solidFill>
                  <a:srgbClr val="1F1E1E"/>
                </a:solidFill>
                <a:latin typeface="Tahoma"/>
                <a:cs typeface="Tahoma"/>
              </a:rPr>
              <a:t>M</a:t>
            </a:r>
            <a:r>
              <a:rPr dirty="0" sz="1650" spc="70">
                <a:solidFill>
                  <a:srgbClr val="1F1E1E"/>
                </a:solidFill>
                <a:latin typeface="Tahoma"/>
                <a:cs typeface="Tahoma"/>
              </a:rPr>
              <a:t>e</a:t>
            </a:r>
            <a:r>
              <a:rPr dirty="0" sz="1650" spc="35">
                <a:solidFill>
                  <a:srgbClr val="1F1E1E"/>
                </a:solidFill>
                <a:latin typeface="Tahoma"/>
                <a:cs typeface="Tahoma"/>
              </a:rPr>
              <a:t>tri</a:t>
            </a:r>
            <a:r>
              <a:rPr dirty="0" sz="1650" spc="60">
                <a:solidFill>
                  <a:srgbClr val="1F1E1E"/>
                </a:solidFill>
                <a:latin typeface="Tahoma"/>
                <a:cs typeface="Tahoma"/>
              </a:rPr>
              <a:t>c</a:t>
            </a:r>
            <a:r>
              <a:rPr dirty="0" sz="1650" spc="25">
                <a:solidFill>
                  <a:srgbClr val="1F1E1E"/>
                </a:solidFill>
                <a:latin typeface="Tahoma"/>
                <a:cs typeface="Tahoma"/>
              </a:rPr>
              <a:t>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7899"/>
              </a:lnSpc>
              <a:spcBef>
                <a:spcPts val="650"/>
              </a:spcBef>
            </a:pP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The recommendation </a:t>
            </a:r>
            <a:r>
              <a:rPr dirty="0" sz="1400" spc="-15">
                <a:solidFill>
                  <a:srgbClr val="3B3535"/>
                </a:solidFill>
                <a:latin typeface="Roboto Lt"/>
                <a:cs typeface="Roboto Lt"/>
              </a:rPr>
              <a:t>system's </a:t>
            </a:r>
            <a:r>
              <a:rPr dirty="0" sz="1400" spc="-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performance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is evaluated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using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metrics such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precision,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recall,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</a:t>
            </a:r>
            <a:r>
              <a:rPr dirty="0" sz="1400" spc="-10">
                <a:solidFill>
                  <a:srgbClr val="3B3535"/>
                </a:solidFill>
                <a:latin typeface="Roboto Lt"/>
                <a:cs typeface="Roboto Lt"/>
              </a:rPr>
              <a:t>F1-score.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These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metrics measure the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accuracy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and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relevance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 </a:t>
            </a:r>
            <a:r>
              <a:rPr dirty="0" sz="1400" spc="2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recommendations,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ensuring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that the system provides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valuable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relevant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suggestions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to users.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82427" y="2065210"/>
            <a:ext cx="398780" cy="455295"/>
          </a:xfrm>
          <a:custGeom>
            <a:avLst/>
            <a:gdLst/>
            <a:ahLst/>
            <a:cxnLst/>
            <a:rect l="l" t="t" r="r" b="b"/>
            <a:pathLst>
              <a:path w="398779" h="455294">
                <a:moveTo>
                  <a:pt x="206552" y="0"/>
                </a:moveTo>
                <a:lnTo>
                  <a:pt x="191604" y="0"/>
                </a:lnTo>
                <a:lnTo>
                  <a:pt x="184213" y="723"/>
                </a:lnTo>
                <a:lnTo>
                  <a:pt x="142087" y="15011"/>
                </a:lnTo>
                <a:lnTo>
                  <a:pt x="108648" y="44335"/>
                </a:lnTo>
                <a:lnTo>
                  <a:pt x="88963" y="84226"/>
                </a:lnTo>
                <a:lnTo>
                  <a:pt x="85318" y="106286"/>
                </a:lnTo>
                <a:lnTo>
                  <a:pt x="85318" y="121221"/>
                </a:lnTo>
                <a:lnTo>
                  <a:pt x="96837" y="164185"/>
                </a:lnTo>
                <a:lnTo>
                  <a:pt x="123926" y="199478"/>
                </a:lnTo>
                <a:lnTo>
                  <a:pt x="162445" y="221703"/>
                </a:lnTo>
                <a:lnTo>
                  <a:pt x="191604" y="227507"/>
                </a:lnTo>
                <a:lnTo>
                  <a:pt x="206552" y="227507"/>
                </a:lnTo>
                <a:lnTo>
                  <a:pt x="249516" y="215988"/>
                </a:lnTo>
                <a:lnTo>
                  <a:pt x="274637" y="199072"/>
                </a:lnTo>
                <a:lnTo>
                  <a:pt x="193471" y="199072"/>
                </a:lnTo>
                <a:lnTo>
                  <a:pt x="187934" y="198526"/>
                </a:lnTo>
                <a:lnTo>
                  <a:pt x="147015" y="181584"/>
                </a:lnTo>
                <a:lnTo>
                  <a:pt x="122402" y="151574"/>
                </a:lnTo>
                <a:lnTo>
                  <a:pt x="113753" y="119354"/>
                </a:lnTo>
                <a:lnTo>
                  <a:pt x="113753" y="108153"/>
                </a:lnTo>
                <a:lnTo>
                  <a:pt x="125018" y="71005"/>
                </a:lnTo>
                <a:lnTo>
                  <a:pt x="156337" y="39700"/>
                </a:lnTo>
                <a:lnTo>
                  <a:pt x="193471" y="28435"/>
                </a:lnTo>
                <a:lnTo>
                  <a:pt x="274637" y="28435"/>
                </a:lnTo>
                <a:lnTo>
                  <a:pt x="274231" y="28028"/>
                </a:lnTo>
                <a:lnTo>
                  <a:pt x="235712" y="5791"/>
                </a:lnTo>
                <a:lnTo>
                  <a:pt x="213944" y="723"/>
                </a:lnTo>
                <a:lnTo>
                  <a:pt x="206552" y="0"/>
                </a:lnTo>
                <a:close/>
              </a:path>
              <a:path w="398779" h="455294">
                <a:moveTo>
                  <a:pt x="274637" y="28435"/>
                </a:moveTo>
                <a:lnTo>
                  <a:pt x="204685" y="28435"/>
                </a:lnTo>
                <a:lnTo>
                  <a:pt x="210223" y="28981"/>
                </a:lnTo>
                <a:lnTo>
                  <a:pt x="221221" y="31165"/>
                </a:lnTo>
                <a:lnTo>
                  <a:pt x="255447" y="49453"/>
                </a:lnTo>
                <a:lnTo>
                  <a:pt x="280047" y="86283"/>
                </a:lnTo>
                <a:lnTo>
                  <a:pt x="284403" y="108153"/>
                </a:lnTo>
                <a:lnTo>
                  <a:pt x="284403" y="119354"/>
                </a:lnTo>
                <a:lnTo>
                  <a:pt x="273138" y="156502"/>
                </a:lnTo>
                <a:lnTo>
                  <a:pt x="241820" y="187807"/>
                </a:lnTo>
                <a:lnTo>
                  <a:pt x="204685" y="199072"/>
                </a:lnTo>
                <a:lnTo>
                  <a:pt x="274637" y="199072"/>
                </a:lnTo>
                <a:lnTo>
                  <a:pt x="301320" y="164185"/>
                </a:lnTo>
                <a:lnTo>
                  <a:pt x="312839" y="121221"/>
                </a:lnTo>
                <a:lnTo>
                  <a:pt x="312839" y="106286"/>
                </a:lnTo>
                <a:lnTo>
                  <a:pt x="301320" y="63309"/>
                </a:lnTo>
                <a:lnTo>
                  <a:pt x="284797" y="38595"/>
                </a:lnTo>
                <a:lnTo>
                  <a:pt x="274637" y="28435"/>
                </a:lnTo>
                <a:close/>
              </a:path>
              <a:path w="398779" h="455294">
                <a:moveTo>
                  <a:pt x="239699" y="270167"/>
                </a:moveTo>
                <a:lnTo>
                  <a:pt x="158457" y="270167"/>
                </a:lnTo>
                <a:lnTo>
                  <a:pt x="108362" y="278244"/>
                </a:lnTo>
                <a:lnTo>
                  <a:pt x="64862" y="300736"/>
                </a:lnTo>
                <a:lnTo>
                  <a:pt x="30565" y="335038"/>
                </a:lnTo>
                <a:lnTo>
                  <a:pt x="8075" y="378540"/>
                </a:lnTo>
                <a:lnTo>
                  <a:pt x="0" y="428637"/>
                </a:lnTo>
                <a:lnTo>
                  <a:pt x="2075" y="438906"/>
                </a:lnTo>
                <a:lnTo>
                  <a:pt x="7732" y="447295"/>
                </a:lnTo>
                <a:lnTo>
                  <a:pt x="16121" y="452953"/>
                </a:lnTo>
                <a:lnTo>
                  <a:pt x="26390" y="455028"/>
                </a:lnTo>
                <a:lnTo>
                  <a:pt x="371767" y="455028"/>
                </a:lnTo>
                <a:lnTo>
                  <a:pt x="382036" y="452953"/>
                </a:lnTo>
                <a:lnTo>
                  <a:pt x="390424" y="447295"/>
                </a:lnTo>
                <a:lnTo>
                  <a:pt x="396082" y="438906"/>
                </a:lnTo>
                <a:lnTo>
                  <a:pt x="398157" y="428637"/>
                </a:lnTo>
                <a:lnTo>
                  <a:pt x="397828" y="426593"/>
                </a:lnTo>
                <a:lnTo>
                  <a:pt x="28435" y="426593"/>
                </a:lnTo>
                <a:lnTo>
                  <a:pt x="39241" y="376708"/>
                </a:lnTo>
                <a:lnTo>
                  <a:pt x="67219" y="336032"/>
                </a:lnTo>
                <a:lnTo>
                  <a:pt x="108311" y="308638"/>
                </a:lnTo>
                <a:lnTo>
                  <a:pt x="158457" y="298602"/>
                </a:lnTo>
                <a:lnTo>
                  <a:pt x="329166" y="298602"/>
                </a:lnTo>
                <a:lnTo>
                  <a:pt x="289795" y="278244"/>
                </a:lnTo>
                <a:lnTo>
                  <a:pt x="239699" y="270167"/>
                </a:lnTo>
                <a:close/>
              </a:path>
              <a:path w="398779" h="455294">
                <a:moveTo>
                  <a:pt x="329166" y="298602"/>
                </a:moveTo>
                <a:lnTo>
                  <a:pt x="239699" y="298602"/>
                </a:lnTo>
                <a:lnTo>
                  <a:pt x="289896" y="308638"/>
                </a:lnTo>
                <a:lnTo>
                  <a:pt x="331004" y="336032"/>
                </a:lnTo>
                <a:lnTo>
                  <a:pt x="358966" y="376708"/>
                </a:lnTo>
                <a:lnTo>
                  <a:pt x="369722" y="426593"/>
                </a:lnTo>
                <a:lnTo>
                  <a:pt x="397828" y="426593"/>
                </a:lnTo>
                <a:lnTo>
                  <a:pt x="390082" y="378540"/>
                </a:lnTo>
                <a:lnTo>
                  <a:pt x="367592" y="335038"/>
                </a:lnTo>
                <a:lnTo>
                  <a:pt x="333294" y="300736"/>
                </a:lnTo>
                <a:lnTo>
                  <a:pt x="329166" y="298602"/>
                </a:lnTo>
                <a:close/>
              </a:path>
            </a:pathLst>
          </a:custGeom>
          <a:solidFill>
            <a:srgbClr val="F5A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41888" y="2685390"/>
            <a:ext cx="2541270" cy="2550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20">
                <a:solidFill>
                  <a:srgbClr val="1F1E1E"/>
                </a:solidFill>
                <a:latin typeface="Tahoma"/>
                <a:cs typeface="Tahoma"/>
              </a:rPr>
              <a:t>U</a:t>
            </a:r>
            <a:r>
              <a:rPr dirty="0" sz="1650" spc="30">
                <a:solidFill>
                  <a:srgbClr val="1F1E1E"/>
                </a:solidFill>
                <a:latin typeface="Tahoma"/>
                <a:cs typeface="Tahoma"/>
              </a:rPr>
              <a:t>s</a:t>
            </a:r>
            <a:r>
              <a:rPr dirty="0" sz="1650" spc="30">
                <a:solidFill>
                  <a:srgbClr val="1F1E1E"/>
                </a:solidFill>
                <a:latin typeface="Tahoma"/>
                <a:cs typeface="Tahoma"/>
              </a:rPr>
              <a:t>er</a:t>
            </a:r>
            <a:r>
              <a:rPr dirty="0" sz="1650" spc="-125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dirty="0" sz="1650" spc="10">
                <a:solidFill>
                  <a:srgbClr val="1F1E1E"/>
                </a:solidFill>
                <a:latin typeface="Tahoma"/>
                <a:cs typeface="Tahoma"/>
              </a:rPr>
              <a:t>F</a:t>
            </a:r>
            <a:r>
              <a:rPr dirty="0" sz="1650" spc="65">
                <a:solidFill>
                  <a:srgbClr val="1F1E1E"/>
                </a:solidFill>
                <a:latin typeface="Tahoma"/>
                <a:cs typeface="Tahoma"/>
              </a:rPr>
              <a:t>eed</a:t>
            </a:r>
            <a:r>
              <a:rPr dirty="0" sz="1650" spc="75">
                <a:solidFill>
                  <a:srgbClr val="1F1E1E"/>
                </a:solidFill>
                <a:latin typeface="Tahoma"/>
                <a:cs typeface="Tahoma"/>
              </a:rPr>
              <a:t>b</a:t>
            </a:r>
            <a:r>
              <a:rPr dirty="0" sz="1650" spc="40">
                <a:solidFill>
                  <a:srgbClr val="1F1E1E"/>
                </a:solidFill>
                <a:latin typeface="Tahoma"/>
                <a:cs typeface="Tahoma"/>
              </a:rPr>
              <a:t>ack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8099"/>
              </a:lnSpc>
              <a:spcBef>
                <a:spcPts val="645"/>
              </a:spcBef>
            </a:pP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feedback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is crucial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continuous improvement.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Incorporating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feedback,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such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as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ratings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reviews,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allows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3B3535"/>
                </a:solidFill>
                <a:latin typeface="Roboto Lt"/>
                <a:cs typeface="Roboto Lt"/>
              </a:rPr>
              <a:t>fine-tuning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the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recommendation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algorithm and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ensuring that the system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meets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expectations.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61517" y="2133460"/>
            <a:ext cx="447675" cy="318770"/>
          </a:xfrm>
          <a:custGeom>
            <a:avLst/>
            <a:gdLst/>
            <a:ahLst/>
            <a:cxnLst/>
            <a:rect l="l" t="t" r="r" b="b"/>
            <a:pathLst>
              <a:path w="447675" h="318769">
                <a:moveTo>
                  <a:pt x="193395" y="0"/>
                </a:moveTo>
                <a:lnTo>
                  <a:pt x="145901" y="9325"/>
                </a:lnTo>
                <a:lnTo>
                  <a:pt x="106772" y="34828"/>
                </a:lnTo>
                <a:lnTo>
                  <a:pt x="79706" y="72796"/>
                </a:lnTo>
                <a:lnTo>
                  <a:pt x="68402" y="119519"/>
                </a:lnTo>
                <a:lnTo>
                  <a:pt x="40917" y="134273"/>
                </a:lnTo>
                <a:lnTo>
                  <a:pt x="19270" y="156362"/>
                </a:lnTo>
                <a:lnTo>
                  <a:pt x="5088" y="184184"/>
                </a:lnTo>
                <a:lnTo>
                  <a:pt x="0" y="216141"/>
                </a:lnTo>
                <a:lnTo>
                  <a:pt x="8048" y="255986"/>
                </a:lnTo>
                <a:lnTo>
                  <a:pt x="29995" y="288532"/>
                </a:lnTo>
                <a:lnTo>
                  <a:pt x="62541" y="310479"/>
                </a:lnTo>
                <a:lnTo>
                  <a:pt x="102387" y="318528"/>
                </a:lnTo>
                <a:lnTo>
                  <a:pt x="364032" y="318528"/>
                </a:lnTo>
                <a:lnTo>
                  <a:pt x="399459" y="311377"/>
                </a:lnTo>
                <a:lnTo>
                  <a:pt x="422608" y="295770"/>
                </a:lnTo>
                <a:lnTo>
                  <a:pt x="102387" y="295770"/>
                </a:lnTo>
                <a:lnTo>
                  <a:pt x="71380" y="289516"/>
                </a:lnTo>
                <a:lnTo>
                  <a:pt x="46070" y="272457"/>
                </a:lnTo>
                <a:lnTo>
                  <a:pt x="29012" y="247148"/>
                </a:lnTo>
                <a:lnTo>
                  <a:pt x="22758" y="216141"/>
                </a:lnTo>
                <a:lnTo>
                  <a:pt x="26709" y="191299"/>
                </a:lnTo>
                <a:lnTo>
                  <a:pt x="37726" y="169656"/>
                </a:lnTo>
                <a:lnTo>
                  <a:pt x="54557" y="152465"/>
                </a:lnTo>
                <a:lnTo>
                  <a:pt x="81947" y="137807"/>
                </a:lnTo>
                <a:lnTo>
                  <a:pt x="86658" y="133094"/>
                </a:lnTo>
                <a:lnTo>
                  <a:pt x="89797" y="127207"/>
                </a:lnTo>
                <a:lnTo>
                  <a:pt x="91084" y="120510"/>
                </a:lnTo>
                <a:lnTo>
                  <a:pt x="100355" y="82289"/>
                </a:lnTo>
                <a:lnTo>
                  <a:pt x="122513" y="51236"/>
                </a:lnTo>
                <a:lnTo>
                  <a:pt x="154535" y="30382"/>
                </a:lnTo>
                <a:lnTo>
                  <a:pt x="193395" y="22758"/>
                </a:lnTo>
                <a:lnTo>
                  <a:pt x="263854" y="22758"/>
                </a:lnTo>
                <a:lnTo>
                  <a:pt x="251947" y="14511"/>
                </a:lnTo>
                <a:lnTo>
                  <a:pt x="224050" y="3779"/>
                </a:lnTo>
                <a:lnTo>
                  <a:pt x="193395" y="0"/>
                </a:lnTo>
                <a:close/>
              </a:path>
              <a:path w="447675" h="318769">
                <a:moveTo>
                  <a:pt x="385383" y="68249"/>
                </a:moveTo>
                <a:lnTo>
                  <a:pt x="329907" y="68249"/>
                </a:lnTo>
                <a:lnTo>
                  <a:pt x="352051" y="72719"/>
                </a:lnTo>
                <a:lnTo>
                  <a:pt x="370131" y="84909"/>
                </a:lnTo>
                <a:lnTo>
                  <a:pt x="382321" y="102989"/>
                </a:lnTo>
                <a:lnTo>
                  <a:pt x="386791" y="125133"/>
                </a:lnTo>
                <a:lnTo>
                  <a:pt x="386791" y="130606"/>
                </a:lnTo>
                <a:lnTo>
                  <a:pt x="386003" y="135801"/>
                </a:lnTo>
                <a:lnTo>
                  <a:pt x="384657" y="140779"/>
                </a:lnTo>
                <a:lnTo>
                  <a:pt x="383850" y="148535"/>
                </a:lnTo>
                <a:lnTo>
                  <a:pt x="385632" y="155933"/>
                </a:lnTo>
                <a:lnTo>
                  <a:pt x="389733" y="162346"/>
                </a:lnTo>
                <a:lnTo>
                  <a:pt x="395884" y="167144"/>
                </a:lnTo>
                <a:lnTo>
                  <a:pt x="410724" y="177730"/>
                </a:lnTo>
                <a:lnTo>
                  <a:pt x="422224" y="191812"/>
                </a:lnTo>
                <a:lnTo>
                  <a:pt x="429656" y="208655"/>
                </a:lnTo>
                <a:lnTo>
                  <a:pt x="432295" y="227520"/>
                </a:lnTo>
                <a:lnTo>
                  <a:pt x="426928" y="254081"/>
                </a:lnTo>
                <a:lnTo>
                  <a:pt x="412294" y="275775"/>
                </a:lnTo>
                <a:lnTo>
                  <a:pt x="390595" y="290405"/>
                </a:lnTo>
                <a:lnTo>
                  <a:pt x="364032" y="295770"/>
                </a:lnTo>
                <a:lnTo>
                  <a:pt x="422608" y="295770"/>
                </a:lnTo>
                <a:lnTo>
                  <a:pt x="428386" y="291874"/>
                </a:lnTo>
                <a:lnTo>
                  <a:pt x="447302" y="263818"/>
                </a:lnTo>
                <a:lnTo>
                  <a:pt x="447302" y="192830"/>
                </a:lnTo>
                <a:lnTo>
                  <a:pt x="441583" y="179892"/>
                </a:lnTo>
                <a:lnTo>
                  <a:pt x="426242" y="161119"/>
                </a:lnTo>
                <a:lnTo>
                  <a:pt x="406476" y="147027"/>
                </a:lnTo>
                <a:lnTo>
                  <a:pt x="408470" y="140068"/>
                </a:lnTo>
                <a:lnTo>
                  <a:pt x="409485" y="133094"/>
                </a:lnTo>
                <a:lnTo>
                  <a:pt x="409536" y="125133"/>
                </a:lnTo>
                <a:lnTo>
                  <a:pt x="403283" y="94126"/>
                </a:lnTo>
                <a:lnTo>
                  <a:pt x="386224" y="68816"/>
                </a:lnTo>
                <a:lnTo>
                  <a:pt x="385383" y="68249"/>
                </a:lnTo>
                <a:close/>
              </a:path>
              <a:path w="447675" h="318769">
                <a:moveTo>
                  <a:pt x="263854" y="22758"/>
                </a:moveTo>
                <a:lnTo>
                  <a:pt x="193395" y="22758"/>
                </a:lnTo>
                <a:lnTo>
                  <a:pt x="218478" y="25845"/>
                </a:lnTo>
                <a:lnTo>
                  <a:pt x="241298" y="34617"/>
                </a:lnTo>
                <a:lnTo>
                  <a:pt x="261105" y="48336"/>
                </a:lnTo>
                <a:lnTo>
                  <a:pt x="277152" y="66268"/>
                </a:lnTo>
                <a:lnTo>
                  <a:pt x="282874" y="71914"/>
                </a:lnTo>
                <a:lnTo>
                  <a:pt x="289975" y="75172"/>
                </a:lnTo>
                <a:lnTo>
                  <a:pt x="297758" y="75843"/>
                </a:lnTo>
                <a:lnTo>
                  <a:pt x="305523" y="73723"/>
                </a:lnTo>
                <a:lnTo>
                  <a:pt x="312839" y="70243"/>
                </a:lnTo>
                <a:lnTo>
                  <a:pt x="321094" y="68249"/>
                </a:lnTo>
                <a:lnTo>
                  <a:pt x="385383" y="68249"/>
                </a:lnTo>
                <a:lnTo>
                  <a:pt x="363036" y="53187"/>
                </a:lnTo>
                <a:lnTo>
                  <a:pt x="295783" y="53187"/>
                </a:lnTo>
                <a:lnTo>
                  <a:pt x="276164" y="31284"/>
                </a:lnTo>
                <a:lnTo>
                  <a:pt x="263854" y="22758"/>
                </a:lnTo>
                <a:close/>
              </a:path>
              <a:path w="447675" h="318769">
                <a:moveTo>
                  <a:pt x="329907" y="45504"/>
                </a:moveTo>
                <a:lnTo>
                  <a:pt x="320866" y="46013"/>
                </a:lnTo>
                <a:lnTo>
                  <a:pt x="312126" y="47502"/>
                </a:lnTo>
                <a:lnTo>
                  <a:pt x="303745" y="49913"/>
                </a:lnTo>
                <a:lnTo>
                  <a:pt x="295783" y="53187"/>
                </a:lnTo>
                <a:lnTo>
                  <a:pt x="363036" y="53187"/>
                </a:lnTo>
                <a:lnTo>
                  <a:pt x="360914" y="51757"/>
                </a:lnTo>
                <a:lnTo>
                  <a:pt x="329907" y="45504"/>
                </a:lnTo>
                <a:close/>
              </a:path>
            </a:pathLst>
          </a:custGeom>
          <a:solidFill>
            <a:srgbClr val="F5A3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45260" y="2685390"/>
            <a:ext cx="2412365" cy="308356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814069">
              <a:lnSpc>
                <a:spcPct val="106000"/>
              </a:lnSpc>
              <a:spcBef>
                <a:spcPts val="15"/>
              </a:spcBef>
            </a:pPr>
            <a:r>
              <a:rPr dirty="0" sz="1650" spc="65">
                <a:solidFill>
                  <a:srgbClr val="1F1E1E"/>
                </a:solidFill>
                <a:latin typeface="Tahoma"/>
                <a:cs typeface="Tahoma"/>
              </a:rPr>
              <a:t>Depl</a:t>
            </a:r>
            <a:r>
              <a:rPr dirty="0" sz="1650" spc="40">
                <a:solidFill>
                  <a:srgbClr val="1F1E1E"/>
                </a:solidFill>
                <a:latin typeface="Tahoma"/>
                <a:cs typeface="Tahoma"/>
              </a:rPr>
              <a:t>o</a:t>
            </a:r>
            <a:r>
              <a:rPr dirty="0" sz="1650" spc="35">
                <a:solidFill>
                  <a:srgbClr val="1F1E1E"/>
                </a:solidFill>
                <a:latin typeface="Tahoma"/>
                <a:cs typeface="Tahoma"/>
              </a:rPr>
              <a:t>yme</a:t>
            </a:r>
            <a:r>
              <a:rPr dirty="0" sz="1650">
                <a:solidFill>
                  <a:srgbClr val="1F1E1E"/>
                </a:solidFill>
                <a:latin typeface="Tahoma"/>
                <a:cs typeface="Tahoma"/>
              </a:rPr>
              <a:t>n</a:t>
            </a:r>
            <a:r>
              <a:rPr dirty="0" sz="1650" spc="85">
                <a:solidFill>
                  <a:srgbClr val="1F1E1E"/>
                </a:solidFill>
                <a:latin typeface="Tahoma"/>
                <a:cs typeface="Tahoma"/>
              </a:rPr>
              <a:t>t</a:t>
            </a:r>
            <a:r>
              <a:rPr dirty="0" sz="1650" spc="-125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dirty="0" sz="1650" spc="25">
                <a:solidFill>
                  <a:srgbClr val="1F1E1E"/>
                </a:solidFill>
                <a:latin typeface="Tahoma"/>
                <a:cs typeface="Tahoma"/>
              </a:rPr>
              <a:t>and  </a:t>
            </a:r>
            <a:r>
              <a:rPr dirty="0" sz="1650" spc="40">
                <a:solidFill>
                  <a:srgbClr val="1F1E1E"/>
                </a:solidFill>
                <a:latin typeface="Tahoma"/>
                <a:cs typeface="Tahoma"/>
              </a:rPr>
              <a:t>Scalability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7699"/>
              </a:lnSpc>
              <a:spcBef>
                <a:spcPts val="655"/>
              </a:spcBef>
            </a:pP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The recommendation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system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can be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deployed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on a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cloud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platform,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providing scalability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 and accessibility to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 wide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range </a:t>
            </a:r>
            <a:r>
              <a:rPr dirty="0" sz="1400" spc="20">
                <a:solidFill>
                  <a:srgbClr val="3B3535"/>
                </a:solidFill>
                <a:latin typeface="Roboto Lt"/>
                <a:cs typeface="Roboto Lt"/>
              </a:rPr>
              <a:t>of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users. This allows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 </a:t>
            </a:r>
            <a:r>
              <a:rPr dirty="0" sz="1400" spc="-33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-15">
                <a:solidFill>
                  <a:srgbClr val="3B3535"/>
                </a:solidFill>
                <a:latin typeface="Roboto Lt"/>
                <a:cs typeface="Roboto Lt"/>
              </a:rPr>
              <a:t>real-time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recommendations </a:t>
            </a:r>
            <a:r>
              <a:rPr dirty="0" sz="1400" spc="15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and ensures that the system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can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handle the growing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 demand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for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10">
                <a:solidFill>
                  <a:srgbClr val="3B3535"/>
                </a:solidFill>
                <a:latin typeface="Roboto Lt"/>
                <a:cs typeface="Roboto Lt"/>
              </a:rPr>
              <a:t>anime</a:t>
            </a:r>
            <a:r>
              <a:rPr dirty="0" sz="1400">
                <a:solidFill>
                  <a:srgbClr val="3B3535"/>
                </a:solidFill>
                <a:latin typeface="Roboto Lt"/>
                <a:cs typeface="Roboto Lt"/>
              </a:rPr>
              <a:t> </a:t>
            </a:r>
            <a:r>
              <a:rPr dirty="0" sz="1400" spc="5">
                <a:solidFill>
                  <a:srgbClr val="3B3535"/>
                </a:solidFill>
                <a:latin typeface="Roboto Lt"/>
                <a:cs typeface="Roboto Lt"/>
              </a:rPr>
              <a:t>content.</a:t>
            </a:r>
            <a:endParaRPr sz="1400">
              <a:latin typeface="Roboto Lt"/>
              <a:cs typeface="Roboto L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494" y="589432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2024-06-17T05:10:26Z</dcterms:created>
  <dcterms:modified xsi:type="dcterms:W3CDTF">2024-06-17T05:10:26Z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2024-06-17T00:00:00Z</vt:filetime>
  </property>
</Properties>
</file>