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87" r:id="rId4"/>
  </p:sldMasterIdLst>
  <p:sldIdLst>
    <p:sldId id="1013" r:id="rId5"/>
    <p:sldId id="1023" r:id="rId6"/>
    <p:sldId id="1015" r:id="rId7"/>
    <p:sldId id="1003" r:id="rId8"/>
    <p:sldId id="1002" r:id="rId9"/>
    <p:sldId id="1008" r:id="rId10"/>
    <p:sldId id="1020" r:id="rId11"/>
    <p:sldId id="1016" r:id="rId12"/>
    <p:sldId id="1018" r:id="rId13"/>
    <p:sldId id="1017" r:id="rId14"/>
    <p:sldId id="1019" r:id="rId15"/>
    <p:sldId id="1022" r:id="rId16"/>
    <p:sldId id="1021" r:id="rId17"/>
    <p:sldId id="1012" r:id="rId18"/>
    <p:sldId id="1014" r:id="rId19"/>
    <p:sldId id="42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Nithin" initials="AN" lastIdx="1" clrIdx="0">
    <p:extLst>
      <p:ext uri="{19B8F6BF-5375-455C-9EA6-DF929625EA0E}">
        <p15:presenceInfo xmlns:p15="http://schemas.microsoft.com/office/powerpoint/2012/main" userId="a3e7c141724358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1C8"/>
    <a:srgbClr val="B9B9B9"/>
    <a:srgbClr val="EFB81D"/>
    <a:srgbClr val="D6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4DBF-BC1E-4E90-93FA-22F30488A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C60D3-0DF1-42A1-B35C-28323ABB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C065-F30B-4555-B3C8-3BD1964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E275-7A45-449F-A137-8207E3D2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A062-C1AC-48C9-96B6-E2ADF735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3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45E3-9554-4F7B-8E71-905AD7B2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0967-E704-4296-846F-041875CE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2051-587E-40AD-A95A-CBFF6FD5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8358E-A5FE-4256-8A2C-9A01FBD7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EB94-F8A1-406E-ACC8-CF925CB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5EB48-7AF1-406B-8615-73DC93159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CDFF-3B1D-42ED-BC19-68A23A332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D431-BE94-4659-95A6-5E52CD14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411A-1601-439B-B9B3-C40A3F2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1B6A-7EB1-4042-B6FF-3002B91B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9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8140702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839200" cy="2590800"/>
          </a:xfrm>
        </p:spPr>
        <p:txBody>
          <a:bodyPr anchor="t"/>
          <a:lstStyle>
            <a:lvl1pPr algn="ct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7E87BE-ECB9-4915-A9FB-AC5A32E7C64D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992530-92A3-44B4-96DF-B2605C41F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8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261600" cy="990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3"/>
            <a:ext cx="11480800" cy="4678363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0" y="0"/>
            <a:ext cx="1524000" cy="2286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BCA20BF4-46A4-4C62-9717-542F3E07C11D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6ED7B-5CA3-4472-B01C-99CB7689D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657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8140702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133603"/>
            <a:ext cx="8839200" cy="1826363"/>
          </a:xfrm>
        </p:spPr>
        <p:txBody>
          <a:bodyPr tIns="0" bIns="0" anchor="t">
            <a:noAutofit/>
          </a:bodyPr>
          <a:lstStyle>
            <a:lvl1pPr algn="l">
              <a:buNone/>
              <a:defRPr sz="4950" b="1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566400" y="3"/>
            <a:ext cx="1625600" cy="284163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8AD5B4E8-8B51-4882-8119-31F6314D291B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17A7-E8DB-44FD-ABFD-9152337CD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876800" cy="4525963"/>
          </a:xfrm>
        </p:spPr>
        <p:txBody>
          <a:bodyPr/>
          <a:lstStyle>
            <a:lvl1pPr>
              <a:defRPr sz="1950" b="1"/>
            </a:lvl1pPr>
            <a:lvl2pPr>
              <a:defRPr sz="1650" b="1"/>
            </a:lvl2pPr>
            <a:lvl3pPr>
              <a:defRPr sz="1500" b="1"/>
            </a:lvl3pPr>
            <a:lvl4pPr>
              <a:defRPr sz="1350" b="1"/>
            </a:lvl4pPr>
            <a:lvl5pPr>
              <a:defRPr sz="13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3"/>
            <a:ext cx="4876800" cy="4525963"/>
          </a:xfrm>
        </p:spPr>
        <p:txBody>
          <a:bodyPr/>
          <a:lstStyle>
            <a:lvl1pPr>
              <a:defRPr sz="1950" b="1"/>
            </a:lvl1pPr>
            <a:lvl2pPr>
              <a:defRPr sz="1650" b="1"/>
            </a:lvl2pPr>
            <a:lvl3pPr>
              <a:defRPr sz="1500" b="1"/>
            </a:lvl3pPr>
            <a:lvl4pPr>
              <a:defRPr sz="1350" b="1"/>
            </a:lvl4pPr>
            <a:lvl5pPr>
              <a:defRPr sz="13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3"/>
            <a:ext cx="1524000" cy="365125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B4147ACC-92FB-429D-8ACA-A583ECABA249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7008-F5ED-4269-A898-E084C9C8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86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86400"/>
            <a:ext cx="5389033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1800" b="1"/>
            </a:lvl1pPr>
            <a:lvl2pPr>
              <a:defRPr sz="1500" b="1"/>
            </a:lvl2pPr>
            <a:lvl3pPr>
              <a:defRPr sz="135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16912"/>
            <a:ext cx="5389033" cy="3941763"/>
          </a:xfrm>
        </p:spPr>
        <p:txBody>
          <a:bodyPr/>
          <a:lstStyle>
            <a:lvl1pPr>
              <a:defRPr sz="1800" b="1"/>
            </a:lvl1pPr>
            <a:lvl2pPr>
              <a:defRPr sz="1500" b="1"/>
            </a:lvl2pPr>
            <a:lvl3pPr>
              <a:defRPr sz="135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68000" y="3"/>
            <a:ext cx="1524000" cy="365125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272CADEB-BF3F-40FE-A6E1-8FB498EBFF75}" type="datetime4">
              <a:rPr lang="en-US"/>
              <a:pPr>
                <a:defRPr/>
              </a:pPr>
              <a:t>November 4,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6BB36-18C6-4FE9-B805-A8C3DE15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43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8CC13-011D-4FF1-A91B-6F32563F3107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28FB-DE10-4C5E-A921-43ECF992E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3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4FAC-2DE5-41E9-9A24-8A1E7CF1B5A0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BB723-660E-4467-8A37-055799D18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6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 b="1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100" b="1"/>
            </a:lvl1pPr>
            <a:lvl2pPr>
              <a:defRPr sz="1800" b="1"/>
            </a:lvl2pPr>
            <a:lvl3pPr>
              <a:defRPr sz="165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FC0E5-92B9-4058-9E1A-1150FD45C641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41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8E90-0A32-499E-B1BB-FF45A4E2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45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251E-1B77-4B94-A9A1-4147798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3A45-7211-4CB3-9EB6-D7AAF004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9049-2D0B-4729-99F1-0EF2F0D3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312C-3527-4D47-BB2E-F7F27194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37F4-3BD8-4F26-BAB8-320A438F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0" y="1219200"/>
            <a:ext cx="4071824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rgbClr val="FFD0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0" y="2743200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900" b="1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0269C-98B0-431C-9C3C-6AD045396D3C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B00E-CF0F-496B-9F75-F8C31B645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84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299F9-016B-44F3-9982-C9355A2155B3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275E-019F-4DBF-9570-2B2CFE581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05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DA6DD-3B24-4DF3-9704-5628DCCB3A4F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E3C3C-488C-4C21-8865-BBB9440A0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514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EE324-7AFF-46B2-A17A-120FCC0BF172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0CA6-51E5-4909-A9E7-74F83F158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1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0FB4-5FD8-4ECD-81D1-81B7DB878539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E149-5D86-4BF5-BCC2-4D8A9996A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8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39638" y="36513"/>
            <a:ext cx="184730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12435" y="265113"/>
            <a:ext cx="9266767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3202" y="1"/>
            <a:ext cx="11705167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39638" y="265113"/>
            <a:ext cx="184730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408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67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03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1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8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4BD3-CC38-4EEF-9F70-4DD19BC5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153F-E351-463B-9E9F-54C85F1E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6D15-DF8A-4136-9589-6AA026EA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6D1E-2262-4779-AA05-3F2AD9CA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0687-F197-48C1-B450-438F35F7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2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10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23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9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96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1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41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DEB2E5F-8D66-4D33-B20E-50C31DBCF021}" type="datetimeFigureOut">
              <a:rPr lang="en-US">
                <a:solidFill>
                  <a:prstClr val="black"/>
                </a:solidFill>
              </a:rPr>
              <a:pPr/>
              <a:t>11/4/2024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E1B3C2-C87D-4511-B24D-CCCFB20F0A1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91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839200" cy="2590800"/>
          </a:xfrm>
        </p:spPr>
        <p:txBody>
          <a:bodyPr anchor="t"/>
          <a:lstStyle>
            <a:lvl1pPr algn="ct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7E87BE-ECB9-4915-A9FB-AC5A32E7C64D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992530-92A3-44B4-96DF-B2605C41F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261600" cy="990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11480800" cy="4678363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0" y="0"/>
            <a:ext cx="1524000" cy="2286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BCA20BF4-46A4-4C62-9717-542F3E07C11D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6ED7B-5CA3-4472-B01C-99CB7689D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699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133601"/>
            <a:ext cx="8839200" cy="1826363"/>
          </a:xfrm>
        </p:spPr>
        <p:txBody>
          <a:bodyPr tIns="0" bIns="0" anchor="t">
            <a:noAutofit/>
          </a:bodyPr>
          <a:lstStyle>
            <a:lvl1pPr algn="l">
              <a:buNone/>
              <a:defRPr sz="6600" b="1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566400" y="1"/>
            <a:ext cx="1625600" cy="284163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8AD5B4E8-8B51-4882-8119-31F6314D291B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17A7-E8DB-44FD-ABFD-9152337CD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489B-6E53-4EC5-8220-E4950319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C325-C8B1-448E-8CB3-4AC053ED4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128AA-7B0D-4F96-988E-B78F8DF7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B372-CF81-4BE6-B514-6C9748CD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9DCD-9A27-47DB-AEC6-C237329F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A22E-9C1D-4F63-A72F-3FCD54CB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67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 b="1"/>
            </a:lvl1pPr>
            <a:lvl2pPr>
              <a:defRPr sz="22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 b="1"/>
            </a:lvl1pPr>
            <a:lvl2pPr>
              <a:defRPr sz="22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1"/>
            <a:ext cx="1524000" cy="365125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B4147ACC-92FB-429D-8ACA-A583ECABA249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7008-F5ED-4269-A898-E084C9C8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71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68000" y="1"/>
            <a:ext cx="1524000" cy="365125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272CADEB-BF3F-40FE-A6E1-8FB498EBFF75}" type="datetime4">
              <a:rPr lang="en-US"/>
              <a:pPr>
                <a:defRPr/>
              </a:pPr>
              <a:t>November 4,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6BB36-18C6-4FE9-B805-A8C3DE15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231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8CC13-011D-4FF1-A91B-6F32563F3107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28FB-DE10-4C5E-A921-43ECF992E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513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4FAC-2DE5-41E9-9A24-8A1E7CF1B5A0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BB723-660E-4467-8A37-055799D18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476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 b="1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sz="22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FC0E5-92B9-4058-9E1A-1150FD45C641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8E90-0A32-499E-B1BB-FF45A4E2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552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0" y="1219200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rgbClr val="FFD0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0" y="2743200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0269C-98B0-431C-9C3C-6AD045396D3C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B00E-CF0F-496B-9F75-F8C31B645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915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299F9-016B-44F3-9982-C9355A2155B3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275E-019F-4DBF-9570-2B2CFE581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789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DA6DD-3B24-4DF3-9704-5628DCCB3A4F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E3C3C-488C-4C21-8865-BBB9440A0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348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EE324-7AFF-46B2-A17A-120FCC0BF172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0CA6-51E5-4909-A9E7-74F83F158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31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0FB4-5FD8-4ECD-81D1-81B7DB878539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E149-5D86-4BF5-BCC2-4D8A9996A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73A8-0847-46E5-9069-FF1D4D9F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E182-8FDC-4524-A628-F006AFD3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876C8-1ABA-4B3B-BBD6-492EACECE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9C22E-5B72-400B-9093-D204B8A61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5EA4F-4570-4C6E-BB4C-79475A1FB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5CA-E0DF-4BDD-B898-37A4D1F6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737-EBBC-4AF1-A9F3-18A9094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F4844-48B7-45C9-80B8-C613B50D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915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39635" y="36513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12434" y="265113"/>
            <a:ext cx="9266767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3201" y="1"/>
            <a:ext cx="1170516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39635" y="265113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087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CAA4-34C3-4DE5-BE10-1B8377DE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7F54-A297-442E-89FA-C07990F1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AD6DE-69B5-49B7-BAAF-F8CEC14C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2421B-1CD1-4DD2-B604-2FCEE3D6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67D4-197D-48C8-AF09-D4FBB5F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CC92-F4CD-4AE9-9526-3E3BAECD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CA31-D60E-4647-96B5-DC446599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8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2C75-DD7C-47B4-8015-C8249A5B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F52-4E51-4EF8-9BB7-AB9A111F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F424D-EE96-4D64-A264-BFCE895F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E5B09-D56B-467F-AB3B-CD1E8233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8BD4-0233-4A00-9A7F-2DD5B771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2D1B1-E446-4192-81C3-7548C1F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6B4E-72D9-4356-B09E-3A2CDB3A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1567-CB62-4635-83CB-A7519EF6B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D2B2C-390A-45CD-AD21-AD9F4AD1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44C4-7F4F-42B0-A1CE-A02BEECC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74E7-E5A4-4ACE-BF4A-0239C42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8E5E-269C-4104-B3B6-E75F08C7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93487-59C9-47D7-AFD4-48CD0DB7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5983-969E-4110-AE99-A53C07D2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6892-89FD-405C-867A-720702006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7207-A03A-447C-8421-BA08132BC39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C934-DD65-4CB5-9D08-7D6EE8A9D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12DF-170B-4EE8-8105-FC2CEE90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9F89-1A8D-4B70-BDC8-81BC8E9AF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410200"/>
            <a:ext cx="12192000" cy="14541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4099" name="Title Placeholder 8"/>
          <p:cNvSpPr>
            <a:spLocks noGrp="1"/>
          </p:cNvSpPr>
          <p:nvPr>
            <p:ph type="title"/>
          </p:nvPr>
        </p:nvSpPr>
        <p:spPr bwMode="auto">
          <a:xfrm>
            <a:off x="406400" y="152400"/>
            <a:ext cx="1016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06400" y="1371603"/>
            <a:ext cx="10160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41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9370FD-357F-4AB4-A167-B810DFE2EDE9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41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4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2A4EA7-F13F-43F3-A75F-8AA8F92E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b="1" kern="1200">
          <a:solidFill>
            <a:srgbClr val="FFD03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 b="1">
          <a:solidFill>
            <a:srgbClr val="FFD03B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 b="1">
          <a:solidFill>
            <a:srgbClr val="FFD03B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 b="1">
          <a:solidFill>
            <a:srgbClr val="FFD03B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 b="1">
          <a:solidFill>
            <a:srgbClr val="FFD03B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rgbClr val="FFD03B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rgbClr val="FFD03B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rgbClr val="FFD03B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rgbClr val="FFD03B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9" descr="iare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049035" y="1"/>
            <a:ext cx="11176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5410200"/>
            <a:ext cx="12192000" cy="14541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410200"/>
            <a:ext cx="12192000" cy="14541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4099" name="Title Placeholder 8"/>
          <p:cNvSpPr>
            <a:spLocks noGrp="1"/>
          </p:cNvSpPr>
          <p:nvPr>
            <p:ph type="title"/>
          </p:nvPr>
        </p:nvSpPr>
        <p:spPr bwMode="auto">
          <a:xfrm>
            <a:off x="406400" y="152400"/>
            <a:ext cx="1016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06400" y="1371601"/>
            <a:ext cx="10160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9370FD-357F-4AB4-A167-B810DFE2EDE9}" type="datetime4">
              <a:rPr lang="en-US"/>
              <a:pPr>
                <a:defRPr/>
              </a:pPr>
              <a:t>November 4, 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MSRIT, Bangalore - 54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2A4EA7-F13F-43F3-A75F-8AA8F92E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2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 kern="1200">
          <a:solidFill>
            <a:srgbClr val="FFD03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D03B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D03B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D03B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FFD03B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rgbClr val="FFD03B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rgbClr val="FFD03B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rgbClr val="FFD03B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rgbClr val="FFD03B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F9108-B2CC-4B8D-B7CC-0E0F998EC7AB}"/>
              </a:ext>
            </a:extLst>
          </p:cNvPr>
          <p:cNvSpPr txBox="1"/>
          <p:nvPr/>
        </p:nvSpPr>
        <p:spPr>
          <a:xfrm>
            <a:off x="667252" y="2979138"/>
            <a:ext cx="108574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6152" fontAlgn="base">
              <a:defRPr/>
            </a:pP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BLOOD GROUPING DETECTION USING IMAGE PROCESSING AND DEEP LEARNING </a:t>
            </a:r>
            <a:endParaRPr lang="en-US" sz="32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D6C6A-0829-4272-B889-9ADCDB420C10}"/>
              </a:ext>
            </a:extLst>
          </p:cNvPr>
          <p:cNvSpPr txBox="1"/>
          <p:nvPr/>
        </p:nvSpPr>
        <p:spPr>
          <a:xfrm>
            <a:off x="4093517" y="1933312"/>
            <a:ext cx="5447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46152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5FD021-0B2F-4640-0E48-375B0F2C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79"/>
            <a:ext cx="12192000" cy="12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DCAED-A3E8-9F73-EB61-D4AF2D007A97}"/>
              </a:ext>
            </a:extLst>
          </p:cNvPr>
          <p:cNvSpPr txBox="1"/>
          <p:nvPr/>
        </p:nvSpPr>
        <p:spPr>
          <a:xfrm>
            <a:off x="3268145" y="1435215"/>
            <a:ext cx="6272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COMPUTER SCIENCE AND ENGINEERING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FF8C4-D960-A74B-67B4-E0B071704661}"/>
              </a:ext>
            </a:extLst>
          </p:cNvPr>
          <p:cNvSpPr txBox="1"/>
          <p:nvPr/>
        </p:nvSpPr>
        <p:spPr>
          <a:xfrm>
            <a:off x="7345938" y="4407122"/>
            <a:ext cx="6277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6152" fontAlgn="base">
              <a:defRPr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Presented By:</a:t>
            </a:r>
          </a:p>
          <a:p>
            <a:pPr defTabSz="546152" fontAlgn="base"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546152" fontAlgn="base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G. JASHWANTH SAI   (20951A0561) </a:t>
            </a:r>
          </a:p>
          <a:p>
            <a:pPr defTabSz="546152" fontAlgn="base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T. MARY RISHITHA    (20951A0586)</a:t>
            </a:r>
          </a:p>
          <a:p>
            <a:pPr defTabSz="546152" fontAlgn="base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P. JAYA SURYA             (20951A0563)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316C5-FEC2-E336-6BBE-411ECAC04047}"/>
              </a:ext>
            </a:extLst>
          </p:cNvPr>
          <p:cNvSpPr txBox="1"/>
          <p:nvPr/>
        </p:nvSpPr>
        <p:spPr>
          <a:xfrm>
            <a:off x="662059" y="4407122"/>
            <a:ext cx="6862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6152" fontAlgn="base">
              <a:defRPr/>
            </a:pP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Supervisor: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</a:p>
          <a:p>
            <a:pPr defTabSz="546152" fontAlgn="base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</a:p>
          <a:p>
            <a:pPr defTabSz="546152" fontAlgn="base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Y. MOHANAROOPA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DD6B1-51A3-E794-99B5-D5192C4259FF}"/>
              </a:ext>
            </a:extLst>
          </p:cNvPr>
          <p:cNvSpPr txBox="1"/>
          <p:nvPr/>
        </p:nvSpPr>
        <p:spPr>
          <a:xfrm>
            <a:off x="662059" y="5642412"/>
            <a:ext cx="357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Batch No:09</a:t>
            </a:r>
          </a:p>
        </p:txBody>
      </p:sp>
    </p:spTree>
    <p:extLst>
      <p:ext uri="{BB962C8B-B14F-4D97-AF65-F5344CB8AC3E}">
        <p14:creationId xmlns:p14="http://schemas.microsoft.com/office/powerpoint/2010/main" val="976870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079F7-E2BB-0888-6163-CBB1A88FDEBA}"/>
              </a:ext>
            </a:extLst>
          </p:cNvPr>
          <p:cNvSpPr txBox="1"/>
          <p:nvPr/>
        </p:nvSpPr>
        <p:spPr>
          <a:xfrm>
            <a:off x="565608" y="235671"/>
            <a:ext cx="5222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FA44E-F82E-2A51-70AD-F604CBAA3E7E}"/>
              </a:ext>
            </a:extLst>
          </p:cNvPr>
          <p:cNvSpPr txBox="1"/>
          <p:nvPr/>
        </p:nvSpPr>
        <p:spPr>
          <a:xfrm>
            <a:off x="565608" y="1640264"/>
            <a:ext cx="105391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fingertip area is one of the best data collection sites from the body, followed by the lower eye conjunctival area.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Near-infrared (NIR) light-emitting diode (LED) light were identified as potential light sources to receive a Blood Group response from living tissue.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Photoplethysmogram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signals from fingertip videos, captured under various light sources, can provide critical physiological clues.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 PPG signals captured under NIR LED are considered to be the best signal combinations following a dual-wavelength theoretical foundation.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08721-2B91-A18E-18D1-D7ACF8DA255C}"/>
              </a:ext>
            </a:extLst>
          </p:cNvPr>
          <p:cNvSpPr txBox="1"/>
          <p:nvPr/>
        </p:nvSpPr>
        <p:spPr>
          <a:xfrm>
            <a:off x="593889" y="254524"/>
            <a:ext cx="6174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1E86B-E5DB-661E-60E4-7DB1F5358D37}"/>
              </a:ext>
            </a:extLst>
          </p:cNvPr>
          <p:cNvSpPr txBox="1"/>
          <p:nvPr/>
        </p:nvSpPr>
        <p:spPr>
          <a:xfrm>
            <a:off x="593889" y="1743959"/>
            <a:ext cx="10482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PPG signal is generated from each video, and multiple characteristic features are then extracted from the PPG signal, its derivatives and from Frequency 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(GA) has been used to select the optimal features (Feature selection).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CNN based models have been developed to estimate the Blood Group (Blood Group) levels from the selected 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expected to provides the best-estimated accuracy of around 98%.</a:t>
            </a:r>
          </a:p>
        </p:txBody>
      </p:sp>
    </p:spTree>
    <p:extLst>
      <p:ext uri="{BB962C8B-B14F-4D97-AF65-F5344CB8AC3E}">
        <p14:creationId xmlns:p14="http://schemas.microsoft.com/office/powerpoint/2010/main" val="28577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63C76-03E1-26BB-B881-9DB1549F3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33" y="1819049"/>
            <a:ext cx="3433832" cy="2262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A0499-3FF2-9CE4-A9C7-B641C39C4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0" y="1819050"/>
            <a:ext cx="3176534" cy="2262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B8C7C-9DE6-1D04-8EA6-29CD51B2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4" y="1819048"/>
            <a:ext cx="3176534" cy="2262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40745-3814-71EF-DDB3-8C40F37004BF}"/>
              </a:ext>
            </a:extLst>
          </p:cNvPr>
          <p:cNvSpPr txBox="1"/>
          <p:nvPr/>
        </p:nvSpPr>
        <p:spPr>
          <a:xfrm>
            <a:off x="556480" y="282804"/>
            <a:ext cx="4011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6B28C-A878-0997-B610-75A05CD42CC0}"/>
              </a:ext>
            </a:extLst>
          </p:cNvPr>
          <p:cNvSpPr txBox="1"/>
          <p:nvPr/>
        </p:nvSpPr>
        <p:spPr>
          <a:xfrm>
            <a:off x="471341" y="4383464"/>
            <a:ext cx="364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Spectroscopic Image.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BBC4C-AD05-9D88-0DD9-FD20313B9B7B}"/>
              </a:ext>
            </a:extLst>
          </p:cNvPr>
          <p:cNvSpPr txBox="1"/>
          <p:nvPr/>
        </p:nvSpPr>
        <p:spPr>
          <a:xfrm>
            <a:off x="4457733" y="4383462"/>
            <a:ext cx="381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Noninvasive Detecting Method.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9201D-F12C-0B53-DD8A-054A392E36EA}"/>
              </a:ext>
            </a:extLst>
          </p:cNvPr>
          <p:cNvSpPr txBox="1"/>
          <p:nvPr/>
        </p:nvSpPr>
        <p:spPr>
          <a:xfrm>
            <a:off x="8613808" y="4383462"/>
            <a:ext cx="363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Spectroscopic Image.</a:t>
            </a:r>
          </a:p>
        </p:txBody>
      </p:sp>
    </p:spTree>
    <p:extLst>
      <p:ext uri="{BB962C8B-B14F-4D97-AF65-F5344CB8AC3E}">
        <p14:creationId xmlns:p14="http://schemas.microsoft.com/office/powerpoint/2010/main" val="220749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26CCD-615E-C303-6FB7-7EA6B323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0" y="1182107"/>
            <a:ext cx="8423580" cy="4133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E9951-3670-4C57-9DFB-58AF9AFE3619}"/>
              </a:ext>
            </a:extLst>
          </p:cNvPr>
          <p:cNvSpPr txBox="1"/>
          <p:nvPr/>
        </p:nvSpPr>
        <p:spPr>
          <a:xfrm>
            <a:off x="612740" y="254524"/>
            <a:ext cx="5712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6A5D4-5BB3-8D6A-1E12-2124E3BAE531}"/>
              </a:ext>
            </a:extLst>
          </p:cNvPr>
          <p:cNvSpPr txBox="1"/>
          <p:nvPr/>
        </p:nvSpPr>
        <p:spPr>
          <a:xfrm>
            <a:off x="3469062" y="5612466"/>
            <a:ext cx="586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for Proposed Model.</a:t>
            </a:r>
          </a:p>
        </p:txBody>
      </p:sp>
    </p:spTree>
    <p:extLst>
      <p:ext uri="{BB962C8B-B14F-4D97-AF65-F5344CB8AC3E}">
        <p14:creationId xmlns:p14="http://schemas.microsoft.com/office/powerpoint/2010/main" val="299597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8327" y="709495"/>
            <a:ext cx="919190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4000" dirty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algn="just">
              <a:defRPr/>
            </a:pPr>
            <a:endParaRPr lang="en-IN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B19EE-C3C0-645D-1671-AB4110B1DAC0}"/>
              </a:ext>
            </a:extLst>
          </p:cNvPr>
          <p:cNvSpPr txBox="1"/>
          <p:nvPr/>
        </p:nvSpPr>
        <p:spPr>
          <a:xfrm>
            <a:off x="501977" y="1315059"/>
            <a:ext cx="1150895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Gordeuk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Agodoa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Colby JA,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Allen IE. Low Blood Group increases risk for cerebrovascular disease, kidney disease, pulmonary vasculopathy, and mortality in sickle cell disease: A systematic literature review and meta-analysis.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 2020 Apr 3;15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(4):e0229959 [FREE Full text]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10.1371/journal.pone.0229959] [Meline: 32243480].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Wetzels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FM, Swinkels DW. The multifaceted role of iron in renal health and disease. Nat Rev Nephrol2020 Feb 25;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16(2):77-98.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10.1038/s41581-019-0197-5] [Medline: 31554933].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Mann D, Riddell L, Lim K, Byrne LK,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et al. Mobile phone app aimed at improving iron intake and bioavailability in premenopausal women: a qualitative evaluation. IMIR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 Sep 28;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3(3):e92 [FREE Full text]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10.2196/mhealth.4300] [Medline: 26416479].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56E78-8C1E-9905-4019-2C197239D11A}"/>
              </a:ext>
            </a:extLst>
          </p:cNvPr>
          <p:cNvSpPr txBox="1"/>
          <p:nvPr/>
        </p:nvSpPr>
        <p:spPr>
          <a:xfrm>
            <a:off x="501977" y="309373"/>
            <a:ext cx="61509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</p:spTree>
    <p:extLst>
      <p:ext uri="{BB962C8B-B14F-4D97-AF65-F5344CB8AC3E}">
        <p14:creationId xmlns:p14="http://schemas.microsoft.com/office/powerpoint/2010/main" val="191063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8327" y="709495"/>
            <a:ext cx="919190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4000" dirty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algn="just">
              <a:defRPr/>
            </a:pPr>
            <a:endParaRPr lang="en-IN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B19EE-C3C0-645D-1671-AB4110B1DAC0}"/>
              </a:ext>
            </a:extLst>
          </p:cNvPr>
          <p:cNvSpPr txBox="1"/>
          <p:nvPr/>
        </p:nvSpPr>
        <p:spPr>
          <a:xfrm>
            <a:off x="556181" y="1417381"/>
            <a:ext cx="113687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Mann D, Riddell L, Lim K, Byrne LK,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et al. Mobile phone app aimed at improving iron intake and bioavailability in premenopausal women: a qualitative evaluation. IMIR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 Sep 28;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3(3):e92 [FREE Full text] [DOI: 10.2196/mhealth.4300] [Medline: 26416479].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Le CHH. The prevalence of anemia and moderate-severe anemia in the US population (NHANES 2003-2012).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One2016 Nov 15;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11(11) : 0166635 [FREE Full text] DOI: 10.1371/journal. pone.0166635] [Medline: 27846276].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Krishnamurti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Ross D, Sinha C, Leong 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Mittal N, et al. Comparative effectiveness of a web-based patient decision aid for therapeutic options for sickle cell disease: randomized controlled trial. J Med Internet Res 2019 Dec04;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21(12):14462 [FREE Full text]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10.2196/14462] [Medline: 31799940].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12FCA-9457-53E6-6E5B-CCB41C3F0B8D}"/>
              </a:ext>
            </a:extLst>
          </p:cNvPr>
          <p:cNvSpPr txBox="1"/>
          <p:nvPr/>
        </p:nvSpPr>
        <p:spPr>
          <a:xfrm>
            <a:off x="556181" y="273378"/>
            <a:ext cx="3205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2F71A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154627" name="Picture 4" descr="http://www.hiltonheadislandbuilder.com/wp-content/uploads/2012/12/thank-you-c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399"/>
            <a:ext cx="12192000" cy="589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A1906-51BE-4B49-A728-D60CC9E44BA8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16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54629" name="Picture 5" descr="iare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3765" y="-1"/>
            <a:ext cx="838200" cy="84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08721-2B91-A18E-18D1-D7ACF8DA255C}"/>
              </a:ext>
            </a:extLst>
          </p:cNvPr>
          <p:cNvSpPr txBox="1"/>
          <p:nvPr/>
        </p:nvSpPr>
        <p:spPr>
          <a:xfrm>
            <a:off x="593889" y="254524"/>
            <a:ext cx="6174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904B2-47E7-DD97-6A8E-22DECA7E6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9" y="1095868"/>
            <a:ext cx="5587264" cy="5180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20A16-C422-0D2B-E64C-21630852B4A6}"/>
              </a:ext>
            </a:extLst>
          </p:cNvPr>
          <p:cNvSpPr txBox="1"/>
          <p:nvPr/>
        </p:nvSpPr>
        <p:spPr>
          <a:xfrm>
            <a:off x="7485164" y="1782395"/>
            <a:ext cx="42891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composing shows association between blood get-together and one of a kind imprint plan summary as follows: Loops were the chosen essential finger impression structure and Arches were the most un-typical. Whorls and mixed were reasonable, most outrageous records of circles stayed found in O and B related to An and AB. The O +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the furthermost normally found in models, while O -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AB-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most extraordinary. Blood bundle A was the most joint blood pack among folks, however O and B, are the most generally noticed blood bundles in females.</a:t>
            </a:r>
          </a:p>
        </p:txBody>
      </p:sp>
    </p:spTree>
    <p:extLst>
      <p:ext uri="{BB962C8B-B14F-4D97-AF65-F5344CB8AC3E}">
        <p14:creationId xmlns:p14="http://schemas.microsoft.com/office/powerpoint/2010/main" val="20301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3F1D-6DD8-1BC9-5AAA-1DD648ECA303}"/>
              </a:ext>
            </a:extLst>
          </p:cNvPr>
          <p:cNvSpPr txBox="1"/>
          <p:nvPr/>
        </p:nvSpPr>
        <p:spPr>
          <a:xfrm>
            <a:off x="622170" y="235671"/>
            <a:ext cx="987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71669-DEE6-08C5-F9FA-FC9144FAFF88}"/>
              </a:ext>
            </a:extLst>
          </p:cNvPr>
          <p:cNvSpPr txBox="1"/>
          <p:nvPr/>
        </p:nvSpPr>
        <p:spPr>
          <a:xfrm>
            <a:off x="622170" y="1480008"/>
            <a:ext cx="10803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this project, Proposing approaches for blood Group measurement with the aim of recommending data collection techniques, signal extraction processes, Feature calculation processes, Image Processing algorithms for developing a noninvasive Blood Group estimation using a Image.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0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1398EC-FB40-4119-0E17-E9FFD38F763C}"/>
              </a:ext>
            </a:extLst>
          </p:cNvPr>
          <p:cNvSpPr txBox="1"/>
          <p:nvPr/>
        </p:nvSpPr>
        <p:spPr>
          <a:xfrm>
            <a:off x="643379" y="1290630"/>
            <a:ext cx="1069706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worldwide demand for an affordable Blood Group measurement solution, which is a particularly urgent need in developing countries.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Processing, which is the most penetrated device in both rich and resource-constrained areas, would be a suitable choice to build this solution.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noninvasive Blood Group measurement processes. Also its compared the variation in data collection sites, Bio-signal processing techniques, theoretical foundations,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PhotoPlethysmogram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(PPG) signal and features extraction process, Image Processing algorithms, and Detection models to calculate Blood Groups.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was then used to recommend realistic approaches to build a Image-Processing-based point-of-care tool for Blood Group measurement in a noninvasive manner.</a:t>
            </a:r>
          </a:p>
          <a:p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CF324-B604-32CD-03A3-29B07A5BE4A6}"/>
              </a:ext>
            </a:extLst>
          </p:cNvPr>
          <p:cNvSpPr txBox="1"/>
          <p:nvPr/>
        </p:nvSpPr>
        <p:spPr>
          <a:xfrm>
            <a:off x="643379" y="281961"/>
            <a:ext cx="61509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: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4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8327" y="709495"/>
            <a:ext cx="919190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4000" dirty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algn="just">
              <a:defRPr/>
            </a:pPr>
            <a:endParaRPr lang="en-IN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AC757-D7B4-294F-8257-5E3779A32A36}"/>
              </a:ext>
            </a:extLst>
          </p:cNvPr>
          <p:cNvSpPr txBox="1"/>
          <p:nvPr/>
        </p:nvSpPr>
        <p:spPr>
          <a:xfrm>
            <a:off x="549111" y="244253"/>
            <a:ext cx="61509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AF898-BEF3-B4DB-CA20-C252D482AE80}"/>
              </a:ext>
            </a:extLst>
          </p:cNvPr>
          <p:cNvSpPr txBox="1"/>
          <p:nvPr/>
        </p:nvSpPr>
        <p:spPr>
          <a:xfrm>
            <a:off x="549111" y="1122933"/>
            <a:ext cx="10753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5DE9C-D1EF-8B3F-B036-8ADAC9CE3FED}"/>
              </a:ext>
            </a:extLst>
          </p:cNvPr>
          <p:cNvSpPr txBox="1"/>
          <p:nvPr/>
        </p:nvSpPr>
        <p:spPr>
          <a:xfrm>
            <a:off x="549111" y="1849029"/>
            <a:ext cx="1063107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 abnormalities cause several blood diseases, and lead to fatal and chronic health problems, including heart attack, stroke, and pregnancy complications.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adequate blood is not maintained, the disorder complicates the function of the major organs (Example: Kidney, Brain, and Heart) that require oxygen.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an disorder diagnosis based on an invasive method is not a perfect solution, especially for people with abnormalities and in low- and middle-income countries.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8327" y="709495"/>
            <a:ext cx="919190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4000" dirty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algn="just">
              <a:defRPr/>
            </a:pPr>
            <a:endParaRPr lang="en-IN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5A15B-BF05-C156-BC83-49687928E3F4}"/>
              </a:ext>
            </a:extLst>
          </p:cNvPr>
          <p:cNvSpPr txBox="1"/>
          <p:nvPr/>
        </p:nvSpPr>
        <p:spPr>
          <a:xfrm>
            <a:off x="530258" y="1826356"/>
            <a:ext cx="110458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 level measurement is a blood diagnosis process to determine the concentration of cell count in the blood. Clinicians measure Blood Group in several ways.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invasive (blood sample collection) approach remains the most common.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Invasive processes involve the addition of various chemicals to a blood sample and then optical variations are calculated using spectroscopic data to measure the Blood Group level.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78DB0-71E6-582F-35BD-413EC6514208}"/>
              </a:ext>
            </a:extLst>
          </p:cNvPr>
          <p:cNvSpPr txBox="1"/>
          <p:nvPr/>
        </p:nvSpPr>
        <p:spPr>
          <a:xfrm>
            <a:off x="530258" y="278608"/>
            <a:ext cx="3846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</p:spTree>
    <p:extLst>
      <p:ext uri="{BB962C8B-B14F-4D97-AF65-F5344CB8AC3E}">
        <p14:creationId xmlns:p14="http://schemas.microsoft.com/office/powerpoint/2010/main" val="35629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0B618-6FD9-7314-D6C8-C6007123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25" y="1392395"/>
            <a:ext cx="5151146" cy="3427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9175F-473B-9389-1718-B0D8E934B193}"/>
              </a:ext>
            </a:extLst>
          </p:cNvPr>
          <p:cNvSpPr txBox="1"/>
          <p:nvPr/>
        </p:nvSpPr>
        <p:spPr>
          <a:xfrm>
            <a:off x="688157" y="254524"/>
            <a:ext cx="315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C89AF-18ED-B88E-FC61-CB6DCD956C17}"/>
              </a:ext>
            </a:extLst>
          </p:cNvPr>
          <p:cNvSpPr txBox="1"/>
          <p:nvPr/>
        </p:nvSpPr>
        <p:spPr>
          <a:xfrm>
            <a:off x="3612507" y="5117872"/>
            <a:ext cx="496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Invasive Blood Detecting Method.</a:t>
            </a:r>
          </a:p>
        </p:txBody>
      </p:sp>
    </p:spTree>
    <p:extLst>
      <p:ext uri="{BB962C8B-B14F-4D97-AF65-F5344CB8AC3E}">
        <p14:creationId xmlns:p14="http://schemas.microsoft.com/office/powerpoint/2010/main" val="163258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40039-F963-EED6-9B20-FB79E5C51FF0}"/>
              </a:ext>
            </a:extLst>
          </p:cNvPr>
          <p:cNvSpPr txBox="1"/>
          <p:nvPr/>
        </p:nvSpPr>
        <p:spPr>
          <a:xfrm>
            <a:off x="471340" y="273377"/>
            <a:ext cx="461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2F6E4-1AC5-EED3-2E59-C32092020074}"/>
              </a:ext>
            </a:extLst>
          </p:cNvPr>
          <p:cNvSpPr txBox="1"/>
          <p:nvPr/>
        </p:nvSpPr>
        <p:spPr>
          <a:xfrm>
            <a:off x="471340" y="1630837"/>
            <a:ext cx="7748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data collection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analysis and feature extraction processes.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affordability and portability.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Time consuming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user-friendliness with costly external modules.</a:t>
            </a:r>
          </a:p>
        </p:txBody>
      </p:sp>
    </p:spTree>
    <p:extLst>
      <p:ext uri="{BB962C8B-B14F-4D97-AF65-F5344CB8AC3E}">
        <p14:creationId xmlns:p14="http://schemas.microsoft.com/office/powerpoint/2010/main" val="176671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54EC6-8832-EE0A-59D0-9AC50F50134D}"/>
              </a:ext>
            </a:extLst>
          </p:cNvPr>
          <p:cNvSpPr txBox="1"/>
          <p:nvPr/>
        </p:nvSpPr>
        <p:spPr>
          <a:xfrm>
            <a:off x="480768" y="254524"/>
            <a:ext cx="5373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  <a:p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DDA5E-D758-2C5A-6741-8FF5B4AC470A}"/>
              </a:ext>
            </a:extLst>
          </p:cNvPr>
          <p:cNvSpPr txBox="1"/>
          <p:nvPr/>
        </p:nvSpPr>
        <p:spPr>
          <a:xfrm>
            <a:off x="480768" y="1696825"/>
            <a:ext cx="10774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noninvasive (without blood sample collection) approach involves data obtained from image sensors, spectroscopic information, and output of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Photoplethysmographic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(PPG) sensor to calculate the Blood Group 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Image Processing-based POC tool as a potential alternative to invasive clinical blood testing is rapidly attracting attention because of the advantages of availability, user-friendliness, and easy attachability to different biosensing 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1213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Brush Script MT</vt:lpstr>
      <vt:lpstr>Calibri</vt:lpstr>
      <vt:lpstr>Calibri Light</vt:lpstr>
      <vt:lpstr>Franklin Gothic Book</vt:lpstr>
      <vt:lpstr>Times New Roman</vt:lpstr>
      <vt:lpstr>Wingdings</vt:lpstr>
      <vt:lpstr>Wingdings 2</vt:lpstr>
      <vt:lpstr>Office Theme</vt:lpstr>
      <vt:lpstr>Technic</vt:lpstr>
      <vt:lpstr>1_Custom Design</vt:lpstr>
      <vt:lpstr>1_Technic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Nithin</dc:creator>
  <cp:lastModifiedBy>Podeti Harshavardhan</cp:lastModifiedBy>
  <cp:revision>29</cp:revision>
  <dcterms:created xsi:type="dcterms:W3CDTF">2021-03-28T06:35:20Z</dcterms:created>
  <dcterms:modified xsi:type="dcterms:W3CDTF">2024-11-04T17:46:17Z</dcterms:modified>
  <cp:contentStatus/>
</cp:coreProperties>
</file>