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mc.ncbi.nlm.nih.gov/articles/PMC11374633/?utm" TargetMode="External"/><Relationship Id="rId3" Type="http://schemas.openxmlformats.org/officeDocument/2006/relationships/hyperlink" Target="https://ieeexplore.ieee.org/document/10703034?utm=" TargetMode="External"/><Relationship Id="rId4" Type="http://schemas.openxmlformats.org/officeDocument/2006/relationships/hyperlink" Target="https://arxiv.org/abs/2309.12585?utm" TargetMode="External"/><Relationship Id="rId5" Type="http://schemas.openxmlformats.org/officeDocument/2006/relationships/hyperlink" Target="https://universe.roboflow.com/ali-rostami/labeled-mri-brain-tumor-dataset?utm" TargetMode="External"/><Relationship Id="rId6" Type="http://schemas.openxmlformats.org/officeDocument/2006/relationships/hyperlink" Target="https://ieeexplore.ieee.org/document/9498384" TargetMode="External"/><Relationship Id="rId7" Type="http://schemas.openxmlformats.org/officeDocument/2006/relationships/hyperlink" Target="https://ieeexplore.ieee.org/document/10308127" TargetMode="External"/><Relationship Id="rId8" Type="http://schemas.openxmlformats.org/officeDocument/2006/relationships/hyperlink" Target="https://ieeexplore.ieee.org/document/10308127/" TargetMode="Externa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80683" y="-385482"/>
            <a:ext cx="12308541" cy="2387601"/>
          </a:xfrm>
          <a:prstGeom prst="rect">
            <a:avLst/>
          </a:prstGeom>
        </p:spPr>
        <p:txBody>
          <a:bodyPr/>
          <a:lstStyle/>
          <a:p>
            <a: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NATIONAL INSTITUE OF ENGINEERING,MYSURU</a:t>
            </a:r>
            <a:br/>
            <a:br/>
            <a:r>
              <a:rPr b="0" sz="1800"/>
              <a:t>DEPARTMENT OF COMPUTER SCIENCE AND ENGINEERING.</a:t>
            </a:r>
            <a:br>
              <a:rPr b="0" sz="1800"/>
            </a:br>
            <a:br>
              <a:rPr b="0" sz="1800"/>
            </a:br>
          </a:p>
        </p:txBody>
      </p:sp>
      <p:sp>
        <p:nvSpPr>
          <p:cNvPr id="95" name="Subtitle 2"/>
          <p:cNvSpPr txBox="1"/>
          <p:nvPr>
            <p:ph type="subTitle" idx="1"/>
          </p:nvPr>
        </p:nvSpPr>
        <p:spPr>
          <a:xfrm>
            <a:off x="591671" y="1773236"/>
            <a:ext cx="10596282" cy="4591704"/>
          </a:xfrm>
          <a:prstGeom prst="rect">
            <a:avLst/>
          </a:prstGeom>
        </p:spPr>
        <p:txBody>
          <a:bodyPr/>
          <a:lstStyle/>
          <a:p>
            <a:pPr>
              <a:defRPr b="1" sz="2200" u="sng"/>
            </a:pPr>
          </a:p>
          <a:p>
            <a:pPr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MINOR PROJECT PRESENTATION </a:t>
            </a:r>
            <a:endParaRPr sz="2200"/>
          </a:p>
          <a:p>
            <a:pPr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TOPIC :Brain Tumour Detection using MRI Images</a:t>
            </a:r>
            <a:endParaRPr sz="2200" u="sng"/>
          </a:p>
          <a:p>
            <a:pPr>
              <a:defRPr b="1" sz="2200" u="sng"/>
            </a:pPr>
          </a:p>
          <a:p>
            <a:pPr>
              <a:defRPr b="1" sz="2200" u="sng"/>
            </a:pPr>
          </a:p>
        </p:txBody>
      </p:sp>
      <p:pic>
        <p:nvPicPr>
          <p:cNvPr id="9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82" y="249866"/>
            <a:ext cx="1346940" cy="1459956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26860" y="156150"/>
            <a:ext cx="1265141" cy="161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System Requirements</a:t>
            </a:r>
          </a:p>
        </p:txBody>
      </p:sp>
      <p:sp>
        <p:nvSpPr>
          <p:cNvPr id="133" name="TextBox 6"/>
          <p:cNvSpPr txBox="1"/>
          <p:nvPr/>
        </p:nvSpPr>
        <p:spPr>
          <a:xfrm>
            <a:off x="962578" y="1462088"/>
            <a:ext cx="10424161" cy="4523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Hardware:</a:t>
            </a:r>
          </a:p>
          <a:p>
            <a:pPr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GPU: </a:t>
            </a:r>
            <a:r>
              <a:rPr b="0" sz="2200"/>
              <a:t>Recommended for faster training</a:t>
            </a:r>
            <a:r>
              <a:rPr b="0"/>
              <a:t>.</a:t>
            </a:r>
            <a:endParaRPr b="0"/>
          </a:p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Memory: </a:t>
            </a:r>
            <a:r>
              <a:rPr b="0" sz="2200"/>
              <a:t>16GB+ RAM.</a:t>
            </a:r>
            <a:endParaRPr b="0" sz="2200"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Software:</a:t>
            </a:r>
          </a:p>
          <a:p>
            <a:pPr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IDE:</a:t>
            </a:r>
            <a:r>
              <a:rPr u="sng"/>
              <a:t> </a:t>
            </a:r>
            <a:r>
              <a:rPr b="0" sz="2200"/>
              <a:t>PyCharm</a:t>
            </a:r>
            <a:endParaRPr b="0" sz="2200"/>
          </a:p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Libraries: </a:t>
            </a:r>
            <a:r>
              <a:rPr b="0" sz="2200"/>
              <a:t>OpenCV, YOLOv8, Python.</a:t>
            </a:r>
            <a:endParaRPr b="0" sz="2200"/>
          </a:p>
          <a:p>
            <a: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sz="24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Data: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MRI dataset from Kaggle, Google Images, and Roboflow,  annotated for tumour detection.</a:t>
            </a:r>
          </a:p>
        </p:txBody>
      </p:sp>
      <p:sp>
        <p:nvSpPr>
          <p:cNvPr id="134" name="Slide Number Placeholder 2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xfrm>
            <a:off x="3367549" y="-32873"/>
            <a:ext cx="5456903" cy="891552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System Design</a:t>
            </a:r>
          </a:p>
        </p:txBody>
      </p:sp>
      <p:sp>
        <p:nvSpPr>
          <p:cNvPr id="137" name="Slide Number Placeholder 2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2579" y="2173910"/>
            <a:ext cx="5145287" cy="3332154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12"/>
          <p:cNvSpPr txBox="1"/>
          <p:nvPr/>
        </p:nvSpPr>
        <p:spPr>
          <a:xfrm>
            <a:off x="665153" y="761951"/>
            <a:ext cx="4392069" cy="54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SzPct val="100000"/>
              <a:buChar char="▪"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System Architecture</a:t>
            </a:r>
          </a:p>
        </p:txBody>
      </p:sp>
      <p:sp>
        <p:nvSpPr>
          <p:cNvPr id="140" name="TextBox 4"/>
          <p:cNvSpPr txBox="1"/>
          <p:nvPr/>
        </p:nvSpPr>
        <p:spPr>
          <a:xfrm>
            <a:off x="1127268" y="1484670"/>
            <a:ext cx="5571940" cy="4882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 startAt="1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Input:   </a:t>
            </a:r>
            <a:r>
              <a:rPr b="0"/>
              <a:t>Represents the raw data fed into the YOLO V8 model for processing. </a:t>
            </a:r>
            <a:endParaRPr b="0"/>
          </a:p>
          <a:p>
            <a:pPr marL="342900" indent="-342900">
              <a:buSzPct val="100000"/>
              <a:buAutoNum type="arabicPeriod" startAt="1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AutoNum type="arabicPeriod" startAt="2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Training Dataset:  </a:t>
            </a:r>
            <a:r>
              <a:rPr b="0"/>
              <a:t>A collection of labeled images used to train the YOLO V8 model, enabling it to learn and recognize patterns.</a:t>
            </a:r>
            <a:endParaRPr b="0"/>
          </a:p>
          <a:p>
            <a:pPr marL="342900" indent="-342900">
              <a:buSzPct val="100000"/>
              <a:buAutoNum type="arabicPeriod" startAt="2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AutoNum type="arabicPeriod" startAt="3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YOLO V8:    </a:t>
            </a:r>
            <a:r>
              <a:rPr b="0"/>
              <a:t>The core model used for object detection and classification tasks. It processes the training dataset to learn features and relationships.</a:t>
            </a:r>
            <a:endParaRPr b="0"/>
          </a:p>
          <a:p>
            <a:pPr marL="342900" indent="-342900">
              <a:buSzPct val="100000"/>
              <a:buAutoNum type="arabicPeriod" startAt="3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AutoNum type="arabicPeriod" startAt="4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Prediction:    </a:t>
            </a:r>
            <a:r>
              <a:rPr b="0"/>
              <a:t>The output generated by the YOLO V8 model after the training, which involves identifying and classifying objects in new, unseen data.</a:t>
            </a:r>
            <a:endParaRPr b="0"/>
          </a:p>
          <a:p>
            <a:pPr marL="342900" indent="-342900">
              <a:buSzPct val="100000"/>
              <a:buAutoNum type="arabicPeriod" startAt="4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AutoNum type="arabicPeriod" startAt="5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Testing Dataset:    </a:t>
            </a:r>
            <a:r>
              <a:rPr b="0"/>
              <a:t>A separate dataset used to evaluate the performance of the YOLO V8 model to ensure its accuracy and effectiveness in real-world applications.</a:t>
            </a:r>
          </a:p>
        </p:txBody>
      </p:sp>
      <p:sp>
        <p:nvSpPr>
          <p:cNvPr id="141" name="TextBox 5"/>
          <p:cNvSpPr txBox="1"/>
          <p:nvPr/>
        </p:nvSpPr>
        <p:spPr>
          <a:xfrm>
            <a:off x="8376099" y="5220928"/>
            <a:ext cx="3212200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Fig: </a:t>
            </a:r>
            <a:r>
              <a:rPr b="0"/>
              <a:t>System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xfrm>
            <a:off x="838200" y="-241162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Use-Case Diagram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838200" y="708301"/>
            <a:ext cx="6775175" cy="6013175"/>
          </a:xfrm>
          <a:prstGeom prst="rect">
            <a:avLst/>
          </a:prstGeom>
        </p:spPr>
        <p:txBody>
          <a:bodyPr/>
          <a:lstStyle/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b="1" sz="263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b="1"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1.User Interaction: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Central role of the User as the primary actor interacting with the system.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263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b="1"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2.Data Import Options: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Import Data: Allows users to upload datasets from local or external sources.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Paste Data: Enables manual data entry from other applications.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263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b="1"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3.Data Preprocessing Importance: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Critical step for preparing data quality.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Includes two main subsets: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- Train Data: Used for training machine learning models.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- Test Data: Used for validating model performance.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263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b="1"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 Machine Learning Application: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Facilitate the application of multiple ML Algorithms on preprocessed data to derive insights.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2639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b="1"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 Prediction Capability:</a:t>
            </a:r>
          </a:p>
          <a:p>
            <a:pPr marL="0" indent="0" defTabSz="832104">
              <a:lnSpc>
                <a:spcPct val="72000"/>
              </a:lnSpc>
              <a:spcBef>
                <a:spcPts val="900"/>
              </a:spcBef>
              <a:buSzTx/>
              <a:buNone/>
              <a:defRPr sz="1365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Enables users to generate predictions using trained models on new data for real-world applicability.</a:t>
            </a:r>
          </a:p>
        </p:txBody>
      </p:sp>
      <p:sp>
        <p:nvSpPr>
          <p:cNvPr id="145" name="Slide Number Placeholder 3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4480" y="2423425"/>
            <a:ext cx="5557520" cy="26259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6"/>
          <p:cNvSpPr txBox="1"/>
          <p:nvPr/>
        </p:nvSpPr>
        <p:spPr>
          <a:xfrm>
            <a:off x="8326671" y="4880047"/>
            <a:ext cx="3311057" cy="31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Fig: Use-Case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700547" y="-254308"/>
            <a:ext cx="10515601" cy="1325563"/>
          </a:xfrm>
          <a:prstGeom prst="rect">
            <a:avLst/>
          </a:prstGeom>
        </p:spPr>
        <p:txBody>
          <a:bodyPr/>
          <a:lstStyle>
            <a:lvl1pPr marL="457200" indent="-457200">
              <a:buSzPct val="100000"/>
              <a:buChar char="▪"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Workflow Diagram: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838200" y="711703"/>
            <a:ext cx="6596482" cy="587122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1.Input Stage: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Accepts: One image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Parameters: Zero parameters necessary</a:t>
            </a:r>
          </a:p>
          <a:p>
            <a:pPr marL="0" indent="0">
              <a:lnSpc>
                <a:spcPct val="81000"/>
              </a:lnSpc>
              <a:buSzTx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2.Object Detection Model: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Model Used: brain-tumor-detection-7atjh/1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Purpose: Analyzes the input image for brain tumor detection</a:t>
            </a:r>
          </a:p>
          <a:p>
            <a:pPr marL="0" indent="0">
              <a:lnSpc>
                <a:spcPct val="81000"/>
              </a:lnSpc>
              <a:buSzTx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3.Visualization Outputs: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 b="1"/>
              <a:t>Bounding Box Visualization:</a:t>
            </a:r>
            <a:endParaRPr b="1"/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- Outputs: detection_visualization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- Function: Displays bounding boxes around detected tumors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 b="1"/>
              <a:t>Label Visualization:</a:t>
            </a:r>
            <a:endParaRPr b="1"/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- Outputs: annotated_image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- Function: Shows the image with labels for detected objects</a:t>
            </a:r>
          </a:p>
          <a:p>
            <a:pPr marL="0" indent="0">
              <a:lnSpc>
                <a:spcPct val="81000"/>
              </a:lnSpc>
              <a:buSzTx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4.Property Definition: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Outputs: count_objects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Function: Provides a count of detected tumors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81000"/>
              </a:lnSpc>
              <a:buSzTx/>
              <a:buNone/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5.Response:</a:t>
            </a:r>
          </a:p>
          <a:p>
            <a:pPr marL="0" indent="0">
              <a:lnSpc>
                <a:spcPct val="81000"/>
              </a:lnSpc>
              <a:buSzTx/>
              <a:buNone/>
              <a:defRPr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- Outputs: Three distinct outputs summarizing the detections</a:t>
            </a:r>
          </a:p>
        </p:txBody>
      </p:sp>
      <p:sp>
        <p:nvSpPr>
          <p:cNvPr id="151" name="Slide Number Placeholder 3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34682" y="275077"/>
            <a:ext cx="4432853" cy="6081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Implementation and Result</a:t>
            </a:r>
          </a:p>
        </p:txBody>
      </p:sp>
      <p:sp>
        <p:nvSpPr>
          <p:cNvPr id="155" name="Slide Number Placeholder 2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288" y="1871010"/>
            <a:ext cx="9974068" cy="4667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838200" y="-22481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          Implementation and Result</a:t>
            </a:r>
          </a:p>
        </p:txBody>
      </p:sp>
      <p:sp>
        <p:nvSpPr>
          <p:cNvPr id="159" name="Slide Number Placeholder 3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3613" y="1032053"/>
            <a:ext cx="9684774" cy="5392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/>
          <p:nvPr>
            <p:ph type="title"/>
          </p:nvPr>
        </p:nvSpPr>
        <p:spPr>
          <a:xfrm>
            <a:off x="838200" y="-8526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Future Enhancements 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838200" y="1073150"/>
            <a:ext cx="10515600" cy="555379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Integration of Additional Modalities</a:t>
            </a:r>
            <a:r>
              <a:rPr b="0"/>
              <a:t>:</a:t>
            </a:r>
            <a:endParaRPr sz="25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Include CT and PET scans for broader applicability.</a:t>
            </a:r>
            <a:endParaRPr sz="22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Enable comprehensive tumor analysis across diverse imaging types.</a:t>
            </a:r>
            <a:endParaRPr sz="2200"/>
          </a:p>
          <a:p>
            <a:pPr>
              <a:lnSpc>
                <a:spcPct val="81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Tumor Classification</a:t>
            </a:r>
            <a:r>
              <a:rPr b="0"/>
              <a:t>:</a:t>
            </a:r>
            <a:endParaRPr sz="25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Classify tumors into grades (e.g., benign vs. malignant) and subtypes.</a:t>
            </a:r>
            <a:endParaRPr sz="22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Support targeted treatment planning.</a:t>
            </a:r>
            <a:endParaRPr sz="2200"/>
          </a:p>
          <a:p>
            <a:pPr>
              <a:lnSpc>
                <a:spcPct val="81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Radiologist Feedback Mechanism</a:t>
            </a:r>
            <a:r>
              <a:rPr b="0"/>
              <a:t>:</a:t>
            </a:r>
            <a:endParaRPr sz="25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Allow healthcare professionals to refine predictions.</a:t>
            </a:r>
            <a:endParaRPr sz="22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Iterative feedback improves model accuracy and reliability.</a:t>
            </a:r>
            <a:endParaRPr sz="2200"/>
          </a:p>
          <a:p>
            <a:pPr>
              <a:lnSpc>
                <a:spcPct val="81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Edge Computing</a:t>
            </a:r>
            <a:r>
              <a:rPr b="0"/>
              <a:t>:</a:t>
            </a:r>
            <a:endParaRPr sz="25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Deploy real-time processing for rapid analysis in resource-constrained settings.</a:t>
            </a:r>
            <a:endParaRPr sz="22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Suitable for remote or under-resourced hospitals.</a:t>
            </a:r>
            <a:endParaRPr sz="2200"/>
          </a:p>
          <a:p>
            <a:pPr>
              <a:lnSpc>
                <a:spcPct val="81000"/>
              </a:lnSpc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Explainable AI (XAI)</a:t>
            </a:r>
            <a:r>
              <a:rPr b="0"/>
              <a:t>:</a:t>
            </a:r>
            <a:endParaRPr sz="25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Provide visual/textual explanations of predictions.</a:t>
            </a:r>
            <a:endParaRPr sz="2200"/>
          </a:p>
          <a:p>
            <a:pPr lvl="1" marL="742950" indent="-285750">
              <a:lnSpc>
                <a:spcPct val="81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Build radiologist trust by improving output transparency.</a:t>
            </a:r>
          </a:p>
        </p:txBody>
      </p:sp>
      <p:sp>
        <p:nvSpPr>
          <p:cNvPr id="164" name="Slide Number Placeholder 3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title"/>
          </p:nvPr>
        </p:nvSpPr>
        <p:spPr>
          <a:xfrm>
            <a:off x="1153556" y="251132"/>
            <a:ext cx="10515601" cy="1325564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67" name="Slide Number Placeholder 3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Rectangle 1"/>
          <p:cNvSpPr txBox="1"/>
          <p:nvPr>
            <p:ph type="body" idx="1"/>
          </p:nvPr>
        </p:nvSpPr>
        <p:spPr>
          <a:xfrm>
            <a:off x="1153555" y="1576696"/>
            <a:ext cx="9884889" cy="4893648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Summary</a:t>
            </a:r>
            <a:r>
              <a:rPr b="0"/>
              <a:t>:</a:t>
            </a:r>
            <a:endParaRPr b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YOLOv8-based AI system effectively detects brain tumors with high precision and real-time capabilities.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Reduces diagnostic delays, streamlines radiologist workflows, and minimizes human error.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Impact</a:t>
            </a:r>
            <a:r>
              <a:rPr b="0"/>
              <a:t>:</a:t>
            </a:r>
            <a:endParaRPr b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Multi-modal imaging, tumor grading, and explainable AI can transform the system into a comprehensive diagnostic assistant.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Collaboration with global medical institutions will improve robustness and adaptability across patient demographics.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Significance</a:t>
            </a:r>
            <a:r>
              <a:rPr b="0"/>
              <a:t>:</a:t>
            </a:r>
            <a:endParaRPr b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Demonstrates the potential of AI to revolutionize healthcare diagnostics.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Paves the way for enhanced diagnostic accuracy, improved patient outcomes, and reduced healthcare disparities worldwide.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838200" y="135592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Reference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838200" y="1461155"/>
            <a:ext cx="10515600" cy="471580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100"/>
              </a:spcBef>
              <a:buFontTx/>
              <a:buAutoNum type="arabicPeriod" startAt="1"/>
              <a:defRPr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Enhancing brain tumor detection in MRI images using YOLO-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NeuroBoost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 model – PMC</a:t>
            </a:r>
          </a:p>
          <a:p>
            <a:pPr marL="342900" indent="-342900">
              <a:spcBef>
                <a:spcPts val="1100"/>
              </a:spcBef>
              <a:buFontTx/>
              <a:buAutoNum type="arabicPeriod" startAt="1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spcBef>
                <a:spcPts val="1100"/>
              </a:spcBef>
              <a:buFontTx/>
              <a:buAutoNum type="arabicPeriod" startAt="2"/>
              <a:defRPr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Accurate Detection of Brain Tumor Lesions From Medical Images Based on Improved   YOLOv8 Algorithm | IEEE Journals &amp; Magazine | IEEE Xplore</a:t>
            </a:r>
          </a:p>
          <a:p>
            <a:pPr marL="342900" indent="-342900">
              <a:spcBef>
                <a:spcPts val="1100"/>
              </a:spcBef>
              <a:buFontTx/>
              <a:buAutoNum type="arabicPeriod" startAt="2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spcBef>
                <a:spcPts val="1100"/>
              </a:spcBef>
              <a:buFontTx/>
              <a:buAutoNum type="arabicPeriod" startAt="3"/>
              <a:defRPr spc="-100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[2309.12585] BGF-YOLO: Enhanced YOLOv8 with Multiscale Attentional Feature Fusion for Brain Tumor Detection</a:t>
            </a:r>
          </a:p>
          <a:p>
            <a:pPr marL="342900" indent="-342900">
              <a:spcBef>
                <a:spcPts val="1100"/>
              </a:spcBef>
              <a:buFontTx/>
              <a:buAutoNum type="arabicPeriod" startAt="3"/>
              <a:defRPr spc="-100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Labeled MRI Brain Tumor Dataset 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Dataset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 &gt; Overview</a:t>
            </a:r>
          </a:p>
          <a:p>
            <a:pPr marL="342900" indent="-342900">
              <a:spcBef>
                <a:spcPts val="1100"/>
              </a:spcBef>
              <a:buFontTx/>
              <a:buAutoNum type="arabicPeriod" startAt="3"/>
              <a:defRPr spc="-100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IEEE Xplore - YOLO and U-Net for Tumor Detection</a:t>
            </a:r>
            <a:r>
              <a:rPr u="none">
                <a:solidFill>
                  <a:srgbClr val="000000"/>
                </a:solidFill>
              </a:rPr>
              <a:t>​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IEEE Xplore</a:t>
            </a:r>
          </a:p>
          <a:p>
            <a:pPr marL="342900" indent="-342900">
              <a:spcBef>
                <a:spcPts val="1100"/>
              </a:spcBef>
              <a:buFontTx/>
              <a:buAutoNum type="arabicPeriod" startAt="3"/>
              <a:defRPr spc="-100" sz="18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IEEE Xplore - Brain Tumor Detection and Classification</a:t>
            </a:r>
            <a:r>
              <a:rPr u="none">
                <a:solidFill>
                  <a:srgbClr val="000000"/>
                </a:solidFill>
              </a:rPr>
              <a:t>​</a:t>
            </a:r>
            <a:r>
              <a: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IEEE Xplore</a:t>
            </a:r>
          </a:p>
        </p:txBody>
      </p:sp>
      <p:sp>
        <p:nvSpPr>
          <p:cNvPr id="172" name="Slide Number Placeholder 3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3"/>
          <p:cNvSpPr txBox="1"/>
          <p:nvPr/>
        </p:nvSpPr>
        <p:spPr>
          <a:xfrm>
            <a:off x="2600660" y="2487705"/>
            <a:ext cx="6497620" cy="1449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9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175" name="Slide Number Placeholder 4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838200" y="417070"/>
            <a:ext cx="10515600" cy="5810139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81000"/>
              </a:lnSpc>
              <a:buSzTx/>
              <a:buNone/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Contents</a:t>
            </a:r>
            <a:endParaRPr sz="2500"/>
          </a:p>
          <a:p>
            <a:pPr marL="0" indent="0" algn="just">
              <a:lnSpc>
                <a:spcPct val="81000"/>
              </a:lnSpc>
              <a:buSzTx/>
              <a:buNone/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Introduction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 and Scope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Literature Survey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Existing System Vs Proposed System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 Requirements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 Design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Implementation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 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Enhancement and Conclusion</a:t>
            </a:r>
          </a:p>
          <a:p>
            <a:pPr algn="just">
              <a:lnSpc>
                <a:spcPct val="81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Reference</a:t>
            </a:r>
          </a:p>
        </p:txBody>
      </p:sp>
      <p:sp>
        <p:nvSpPr>
          <p:cNvPr id="101" name="Slide Number Placeholder 5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838200" y="1818968"/>
            <a:ext cx="10515600" cy="4041059"/>
          </a:xfrm>
          <a:prstGeom prst="rect">
            <a:avLst/>
          </a:prstGeom>
        </p:spPr>
        <p:txBody>
          <a:bodyPr/>
          <a:lstStyle/>
          <a:p>
            <a:pPr marL="139446" indent="-139446" algn="just" defTabSz="557784">
              <a:spcBef>
                <a:spcPts val="600"/>
              </a:spcBef>
              <a:buFontTx/>
              <a:buChar char="▪"/>
              <a:defRPr b="1" sz="122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Overview: </a:t>
            </a:r>
            <a:r>
              <a:rPr b="0" sz="1098" u="none"/>
              <a:t>Brain tumors are severe neurological conditions that require early and accurate diagnosis to improve patient outcomes. Traditional methods involve manual analysis of MRI scans, which is time-consuming and prone to delays.</a:t>
            </a:r>
            <a:endParaRPr b="0" sz="1098" u="none"/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b="1" sz="122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Problem Statement: </a:t>
            </a:r>
            <a:r>
              <a:rPr b="0" sz="1098" u="none"/>
              <a:t>There is a critical need for an automated solution that provides timely and accurate brain   tumor detection, reducing diagnostic delays and improving patient care.</a:t>
            </a:r>
            <a:endParaRPr b="0" sz="1098" u="none"/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b="1" sz="122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Goal: </a:t>
            </a:r>
            <a:r>
              <a:rPr b="0" sz="1098" u="none"/>
              <a:t>Develop an AI-powered Brain Tumor Detection system that utilizes MRI images for real-time tumor. Identification and localization, enhancing diagnostic prediction.</a:t>
            </a:r>
            <a:endParaRPr b="0" sz="1098" u="none"/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b="1" sz="122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Purpose: </a:t>
            </a:r>
            <a:r>
              <a:rPr b="0" sz="1098" u="none"/>
              <a:t>To provide healthcare professionals with a reliable, efficient, and automated diagnostic tool that enhances decision-making, reduces delays, and improves patient outcomes.</a:t>
            </a:r>
            <a:endParaRPr b="0" sz="1098" u="none"/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algn="just" defTabSz="557784">
              <a:spcBef>
                <a:spcPts val="600"/>
              </a:spcBef>
              <a:buSzTx/>
              <a:buNone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</a:t>
            </a:r>
            <a:r>
              <a:rPr b="1"/>
              <a:t>          </a:t>
            </a:r>
            <a:endParaRPr b="1"/>
          </a:p>
          <a:p>
            <a:pPr marL="139446" indent="-139446" algn="just" defTabSz="557784">
              <a:spcBef>
                <a:spcPts val="600"/>
              </a:spcBef>
              <a:buFontTx/>
              <a:buChar char="▪"/>
              <a:defRPr sz="109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algn="just" defTabSz="557784">
              <a:spcBef>
                <a:spcPts val="600"/>
              </a:spcBef>
              <a:buSzTx/>
              <a:buNone/>
              <a:defRPr sz="1098"/>
            </a:pPr>
            <a:br>
              <a:rPr>
                <a:latin typeface="Times New Roman"/>
                <a:ea typeface="Times New Roman"/>
                <a:cs typeface="Times New Roman"/>
                <a:sym typeface="Times New Roman"/>
              </a:rPr>
            </a:br>
          </a:p>
        </p:txBody>
      </p:sp>
      <p:sp>
        <p:nvSpPr>
          <p:cNvPr id="105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ntent Placeholder 4"/>
          <p:cNvSpPr txBox="1"/>
          <p:nvPr>
            <p:ph type="body" idx="1"/>
          </p:nvPr>
        </p:nvSpPr>
        <p:spPr>
          <a:xfrm>
            <a:off x="838200" y="2193698"/>
            <a:ext cx="10744200" cy="391616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600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</a:t>
            </a:r>
            <a:r>
              <a:rPr b="0"/>
              <a:t>: </a:t>
            </a:r>
            <a:r>
              <a:rPr b="0" sz="2400" u="none"/>
              <a:t>Create a robust and efficient system for early tumour detection in MRI images using machine learning and computer vision techniques.</a:t>
            </a:r>
            <a:endParaRPr b="0" sz="2400" u="none"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b="1"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u="sng"/>
              <a:t>Scope:</a:t>
            </a:r>
            <a:endParaRPr u="sng"/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 sz="2500" u="sng"/>
              <a:t>Technologies: </a:t>
            </a:r>
            <a:r>
              <a:t>Roboflow for dataset preparation, PyCharm IDE, and YOLOv8 model.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 sz="2500" u="sng"/>
              <a:t>Data Sources: </a:t>
            </a:r>
            <a:r>
              <a:t>MRI images from Kaggle, Google Images, and Roboflow.</a:t>
            </a:r>
          </a:p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 sz="2500" u="sng"/>
              <a:t>Target Audience: </a:t>
            </a:r>
            <a:r>
              <a:t>Healthcare providers and radiologists</a:t>
            </a:r>
          </a:p>
        </p:txBody>
      </p:sp>
      <p:sp>
        <p:nvSpPr>
          <p:cNvPr id="108" name="Title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Objective and Scope</a:t>
            </a:r>
          </a:p>
        </p:txBody>
      </p:sp>
      <p:sp>
        <p:nvSpPr>
          <p:cNvPr id="109" name="Slide Number Placeholder 1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ctrTitle"/>
          </p:nvPr>
        </p:nvSpPr>
        <p:spPr>
          <a:xfrm>
            <a:off x="782424" y="94267"/>
            <a:ext cx="8814063" cy="744146"/>
          </a:xfrm>
          <a:prstGeom prst="rect">
            <a:avLst/>
          </a:prstGeom>
        </p:spPr>
        <p:txBody>
          <a:bodyPr/>
          <a:lstStyle>
            <a:lvl1pPr>
              <a:defRPr b="1"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Literature Survey</a:t>
            </a:r>
          </a:p>
        </p:txBody>
      </p:sp>
      <p:graphicFrame>
        <p:nvGraphicFramePr>
          <p:cNvPr id="112" name="Table 2"/>
          <p:cNvGraphicFramePr/>
          <p:nvPr/>
        </p:nvGraphicFramePr>
        <p:xfrm>
          <a:off x="838200" y="952480"/>
          <a:ext cx="10774837" cy="52821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93709"/>
                <a:gridCol w="2693709"/>
                <a:gridCol w="2612647"/>
                <a:gridCol w="2774771"/>
              </a:tblGrid>
              <a:tr h="812612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87492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[1] R. Sharma, N. Gupta, and L. K. Verma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Compared U-Net and YOLO models for automated brain tumor detection. Highlighted YOLO's real-time processing capability, making it ideal for clinical use.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Lacks thorough testing on diverse datasets.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Automated Brain Tumor Detection in MRI Images Using U-Net and YOLO Models (2021)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259465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 S. Hussain, M. Muhammad, and A. B. Shams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Employed deep learning for brain tumor classification using MRI images. Evaluated different detection models, emphasizing YOLO for its efficiency and accuracy in clinical applications.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focus on multi-class classification or rare tumor types.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Learning-Based Detection and Classification of Brain Tumors Using MRI Images (2022)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13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able 1"/>
          <p:cNvGraphicFramePr/>
          <p:nvPr/>
        </p:nvGraphicFramePr>
        <p:xfrm>
          <a:off x="2011053" y="1103883"/>
          <a:ext cx="10180947" cy="373511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393649"/>
                <a:gridCol w="3393649"/>
                <a:gridCol w="3393649"/>
              </a:tblGrid>
              <a:tr h="2095936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Investigates the use of Roboflow for preparing and training AI models for tumor detection. Demonstrates ease of deployment and model evaluation using integrated workflows.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Focuses on workflow efficiency but lacks experimental results for model performance in diverse scenarios.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AI-Powered Brain Tumor Diagnosis with Roboflow Integration (2021)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639173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Demonstrates YOLO's effectiveness in detecting brain tumors in MRI scans with real-time predictions and high precision.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focus on other state-of-the-art models for comparative analysis. 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Brain Tumor Detection Using YOLO Object Detection Algorithm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16" name="Slide Number Placeholder 2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17" name="Table 4"/>
          <p:cNvGraphicFramePr/>
          <p:nvPr/>
        </p:nvGraphicFramePr>
        <p:xfrm>
          <a:off x="112415" y="1103883"/>
          <a:ext cx="1835086" cy="37351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35085"/>
              </a:tblGrid>
              <a:tr h="2048998">
                <a:tc>
                  <a:txBody>
                    <a:bodyPr/>
                    <a:lstStyle/>
                    <a:p>
                      <a:pPr algn="l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[3] George Lam, Shanaya Chopra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686111">
                <a:tc>
                  <a:txBody>
                    <a:bodyPr/>
                    <a:lstStyle/>
                    <a:p>
                      <a:pPr algn="l">
                        <a:defRPr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t>[4]</a:t>
                      </a:r>
                      <a:r>
                        <a:t> Li Wang, Sarah Mo, Ravi Shukla (2023)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Literature Review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Previous Studies: </a:t>
            </a:r>
            <a:r>
              <a:rPr b="0" u="none"/>
              <a:t>Automated brain tumor detection using CNNs and object detection frameworks.</a:t>
            </a:r>
            <a:endParaRPr b="0" u="none"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Key Findings: </a:t>
            </a:r>
            <a:r>
              <a:rPr b="0" u="none"/>
              <a:t>Traditional CNNs perform well but are often computationally intensive. Real-time models like YOLO show promise.</a:t>
            </a:r>
            <a:endParaRPr b="0" u="none"/>
          </a:p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u="sng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Gaps Addressed: </a:t>
            </a:r>
            <a:r>
              <a:rPr b="0" u="none"/>
              <a:t>Our project improves detection speed and accuracy in noisy MRI data</a:t>
            </a:r>
          </a:p>
        </p:txBody>
      </p:sp>
      <p:sp>
        <p:nvSpPr>
          <p:cNvPr id="121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2" name="Ink 9" descr="Ink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38591" y="3137138"/>
            <a:ext cx="126001" cy="12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xfrm>
            <a:off x="838200" y="37874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Existing System and Limitations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673148" y="1886002"/>
            <a:ext cx="10845704" cy="428865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Current Manual Detection: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Time-consuming and subjective analysis by radiologists.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Delays in diagnosis, affecting treatment outcomes.</a:t>
            </a:r>
          </a:p>
          <a:p>
            <a:pPr marL="0" indent="0"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Automated Methods: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Basic image processing and early-stage AI models.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Limited accuracy and real-time processing for clinical use.</a:t>
            </a:r>
          </a:p>
          <a:p>
            <a:pPr marL="0" indent="0"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Challenges: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High accuracy is required to minimize false positives/negatives.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Limited real-time detection capabilities for fast decision-making in clinical settings.</a:t>
            </a:r>
          </a:p>
        </p:txBody>
      </p:sp>
      <p:sp>
        <p:nvSpPr>
          <p:cNvPr id="126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Proposed System Overview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714066" y="1782719"/>
            <a:ext cx="10763867" cy="4530352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Solution:</a:t>
            </a:r>
          </a:p>
          <a:p>
            <a:pPr marL="0" indent="0" algn="just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algn="just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 u="sng"/>
              <a:t>YOLOv8 Model: </a:t>
            </a:r>
            <a:r>
              <a:t>Selected for real-time, accurate tumour detection.</a:t>
            </a:r>
          </a:p>
          <a:p>
            <a:pPr marL="0" indent="0" algn="just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algn="just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b="1" u="sng"/>
              <a:t>Roboflow Platform: </a:t>
            </a:r>
            <a:r>
              <a:t>Provides annotation and augmentation for dataset preparation. </a:t>
            </a:r>
          </a:p>
          <a:p>
            <a:pPr marL="0" indent="0" algn="just">
              <a:buSzTx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algn="just">
              <a:buSzTx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Benefits: </a:t>
            </a:r>
            <a:r>
              <a:rPr b="0"/>
              <a:t>Increased accuracy and faster processing for timely clinical decisions. elaborate this point to add to our project</a:t>
            </a:r>
          </a:p>
        </p:txBody>
      </p:sp>
      <p:sp>
        <p:nvSpPr>
          <p:cNvPr id="130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